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405D-E15C-4CCF-B6F5-13CAD745A756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726B-BD32-4C31-A49B-F8A8C4A06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1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7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8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2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0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29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E643-4868-43BB-91A2-C4436EC014C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0061" y="3501008"/>
            <a:ext cx="7128792" cy="249512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1. jednání</a:t>
            </a: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Rady vlády pro koordinaci boje s korupcí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Praha 21. října 2014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31840" y="98072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Cambria" panose="02040503050406030204" pitchFamily="18" charset="0"/>
              </a:rPr>
              <a:t>Úřad vlády České republiky</a:t>
            </a:r>
            <a:endParaRPr lang="cs-CZ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</a:rPr>
              <a:t>Vládní koncepce boje s korupcí na léta 2015–2017</a:t>
            </a:r>
            <a:endParaRPr lang="cs-CZ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pořadí již pátý koncepční protikorupční dokument. Oproti předešlým:</a:t>
            </a:r>
          </a:p>
          <a:p>
            <a:pPr lvl="1"/>
            <a:r>
              <a:rPr lang="cs-CZ" sz="1800" dirty="0" smtClean="0"/>
              <a:t>Má konkrétní, jasně zaměřené cíle.</a:t>
            </a:r>
          </a:p>
          <a:p>
            <a:pPr lvl="1"/>
            <a:r>
              <a:rPr lang="cs-CZ" sz="1800" dirty="0" smtClean="0"/>
              <a:t>Zaměřuje se primárně na veřejnou, resp. státní správu.</a:t>
            </a:r>
          </a:p>
          <a:p>
            <a:pPr lvl="1"/>
            <a:r>
              <a:rPr lang="cs-CZ" sz="1800" dirty="0" smtClean="0"/>
              <a:t>Vytváří tříletý rámec, který bude rozpracován v akčních plánech na jednotlivé roky.</a:t>
            </a:r>
          </a:p>
          <a:p>
            <a:pPr lvl="1"/>
            <a:r>
              <a:rPr lang="cs-CZ" sz="1800" dirty="0" smtClean="0"/>
              <a:t>Bude efektivně evaluován.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Priority vládního boje s korupcí: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b="1" dirty="0" smtClean="0"/>
              <a:t>Výkonná a nezávislá exekutiva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b="1" dirty="0" smtClean="0"/>
              <a:t>Transparentnost a otevřený přístup k informacím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b="1" dirty="0" smtClean="0"/>
              <a:t>Hospodárné nakládání s majetkem státu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b="1" dirty="0" smtClean="0"/>
              <a:t>Rozvoj občanské společnosti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450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Nástroje boje s korupcí na vládní úrovni: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Zhodnocení korupčních rizik</a:t>
            </a:r>
          </a:p>
          <a:p>
            <a:pPr lvl="1"/>
            <a:r>
              <a:rPr lang="cs-CZ" dirty="0" smtClean="0"/>
              <a:t>Legislativní pravidla vlády</a:t>
            </a:r>
          </a:p>
          <a:p>
            <a:pPr lvl="1"/>
            <a:r>
              <a:rPr lang="cs-CZ" dirty="0" smtClean="0"/>
              <a:t>RIA, CIA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Akční plány</a:t>
            </a:r>
          </a:p>
          <a:p>
            <a:pPr lvl="1"/>
            <a:r>
              <a:rPr lang="cs-CZ" dirty="0" smtClean="0"/>
              <a:t>Jednoleté</a:t>
            </a:r>
          </a:p>
          <a:p>
            <a:pPr lvl="1"/>
            <a:r>
              <a:rPr lang="cs-CZ" dirty="0" smtClean="0"/>
              <a:t>Opatření legislativní i nelegislativní povahy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Aktéři boje s korupcí: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Vláda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Ministr pro lidská práva, rovné příležitosti a legislativu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Rezorty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Rada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Mezirezortní koordinační skupina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Odbor koncepce legislativy a státu - Oddělení boje s korupcí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08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</a:rPr>
              <a:t>Akční plán boje s korupcí na rok 2015</a:t>
            </a:r>
            <a:endParaRPr lang="cs-CZ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4 oblasti v souladu s Koncepcí</a:t>
            </a:r>
          </a:p>
          <a:p>
            <a:endParaRPr lang="cs-CZ" sz="2400" dirty="0" smtClean="0"/>
          </a:p>
          <a:p>
            <a:r>
              <a:rPr lang="cs-CZ" sz="2400" dirty="0" smtClean="0"/>
              <a:t>5 pracovních komisí:</a:t>
            </a:r>
          </a:p>
          <a:p>
            <a:pPr lvl="1"/>
            <a:r>
              <a:rPr lang="cs-CZ" sz="2000" dirty="0"/>
              <a:t>Koncepční komise, </a:t>
            </a:r>
          </a:p>
          <a:p>
            <a:pPr lvl="1"/>
            <a:r>
              <a:rPr lang="cs-CZ" sz="2000" dirty="0"/>
              <a:t>Komise k transparentnosti státní správy, </a:t>
            </a:r>
          </a:p>
          <a:p>
            <a:pPr lvl="1"/>
            <a:r>
              <a:rPr lang="cs-CZ" sz="2000" dirty="0"/>
              <a:t>Komise ke střetu zájmů, </a:t>
            </a:r>
          </a:p>
          <a:p>
            <a:pPr lvl="1"/>
            <a:r>
              <a:rPr lang="cs-CZ" sz="2000" dirty="0"/>
              <a:t>Komise k hospodárnému nakládání s majetkem státu, </a:t>
            </a:r>
          </a:p>
          <a:p>
            <a:pPr lvl="1"/>
            <a:r>
              <a:rPr lang="cs-CZ" sz="2000" dirty="0"/>
              <a:t>Komise k </a:t>
            </a:r>
            <a:r>
              <a:rPr lang="cs-CZ" sz="2000" dirty="0" err="1"/>
              <a:t>whistleblowingu</a:t>
            </a:r>
            <a:r>
              <a:rPr lang="cs-CZ" sz="2000" dirty="0"/>
              <a:t> (k ochraně oznamovatelů korupce). </a:t>
            </a:r>
          </a:p>
          <a:p>
            <a:endParaRPr lang="cs-CZ" sz="2400" dirty="0" smtClean="0"/>
          </a:p>
          <a:p>
            <a:r>
              <a:rPr lang="cs-CZ" sz="2400" dirty="0" smtClean="0"/>
              <a:t>Vyhodnocení naplňování cílů v březnu 2016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3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3481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Výkonná a nezávislá exekutiva</a:t>
            </a:r>
          </a:p>
          <a:p>
            <a:pPr marL="0" indent="0">
              <a:buNone/>
            </a:pP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79974"/>
              </p:ext>
            </p:extLst>
          </p:nvPr>
        </p:nvGraphicFramePr>
        <p:xfrm>
          <a:off x="539552" y="2204864"/>
          <a:ext cx="8208912" cy="34449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6624"/>
                <a:gridCol w="2592288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Legislativní a nelegislativní protikorupční opatření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Gesce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8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Implementace </a:t>
                      </a:r>
                      <a:r>
                        <a:rPr lang="cs-CZ" sz="1400" dirty="0">
                          <a:effectLst/>
                        </a:rPr>
                        <a:t>zákona o státní službě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72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Novela zákona odpovědnosti za škodu způsobenou při výkonu veřejné moci rozhodnutím nebo nesprávným úředním postupem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spravedlnosti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462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Návrh nového zákona o státním zastupitelství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spravedlnosti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Monitoring úrovně RIPP jednotlivých rezortů a možný návrh aktualizace Rámcového RIPP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Ministr pro lidská práva, rovné příležitosti a legislativu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Kontrola důslednější aplikace RIA a CIA v rámci legislativního procesu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Ministr pro lidská práva, rovné příležitosti a legislativu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04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Transparentnost a otevřený přístup k informacím</a:t>
            </a: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15856"/>
              </p:ext>
            </p:extLst>
          </p:nvPr>
        </p:nvGraphicFramePr>
        <p:xfrm>
          <a:off x="611560" y="1052736"/>
          <a:ext cx="8208911" cy="52893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6624"/>
                <a:gridCol w="2592287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Legislativní a nelegislativní protikorupční opatření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Gesce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99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Novela zákona o svobodném přístupu k informacím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Předložení metodického materiálu ke změnám souvisejícím s novelizací zákona o svobodném přístupu k informacím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3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Školicí kurz zaměřený na publikaci a práci s otevřenými daty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vnitra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48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Vytvoření metodiky publikace otevřených dat veřejné správy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vnitra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3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Zprovoznění katalogu otevřených dat veřejné správy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vnitra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Vytvoření právního prostředí pro otevřené licencování používání otevřených dat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Širší zpřístupnění Elektronické knihovny legislativního procesu veřejnosti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Ministr pro lidská práva, rovné příležitosti a legislativu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Předložení návrhu novely zákona o střetu zájmů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Ministr pro lidská práva, rovné příležitosti a legislativu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Předložení návrhu zákona o prokazování původu majetku a možnosti jeho odčerpávání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financí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19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Novela zákona o sdružování v politických stranách a v politických hnutích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vnitra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9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Návrh právní regulace nominace zástupců státu do obchodních korporací a státních podniků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financí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Hospodárné nakládání s majetkem státu</a:t>
            </a: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72775"/>
              </p:ext>
            </p:extLst>
          </p:nvPr>
        </p:nvGraphicFramePr>
        <p:xfrm>
          <a:off x="611560" y="1196752"/>
          <a:ext cx="8208912" cy="53285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68552"/>
                <a:gridCol w="3240360"/>
              </a:tblGrid>
              <a:tr h="2815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Legislativní a nelegislativní protikorupční opatření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Gesce/</a:t>
                      </a:r>
                      <a:r>
                        <a:rPr lang="cs-CZ" sz="1400" b="1" dirty="0" err="1">
                          <a:effectLst/>
                        </a:rPr>
                        <a:t>spolugesce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31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Návrh nového zákona o veřejných zakázkách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pro místní rozvoj/Úřad pro ochranu hospodářské soutěže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1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Strategie elektronizace veřejných zakázek na období 2016-2020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pro místní rozvoj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29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Strategie pro boj s podvody a korupcí  při čerpání fondů v rámci Společného strategického rámce v období 2014-2020  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pro místní rozvoj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8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Návrh zákona, jímž bude zajištěna transparentnost vlastnictví společností usilujících o veřejné zakázky nebo jiné veřejné zdroje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spravedlnosti /Ministerstvo pro místní rozvoj/Ministerstvo financí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60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Předložení návrhu zákona o Registru smluv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1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Metodika veřejného nakupování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pro místní rozvoj /Ministerstvo financí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8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Strategie vlastnické politiky státu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financí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1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Rozšíření pravomocí Nejvyššího kontrolního úřadu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Ministr pro lidská práva, rovné příležitosti a legislativu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8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Návrh zákona o vnitřním řízení a kontrole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financí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Zveřejňování nabídek prodeje a pronájmu majetku státu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jednotlivé rezorty a jejich podřízené složky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2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Rozvoj občanské společnosti</a:t>
            </a: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1926"/>
              </p:ext>
            </p:extLst>
          </p:nvPr>
        </p:nvGraphicFramePr>
        <p:xfrm>
          <a:off x="539552" y="2348880"/>
          <a:ext cx="8280920" cy="33843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40560"/>
                <a:gridCol w="3240360"/>
              </a:tblGrid>
              <a:tr h="29872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Nelegislativní opatření</a:t>
                      </a:r>
                      <a:endParaRPr lang="cs-CZ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Gesce/</a:t>
                      </a:r>
                      <a:r>
                        <a:rPr lang="cs-CZ" sz="1400" b="1" dirty="0" err="1">
                          <a:effectLst/>
                        </a:rPr>
                        <a:t>spolugesce</a:t>
                      </a:r>
                      <a:endParaRPr lang="cs-CZ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Dotazníkový průzkum mezi zaměstnanci státní správy k problematice oznamování korupce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Ministr pro lidská práva, rovné příležitosti a legislativu</a:t>
                      </a:r>
                      <a:endParaRPr lang="cs-CZ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69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Příprava </a:t>
                      </a:r>
                      <a:r>
                        <a:rPr lang="cs-CZ" sz="1400" dirty="0" err="1">
                          <a:effectLst/>
                        </a:rPr>
                        <a:t>eLearningového</a:t>
                      </a:r>
                      <a:r>
                        <a:rPr lang="cs-CZ" sz="1400" dirty="0">
                          <a:effectLst/>
                        </a:rPr>
                        <a:t> kurzu o problematice oznamování korupce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Ministr pro lidská práva, rovné příležitosti a legislativu</a:t>
                      </a:r>
                      <a:endParaRPr lang="cs-CZ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2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Zpracování analýzy možnosti zřízení centra pro oznamovatele korupce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financí/ministr pro lidská práva, rovné příležitosti a legislativu</a:t>
                      </a:r>
                      <a:endParaRPr lang="cs-CZ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93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Vydání sborníku shrnujícího informace a zkušenosti získané v průběhu realizace projektu 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Ministerstvo financí/ministr pro lidská práva, rovné příležitosti a legislativu</a:t>
                      </a:r>
                      <a:endParaRPr lang="cs-CZ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6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Stanovení mechanismu pro oznamování korupce na správních/služebních úřadech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Ministerstvo vnitra/ministr pro lidská práva, rovné příležitosti a legislativu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35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Předložení návrhu alternativ legislativního řešení ochrany oznamovatelů 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Ministr pro lidská práva, rovné příležitosti a legislativu</a:t>
                      </a:r>
                      <a:endParaRPr lang="cs-CZ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350" y="6093296"/>
            <a:ext cx="172113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774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648</Words>
  <Application>Microsoft Office PowerPoint</Application>
  <PresentationFormat>Předvádění na obrazovce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Vládní koncepce boje s korupcí na léta 2015–2017</vt:lpstr>
      <vt:lpstr>Prezentace aplikace PowerPoint</vt:lpstr>
      <vt:lpstr>Akční plán boje s korupcí na rok 2015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Velčovský Václav</dc:creator>
  <cp:lastModifiedBy>Velčovský Václav</cp:lastModifiedBy>
  <cp:revision>13</cp:revision>
  <cp:lastPrinted>2014-10-20T07:13:08Z</cp:lastPrinted>
  <dcterms:created xsi:type="dcterms:W3CDTF">2014-10-17T07:41:33Z</dcterms:created>
  <dcterms:modified xsi:type="dcterms:W3CDTF">2014-10-20T07:13:12Z</dcterms:modified>
</cp:coreProperties>
</file>