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1" r:id="rId2"/>
    <p:sldId id="272" r:id="rId3"/>
    <p:sldId id="282" r:id="rId4"/>
    <p:sldId id="273" r:id="rId5"/>
    <p:sldId id="274" r:id="rId6"/>
    <p:sldId id="283" r:id="rId7"/>
    <p:sldId id="275" r:id="rId8"/>
    <p:sldId id="277" r:id="rId9"/>
    <p:sldId id="290" r:id="rId10"/>
    <p:sldId id="291" r:id="rId11"/>
    <p:sldId id="292" r:id="rId12"/>
    <p:sldId id="294" r:id="rId13"/>
    <p:sldId id="295" r:id="rId14"/>
    <p:sldId id="293" r:id="rId15"/>
    <p:sldId id="296" r:id="rId16"/>
    <p:sldId id="285" r:id="rId17"/>
    <p:sldId id="286" r:id="rId18"/>
    <p:sldId id="287" r:id="rId19"/>
    <p:sldId id="288" r:id="rId20"/>
    <p:sldId id="289" r:id="rId21"/>
    <p:sldId id="280" r:id="rId22"/>
    <p:sldId id="276" r:id="rId23"/>
    <p:sldId id="281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82" autoAdjust="0"/>
  </p:normalViewPr>
  <p:slideViewPr>
    <p:cSldViewPr>
      <p:cViewPr>
        <p:scale>
          <a:sx n="90" d="100"/>
          <a:sy n="90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Následné kontroly v roce </a:t>
            </a:r>
            <a:r>
              <a:rPr lang="cs-CZ" dirty="0">
                <a:solidFill>
                  <a:srgbClr val="FF0000"/>
                </a:solidFill>
              </a:rPr>
              <a:t>2015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Následné kontroly v roce 2015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BEZ ZJIŠTĚNÍ</c:v>
                </c:pt>
                <c:pt idx="1">
                  <c:v>podnět FÚ</c:v>
                </c:pt>
                <c:pt idx="2">
                  <c:v>podnět OIP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17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Následné kontroly v roce </a:t>
            </a:r>
            <a:r>
              <a:rPr lang="cs-CZ" dirty="0" smtClean="0">
                <a:solidFill>
                  <a:srgbClr val="FF0000"/>
                </a:solidFill>
              </a:rPr>
              <a:t>2016</a:t>
            </a:r>
            <a:endParaRPr lang="cs-CZ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Následné kontroly v roce 2015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BEZ ZJIŠTĚNÍ</c:v>
                </c:pt>
                <c:pt idx="1">
                  <c:v>podnět FÚ</c:v>
                </c:pt>
                <c:pt idx="2">
                  <c:v>podnět OIP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21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B9E5E-0641-4151-A99D-2F748BFB4F59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F429-004C-47E8-8094-35DA77805B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08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CC390-2183-46F4-BA15-BC120E95D338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5F084-01DA-4CAA-90BB-EE71E7591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11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85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16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61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2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1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90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40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1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1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9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33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C1BE-4BA7-47D0-BB3D-8361E5B23CCC}" type="datetimeFigureOut">
              <a:rPr lang="cs-CZ" smtClean="0"/>
              <a:t>3.8.2016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5887-97EC-4A2A-93B8-3393418D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63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z/url?sa=i&amp;rct=j&amp;q=&amp;esrc=s&amp;source=images&amp;cd=&amp;cad=rja&amp;uact=8&amp;ved=0ahUKEwjB-vKywKTOAhVIlxQKHSV3CRwQjRwIBw&amp;url=http://silvie-and-her-life.blog.cz/1503&amp;bvm=bv.128617741,d.d24&amp;psig=AFQjCNHDXKIMJcP60EF4eEqc3f0b58DCrA&amp;ust=147028807631647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sa=i&amp;rct=j&amp;q=&amp;esrc=s&amp;source=images&amp;cd=&amp;cad=rja&amp;uact=8&amp;ved=0ahUKEwjI9bqQwqTOAhXBtBQKHdDTDuEQjRwIBw&amp;url=http://inzerce-pujcek-katalog.eu/inzerce-pujcek/zobrazit-inzerat/3635/express-pujcka-od-nebankovni-spolecnosti/plzen/nebankovni-pujcky/&amp;bvm=bv.128617741,d.d24&amp;psig=AFQjCNHDXKIMJcP60EF4eEqc3f0b58DCrA&amp;ust=147028807631647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880320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+mn-lt"/>
                <a:cs typeface="Arial" panose="020B0604020202020204" pitchFamily="34" charset="0"/>
              </a:rPr>
              <a:t>PROVÁDĚNÉ KONTROLY PLNĚNÍ PODMÍNEK ROZHODNUTÍ</a:t>
            </a:r>
            <a:endParaRPr lang="cs-CZ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ZMĚNY V OBLASTI OSOBNÍCH NÁKLADŮ </a:t>
            </a:r>
            <a:b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platné pro rok 2017</a:t>
            </a:r>
            <a:endParaRPr lang="cs-CZ" sz="16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roční</a:t>
            </a:r>
            <a:r>
              <a:rPr lang="cs-CZ" sz="2800" dirty="0" smtClean="0"/>
              <a:t> </a:t>
            </a:r>
            <a:r>
              <a:rPr lang="cs-CZ" sz="2800" dirty="0"/>
              <a:t>průměr</a:t>
            </a:r>
          </a:p>
          <a:p>
            <a:pPr>
              <a:buFontTx/>
              <a:buChar char="-"/>
            </a:pPr>
            <a:r>
              <a:rPr lang="cs-CZ" sz="2800" dirty="0" smtClean="0"/>
              <a:t>poměrné krácení dle </a:t>
            </a:r>
            <a:r>
              <a:rPr lang="cs-CZ" sz="2800" b="1" dirty="0" smtClean="0"/>
              <a:t>počtu neodpracovaných </a:t>
            </a:r>
            <a:r>
              <a:rPr lang="cs-CZ" sz="2800" b="1" dirty="0"/>
              <a:t>měsíců</a:t>
            </a:r>
          </a:p>
          <a:p>
            <a:pPr>
              <a:buFontTx/>
              <a:buChar char="-"/>
            </a:pPr>
            <a:r>
              <a:rPr lang="cs-CZ" sz="2800" dirty="0" smtClean="0"/>
              <a:t>poměrné krácení při </a:t>
            </a:r>
            <a:r>
              <a:rPr lang="cs-CZ" sz="2800" b="1" dirty="0" smtClean="0"/>
              <a:t>nižším </a:t>
            </a:r>
            <a:r>
              <a:rPr lang="cs-CZ" sz="2800" b="1" dirty="0"/>
              <a:t>úvazku</a:t>
            </a:r>
          </a:p>
          <a:p>
            <a:pPr>
              <a:buFontTx/>
              <a:buChar char="-"/>
            </a:pPr>
            <a:r>
              <a:rPr lang="cs-CZ" sz="2800" dirty="0"/>
              <a:t>maximální možná třída je </a:t>
            </a:r>
            <a:r>
              <a:rPr lang="cs-CZ" sz="2800" b="1" dirty="0" smtClean="0"/>
              <a:t>13</a:t>
            </a:r>
          </a:p>
          <a:p>
            <a:pPr>
              <a:buFontTx/>
              <a:buChar char="-"/>
            </a:pPr>
            <a:r>
              <a:rPr lang="cs-CZ" sz="2800" b="1" dirty="0" smtClean="0"/>
              <a:t>vždy 1. platový stupeň </a:t>
            </a:r>
            <a:r>
              <a:rPr lang="cs-CZ" sz="2800" dirty="0" smtClean="0"/>
              <a:t>(první řádek přílohy č. 2 NV)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3405" y="2069976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příloha č. 2 nařízení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vlády č. 564/2006 Sb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cs-CZ" sz="2000" b="1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59"/>
          <a:stretch/>
        </p:blipFill>
        <p:spPr>
          <a:xfrm>
            <a:off x="127933" y="3501008"/>
            <a:ext cx="8864964" cy="99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000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PŘÍKLAD</a:t>
            </a:r>
            <a:endParaRPr lang="cs-CZ" sz="1200" b="1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19944" y="2789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aměstnanec – </a:t>
            </a:r>
            <a:r>
              <a:rPr lang="cs-CZ" sz="2800" dirty="0" smtClean="0"/>
              <a:t>0,5 úvazku (pracovní smlouva)</a:t>
            </a:r>
          </a:p>
          <a:p>
            <a:pPr>
              <a:buFontTx/>
              <a:buChar char="-"/>
            </a:pPr>
            <a:r>
              <a:rPr lang="cs-CZ" sz="2800" dirty="0"/>
              <a:t>d</a:t>
            </a:r>
            <a:r>
              <a:rPr lang="cs-CZ" sz="2800" dirty="0" smtClean="0"/>
              <a:t>le pracovní činnosti zařazen </a:t>
            </a:r>
            <a:r>
              <a:rPr lang="cs-CZ" sz="2800" dirty="0" smtClean="0"/>
              <a:t>do 9. platové třídy,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3 </a:t>
            </a:r>
            <a:r>
              <a:rPr lang="cs-CZ" sz="2800" dirty="0" smtClean="0"/>
              <a:t>roky praxe</a:t>
            </a:r>
          </a:p>
          <a:p>
            <a:pPr>
              <a:buFontTx/>
              <a:buChar char="-"/>
            </a:pPr>
            <a:r>
              <a:rPr lang="cs-CZ" sz="2800" dirty="0" smtClean="0"/>
              <a:t>zaměstnán po celý rok 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1028" name="Picture 4" descr="http://www.coleman.cz/ImgGalery/Img6/Clanky/aotazk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869160"/>
            <a:ext cx="941653" cy="119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3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VÝSLEDEK</a:t>
            </a:r>
            <a:endParaRPr lang="cs-CZ" sz="1200" b="1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8275" y="24208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 smtClean="0"/>
              <a:t>1. platový stupeň, 9. platová třída</a:t>
            </a:r>
          </a:p>
          <a:p>
            <a:pPr>
              <a:buFontTx/>
              <a:buChar char="-"/>
            </a:pPr>
            <a:r>
              <a:rPr lang="cs-CZ" sz="2400" dirty="0" smtClean="0"/>
              <a:t>poměrné krácení o 50 %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do průměrné výše za měsíc 27.680 Kč (maximální výše prostředků z dotace činí 332.160 Kč/rok – krácení za poloviční úvazek)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možno čerpat z dotace do průměrné výše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13.840 Kč za měsíc 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166.080 Kč/rok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částka zahrnuje veškeré příplatky, mimořádné odměny apod.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2050" name="Picture 2" descr="http://inzerce-pujcek-katalog.eu/wp-content/uploads/awpcp/images/panacek_yes_zatrzitko-300x239-a6797b2a-la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1115633" cy="8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ZMĚNY V OBLASTI OSOBNÍCH NÁKLADŮ </a:t>
            </a:r>
            <a:b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platné pro rok 2017</a:t>
            </a:r>
            <a:endParaRPr lang="cs-CZ" sz="16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část odměn z dohod konaných mimo pracovní poměr (DPČ, DPP)</a:t>
            </a:r>
            <a:r>
              <a:rPr lang="cs-CZ" sz="2800" dirty="0" smtClean="0"/>
              <a:t>, vč. zákonných náhrad</a:t>
            </a:r>
          </a:p>
          <a:p>
            <a:pPr>
              <a:buFontTx/>
              <a:buChar char="-"/>
            </a:pPr>
            <a:r>
              <a:rPr lang="cs-CZ" sz="2800" b="1" dirty="0" smtClean="0"/>
              <a:t>přepočet na hodinové odměny </a:t>
            </a:r>
            <a:r>
              <a:rPr lang="cs-CZ" sz="2800" dirty="0" smtClean="0"/>
              <a:t>dle pravidla pro mzdy/platy dle nařízení vlády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ZMĚNY V ROZPOČTU PROJEKTU</a:t>
            </a:r>
            <a:b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platné pro rok 2017</a:t>
            </a:r>
            <a:endParaRPr lang="cs-CZ" sz="16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nová struktura projektu</a:t>
            </a:r>
            <a:r>
              <a:rPr lang="cs-CZ" sz="1800" dirty="0" smtClean="0"/>
              <a:t> (viz informace z úvodu semináře)</a:t>
            </a:r>
          </a:p>
          <a:p>
            <a:pPr>
              <a:buFontTx/>
              <a:buChar char="-"/>
            </a:pPr>
            <a:r>
              <a:rPr lang="cs-CZ" sz="2800" b="1" dirty="0" smtClean="0"/>
              <a:t>nutno dodržet sloupec Rozpočtu dotace </a:t>
            </a:r>
            <a:r>
              <a:rPr lang="cs-CZ" sz="2800" b="1" dirty="0" smtClean="0">
                <a:solidFill>
                  <a:srgbClr val="FF0000"/>
                </a:solidFill>
              </a:rPr>
              <a:t>včetně specifikace jednotlivých položek</a:t>
            </a:r>
          </a:p>
          <a:p>
            <a:pPr>
              <a:buFontTx/>
              <a:buChar char="-"/>
            </a:pPr>
            <a:r>
              <a:rPr lang="cs-CZ" sz="2800" b="1" dirty="0" smtClean="0"/>
              <a:t>možné navýšení </a:t>
            </a:r>
            <a:r>
              <a:rPr lang="cs-CZ" sz="2800" b="1" u="sng" dirty="0" smtClean="0">
                <a:solidFill>
                  <a:srgbClr val="FF0000"/>
                </a:solidFill>
              </a:rPr>
              <a:t>jednotlivých položek </a:t>
            </a:r>
            <a:r>
              <a:rPr lang="cs-CZ" sz="2800" b="1" dirty="0"/>
              <a:t> </a:t>
            </a:r>
            <a:r>
              <a:rPr lang="cs-CZ" sz="2800" b="1" dirty="0" smtClean="0"/>
              <a:t>až o 20 % </a:t>
            </a:r>
            <a:r>
              <a:rPr lang="cs-CZ" sz="2800" dirty="0" smtClean="0"/>
              <a:t>(dříve skupiny položek)</a:t>
            </a:r>
          </a:p>
          <a:p>
            <a:pPr>
              <a:buFontTx/>
              <a:buChar char="-"/>
            </a:pPr>
            <a:r>
              <a:rPr lang="cs-CZ" sz="2800" b="1" dirty="0" smtClean="0"/>
              <a:t>výjimka</a:t>
            </a:r>
            <a:r>
              <a:rPr lang="cs-CZ" sz="2800" dirty="0" smtClean="0"/>
              <a:t> pro </a:t>
            </a:r>
            <a:r>
              <a:rPr lang="cs-CZ" sz="2800" b="1" dirty="0" smtClean="0"/>
              <a:t>skupinu položek </a:t>
            </a:r>
            <a:r>
              <a:rPr lang="cs-CZ" sz="2400" b="1" dirty="0" smtClean="0"/>
              <a:t>OSOBNÍ NÁKLADY CELKEM</a:t>
            </a:r>
          </a:p>
          <a:p>
            <a:pPr>
              <a:buFontTx/>
              <a:buChar char="-"/>
            </a:pPr>
            <a:endParaRPr lang="cs-CZ" sz="2400" b="1" dirty="0" smtClean="0"/>
          </a:p>
          <a:p>
            <a:pPr>
              <a:buFontTx/>
              <a:buChar char="-"/>
            </a:pPr>
            <a:r>
              <a:rPr lang="cs-CZ" sz="2800" dirty="0" smtClean="0"/>
              <a:t>dotaci nelze použít na položku s nulovou hodnotou</a:t>
            </a:r>
          </a:p>
          <a:p>
            <a:pPr>
              <a:buFontTx/>
              <a:buChar char="-"/>
            </a:pPr>
            <a:r>
              <a:rPr lang="cs-CZ" sz="2800" dirty="0" smtClean="0"/>
              <a:t>nelze doplnit novou položku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2) OBLAST PROVOZNÍCH NÁKLADŮ – 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cestovní náhrady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dodržování pravidel při poskytování </a:t>
            </a:r>
            <a:r>
              <a:rPr lang="cs-CZ" sz="2400" b="1" dirty="0" smtClean="0">
                <a:cs typeface="Arial" panose="020B0604020202020204" pitchFamily="34" charset="0"/>
              </a:rPr>
              <a:t>cestovních náhrad </a:t>
            </a:r>
            <a:r>
              <a:rPr lang="cs-CZ" sz="2400" dirty="0" smtClean="0">
                <a:cs typeface="Arial" panose="020B0604020202020204" pitchFamily="34" charset="0"/>
              </a:rPr>
              <a:t>(jízdné, stravné, ostatní náklady)</a:t>
            </a:r>
            <a:endParaRPr lang="cs-CZ" sz="2400" b="1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sjednání možnosti </a:t>
            </a:r>
            <a:r>
              <a:rPr lang="cs-CZ" sz="2400" b="1" dirty="0" smtClean="0">
                <a:cs typeface="Arial" panose="020B0604020202020204" pitchFamily="34" charset="0"/>
              </a:rPr>
              <a:t>vyslat zaměstnance na pracovní cestu </a:t>
            </a:r>
            <a:r>
              <a:rPr lang="cs-CZ" sz="2400" dirty="0" smtClean="0">
                <a:cs typeface="Arial" panose="020B0604020202020204" pitchFamily="34" charset="0"/>
              </a:rPr>
              <a:t>ve smlouvě či dohodách o pracích konaných mimo pracovní poměr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používání soukromého vozidla</a:t>
            </a: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OBLAST PROVOZNÍCH NÁKLADŮ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nutno zřetelně </a:t>
            </a:r>
            <a:r>
              <a:rPr lang="cs-CZ" sz="2400" b="1" dirty="0" smtClean="0">
                <a:cs typeface="Arial" panose="020B0604020202020204" pitchFamily="34" charset="0"/>
              </a:rPr>
              <a:t>označit účetní doklady </a:t>
            </a:r>
            <a:r>
              <a:rPr lang="cs-CZ" sz="2400" dirty="0" smtClean="0">
                <a:cs typeface="Arial" panose="020B0604020202020204" pitchFamily="34" charset="0"/>
              </a:rPr>
              <a:t>(dotace ÚV ČR)</a:t>
            </a:r>
          </a:p>
          <a:p>
            <a:pPr>
              <a:buFontTx/>
              <a:buChar char="-"/>
            </a:pPr>
            <a:r>
              <a:rPr lang="cs-CZ" sz="2400" b="1" dirty="0" smtClean="0">
                <a:cs typeface="Arial" panose="020B0604020202020204" pitchFamily="34" charset="0"/>
              </a:rPr>
              <a:t>přímá a bezprostřední souvislost </a:t>
            </a:r>
            <a:r>
              <a:rPr lang="cs-CZ" sz="2400" dirty="0" smtClean="0">
                <a:cs typeface="Arial" panose="020B0604020202020204" pitchFamily="34" charset="0"/>
              </a:rPr>
              <a:t>s realizací projektu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použití dotace na </a:t>
            </a:r>
            <a:r>
              <a:rPr lang="cs-CZ" sz="2400" b="1" dirty="0" smtClean="0">
                <a:cs typeface="Arial" panose="020B0604020202020204" pitchFamily="34" charset="0"/>
              </a:rPr>
              <a:t>kalendářní rok 2017 </a:t>
            </a:r>
            <a:r>
              <a:rPr lang="cs-CZ" sz="2400" dirty="0" smtClean="0">
                <a:cs typeface="Arial" panose="020B0604020202020204" pitchFamily="34" charset="0"/>
              </a:rPr>
              <a:t>(např. energie)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čerpat prostředky pouze na schválené položky rozpočtu</a:t>
            </a:r>
          </a:p>
          <a:p>
            <a:pPr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4) OBLAST ÚČETNICTVÍ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vést náklady </a:t>
            </a:r>
            <a:r>
              <a:rPr lang="cs-CZ" sz="2400" b="1" dirty="0" smtClean="0">
                <a:cs typeface="Arial" panose="020B0604020202020204" pitchFamily="34" charset="0"/>
              </a:rPr>
              <a:t>odděleně</a:t>
            </a:r>
            <a:r>
              <a:rPr lang="cs-CZ" sz="2400" dirty="0" smtClean="0">
                <a:cs typeface="Arial" panose="020B0604020202020204" pitchFamily="34" charset="0"/>
              </a:rPr>
              <a:t> od ostatních nákladů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shodnost </a:t>
            </a:r>
            <a:r>
              <a:rPr lang="cs-CZ" sz="2400" b="1" dirty="0" smtClean="0">
                <a:cs typeface="Arial" panose="020B0604020202020204" pitchFamily="34" charset="0"/>
              </a:rPr>
              <a:t>závěrečného vyúčtování </a:t>
            </a:r>
            <a:r>
              <a:rPr lang="cs-CZ" sz="2400" dirty="0" smtClean="0">
                <a:cs typeface="Arial" panose="020B0604020202020204" pitchFamily="34" charset="0"/>
              </a:rPr>
              <a:t>dotace se skutečným stavem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vedení účetnictví </a:t>
            </a:r>
            <a:r>
              <a:rPr lang="cs-CZ" sz="2400" b="1" dirty="0" smtClean="0">
                <a:cs typeface="Arial" panose="020B0604020202020204" pitchFamily="34" charset="0"/>
              </a:rPr>
              <a:t>průběžně</a:t>
            </a:r>
            <a:r>
              <a:rPr lang="cs-CZ" sz="2400" dirty="0" smtClean="0">
                <a:cs typeface="Arial" panose="020B0604020202020204" pitchFamily="34" charset="0"/>
              </a:rPr>
              <a:t> a průkazně </a:t>
            </a:r>
            <a:r>
              <a:rPr lang="cs-CZ" sz="2000" dirty="0" smtClean="0">
                <a:cs typeface="Arial" panose="020B0604020202020204" pitchFamily="34" charset="0"/>
              </a:rPr>
              <a:t>(v kalendářním roce je možné přeúčtovat)</a:t>
            </a:r>
          </a:p>
          <a:p>
            <a:pPr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5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OBLAST VĚCNÉHO PLNĚNÍ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vést dostatečnou </a:t>
            </a:r>
            <a:r>
              <a:rPr lang="cs-CZ" sz="2400" b="1" dirty="0" smtClean="0">
                <a:cs typeface="Arial" panose="020B0604020202020204" pitchFamily="34" charset="0"/>
              </a:rPr>
              <a:t>dokumentaci realizace projektu </a:t>
            </a:r>
            <a:r>
              <a:rPr lang="cs-CZ" sz="2400" dirty="0" smtClean="0">
                <a:cs typeface="Arial" panose="020B0604020202020204" pitchFamily="34" charset="0"/>
              </a:rPr>
              <a:t>(např. terénní deník, prezenční listiny při pořádání akcí, výstupy ze školení)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dodržet </a:t>
            </a:r>
            <a:r>
              <a:rPr lang="cs-CZ" sz="2400" b="1" dirty="0" smtClean="0">
                <a:cs typeface="Arial" panose="020B0604020202020204" pitchFamily="34" charset="0"/>
              </a:rPr>
              <a:t>účel projektu</a:t>
            </a:r>
          </a:p>
          <a:p>
            <a:pPr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VEŘEJNOSPRÁVNÍ KONTROLY NA MÍSTĚ</a:t>
            </a:r>
            <a:endParaRPr lang="cs-CZ" sz="32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cs typeface="Arial" panose="020B0604020202020204" pitchFamily="34" charset="0"/>
              </a:rPr>
              <a:t>zajišťuje Oddělení kontroly </a:t>
            </a:r>
          </a:p>
          <a:p>
            <a:r>
              <a:rPr lang="cs-CZ" sz="2800" b="1" dirty="0" smtClean="0">
                <a:cs typeface="Arial" panose="020B0604020202020204" pitchFamily="34" charset="0"/>
              </a:rPr>
              <a:t>PRŮBĚŽNÉ KONTROLY </a:t>
            </a:r>
            <a:r>
              <a:rPr lang="cs-CZ" sz="2800" dirty="0" smtClean="0">
                <a:cs typeface="Arial" panose="020B0604020202020204" pitchFamily="34" charset="0"/>
              </a:rPr>
              <a:t>(v průběhu roku 2017)</a:t>
            </a:r>
          </a:p>
          <a:p>
            <a:r>
              <a:rPr lang="cs-CZ" sz="2800" b="1" dirty="0" smtClean="0">
                <a:cs typeface="Arial" panose="020B0604020202020204" pitchFamily="34" charset="0"/>
              </a:rPr>
              <a:t>NÁSLEDNÉ KONTROLY </a:t>
            </a:r>
            <a:r>
              <a:rPr lang="cs-CZ" sz="2800" dirty="0" smtClean="0">
                <a:cs typeface="Arial" panose="020B0604020202020204" pitchFamily="34" charset="0"/>
              </a:rPr>
              <a:t>(po závěrečném vyúčtování, </a:t>
            </a:r>
            <a:br>
              <a:rPr lang="cs-CZ" sz="2800" dirty="0" smtClean="0">
                <a:cs typeface="Arial" panose="020B0604020202020204" pitchFamily="34" charset="0"/>
              </a:rPr>
            </a:br>
            <a:r>
              <a:rPr lang="cs-CZ" sz="2800" dirty="0" smtClean="0">
                <a:cs typeface="Arial" panose="020B0604020202020204" pitchFamily="34" charset="0"/>
              </a:rPr>
              <a:t>½ roku 2018)</a:t>
            </a:r>
          </a:p>
          <a:p>
            <a:endParaRPr lang="cs-CZ" sz="1300" dirty="0">
              <a:cs typeface="Arial" panose="020B0604020202020204" pitchFamily="34" charset="0"/>
            </a:endParaRPr>
          </a:p>
          <a:p>
            <a:r>
              <a:rPr lang="cs-CZ" sz="2800" dirty="0" smtClean="0">
                <a:cs typeface="Arial" panose="020B0604020202020204" pitchFamily="34" charset="0"/>
              </a:rPr>
              <a:t>výkon kontroly dle zákona č. 320/2001 Sb., </a:t>
            </a:r>
            <a:br>
              <a:rPr lang="cs-CZ" sz="2800" dirty="0" smtClean="0">
                <a:cs typeface="Arial" panose="020B0604020202020204" pitchFamily="34" charset="0"/>
              </a:rPr>
            </a:br>
            <a:r>
              <a:rPr lang="cs-CZ" sz="2800" dirty="0" smtClean="0">
                <a:cs typeface="Arial" panose="020B0604020202020204" pitchFamily="34" charset="0"/>
              </a:rPr>
              <a:t>o finanční kontrole ve veřejné správě a o změně některých zákonů (zákon o finanční kontrole)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procesní postup dle zákona č. 255/2012 Sb., o kontrole (kontrolní řád)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6) OSTATNÍ OBLASTI 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nepředložení/pozdní předložení průběžné/závěrečné zprávy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čerpání nulové položky rozpočtu</a:t>
            </a:r>
          </a:p>
          <a:p>
            <a:pPr>
              <a:buFontTx/>
              <a:buChar char="-"/>
            </a:pPr>
            <a:endParaRPr lang="cs-CZ" sz="24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76673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+mn-lt"/>
                <a:cs typeface="Arial" panose="020B0604020202020204" pitchFamily="34" charset="0"/>
              </a:rPr>
              <a:t>PRAVIDLA </a:t>
            </a:r>
            <a:r>
              <a:rPr lang="cs-CZ" sz="4000" b="1" dirty="0" smtClean="0">
                <a:latin typeface="+mn-lt"/>
                <a:cs typeface="Arial" panose="020B0604020202020204" pitchFamily="34" charset="0"/>
              </a:rPr>
              <a:t>„3E“</a:t>
            </a:r>
            <a:endParaRPr lang="cs-CZ" sz="4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66" y="23320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ÚČELNOST</a:t>
            </a:r>
          </a:p>
          <a:p>
            <a:pPr marL="0" indent="0">
              <a:buNone/>
            </a:pPr>
            <a:r>
              <a:rPr lang="cs-CZ" sz="2800" dirty="0" smtClean="0">
                <a:cs typeface="Arial" panose="020B0604020202020204" pitchFamily="34" charset="0"/>
              </a:rPr>
              <a:t>optimální míra dosažení cílů při plnění stanovených úkolů („dělat správné věci“)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HOSPODÁRNOST</a:t>
            </a:r>
          </a:p>
          <a:p>
            <a:pPr marL="0" indent="0">
              <a:buNone/>
            </a:pPr>
            <a:r>
              <a:rPr lang="cs-CZ" sz="2800" dirty="0" smtClean="0">
                <a:cs typeface="Arial" panose="020B0604020202020204" pitchFamily="34" charset="0"/>
              </a:rPr>
              <a:t>co nejnižší vynaložení finančních prostředků k zajištění stanovených úkolů při zachování kvality („dělat věci levně“)</a:t>
            </a:r>
          </a:p>
          <a:p>
            <a:pPr marL="0" indent="0">
              <a:buNone/>
            </a:pPr>
            <a:endParaRPr lang="cs-CZ" sz="28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EFEKTIVNOST</a:t>
            </a:r>
          </a:p>
          <a:p>
            <a:pPr marL="0" indent="0">
              <a:buNone/>
            </a:pPr>
            <a:r>
              <a:rPr lang="cs-CZ" sz="2800" dirty="0" smtClean="0">
                <a:cs typeface="Arial" panose="020B0604020202020204" pitchFamily="34" charset="0"/>
              </a:rPr>
              <a:t>dosáhnout kvality výstupu ve srovnání s objemem vynaložených prostředků („dělat věci správně“)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UKONČENÍ KONTROLY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>
                <a:cs typeface="Arial" panose="020B0604020202020204" pitchFamily="34" charset="0"/>
              </a:rPr>
              <a:t>Úřad vlády ČR je zjišťovacím orgánem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vyhotovení protokolu o výsledku kontroly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možnost podat námitky proti kontrolním zjištěním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další postup – postoupení kontrolního zjištění místně příslušnému finančnímu úřadu, oblastnímu inspektorátu práce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7363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KONTAKT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3600" dirty="0" smtClean="0"/>
              <a:t>Ing. Michal Sklenář</a:t>
            </a:r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700" dirty="0" smtClean="0"/>
              <a:t>vedoucí Oddělení kontroly</a:t>
            </a:r>
          </a:p>
          <a:p>
            <a:pPr marL="0" indent="0" algn="ctr">
              <a:buNone/>
            </a:pPr>
            <a:r>
              <a:rPr lang="cs-CZ" sz="2900" dirty="0" smtClean="0"/>
              <a:t>Odbor právní a kontrolní</a:t>
            </a:r>
          </a:p>
          <a:p>
            <a:pPr marL="0" indent="0" algn="ctr">
              <a:buNone/>
            </a:pPr>
            <a:r>
              <a:rPr lang="cs-CZ" sz="2800" dirty="0" smtClean="0"/>
              <a:t>sklenar.michal@vlada.cz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VEŘEJNOSPRÁVNÍ KONTROLY NA MÍSTĚ</a:t>
            </a:r>
            <a:endParaRPr lang="cs-CZ" sz="32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919" y="2996953"/>
            <a:ext cx="8229600" cy="259228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cs typeface="Arial" panose="020B0604020202020204" pitchFamily="34" charset="0"/>
              </a:rPr>
              <a:t>Oznámení o zahájení kontroly vč. požadavku na přípravu dokumentů ke kontrole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kontrolovaná</a:t>
            </a:r>
            <a:r>
              <a:rPr lang="cs-CZ" sz="2800" b="1" dirty="0" smtClean="0">
                <a:cs typeface="Arial" panose="020B0604020202020204" pitchFamily="34" charset="0"/>
              </a:rPr>
              <a:t> finanční část</a:t>
            </a:r>
            <a:r>
              <a:rPr lang="cs-CZ" sz="2200" b="1" dirty="0" smtClean="0">
                <a:cs typeface="Arial" panose="020B0604020202020204" pitchFamily="34" charset="0"/>
              </a:rPr>
              <a:t> </a:t>
            </a:r>
            <a:r>
              <a:rPr lang="cs-CZ" sz="1800" dirty="0" smtClean="0">
                <a:cs typeface="Arial" panose="020B0604020202020204" pitchFamily="34" charset="0"/>
              </a:rPr>
              <a:t>(nutná spolupráce s účetní organizace)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kontrolováno </a:t>
            </a:r>
            <a:r>
              <a:rPr lang="cs-CZ" sz="2800" b="1" dirty="0" smtClean="0">
                <a:cs typeface="Arial" panose="020B0604020202020204" pitchFamily="34" charset="0"/>
              </a:rPr>
              <a:t>věcné plnění projektu</a:t>
            </a:r>
            <a:r>
              <a:rPr lang="cs-CZ" sz="1800" b="1" dirty="0" smtClean="0">
                <a:cs typeface="Arial" panose="020B0604020202020204" pitchFamily="34" charset="0"/>
              </a:rPr>
              <a:t> </a:t>
            </a:r>
            <a:br>
              <a:rPr lang="cs-CZ" sz="1800" b="1" dirty="0" smtClean="0">
                <a:cs typeface="Arial" panose="020B0604020202020204" pitchFamily="34" charset="0"/>
              </a:rPr>
            </a:br>
            <a:r>
              <a:rPr lang="cs-CZ" sz="1800" dirty="0" smtClean="0">
                <a:cs typeface="Arial" panose="020B0604020202020204" pitchFamily="34" charset="0"/>
              </a:rPr>
              <a:t>(člen KS za poskytovatele dotace)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ZÁKLADNÍ PRAVIDLA</a:t>
            </a:r>
            <a:endParaRPr lang="cs-CZ" sz="40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cs typeface="Arial" panose="020B0604020202020204" pitchFamily="34" charset="0"/>
              </a:rPr>
              <a:t>důležitá vazba </a:t>
            </a:r>
            <a:r>
              <a:rPr lang="cs-CZ" sz="2400" dirty="0" smtClean="0">
                <a:cs typeface="Arial" panose="020B0604020202020204" pitchFamily="34" charset="0"/>
              </a:rPr>
              <a:t>mezi </a:t>
            </a:r>
            <a:r>
              <a:rPr lang="cs-CZ" sz="2400" b="1" dirty="0" smtClean="0">
                <a:cs typeface="Arial" panose="020B0604020202020204" pitchFamily="34" charset="0"/>
              </a:rPr>
              <a:t>věcným vedením </a:t>
            </a:r>
            <a:r>
              <a:rPr lang="cs-CZ" sz="2400" dirty="0" smtClean="0">
                <a:cs typeface="Arial" panose="020B0604020202020204" pitchFamily="34" charset="0"/>
              </a:rPr>
              <a:t>projektu a </a:t>
            </a:r>
            <a:r>
              <a:rPr lang="cs-CZ" sz="2400" b="1" dirty="0" smtClean="0">
                <a:cs typeface="Arial" panose="020B0604020202020204" pitchFamily="34" charset="0"/>
              </a:rPr>
              <a:t>účetnictvím </a:t>
            </a:r>
            <a:endParaRPr lang="cs-CZ" sz="2400" b="1" dirty="0">
              <a:cs typeface="Arial" panose="020B0604020202020204" pitchFamily="34" charset="0"/>
            </a:endParaRPr>
          </a:p>
          <a:p>
            <a:r>
              <a:rPr lang="cs-CZ" sz="2400" b="1" dirty="0" smtClean="0">
                <a:cs typeface="Arial" panose="020B0604020202020204" pitchFamily="34" charset="0"/>
              </a:rPr>
              <a:t>Rozhodnutí</a:t>
            </a:r>
            <a:r>
              <a:rPr lang="cs-CZ" sz="2400" dirty="0" smtClean="0">
                <a:cs typeface="Arial" panose="020B0604020202020204" pitchFamily="34" charset="0"/>
              </a:rPr>
              <a:t> o poskytnutí neinvestiční dotace</a:t>
            </a:r>
          </a:p>
          <a:p>
            <a:r>
              <a:rPr lang="cs-CZ" sz="2400" b="1" dirty="0" smtClean="0">
                <a:cs typeface="Arial" panose="020B0604020202020204" pitchFamily="34" charset="0"/>
              </a:rPr>
              <a:t>Rozpočet projektu </a:t>
            </a:r>
            <a:r>
              <a:rPr lang="cs-CZ" sz="2400" dirty="0" smtClean="0">
                <a:cs typeface="Arial" panose="020B0604020202020204" pitchFamily="34" charset="0"/>
              </a:rPr>
              <a:t>(příloha Rozhodnutí)</a:t>
            </a:r>
          </a:p>
          <a:p>
            <a:r>
              <a:rPr lang="cs-CZ" sz="2400" b="1" dirty="0" smtClean="0">
                <a:cs typeface="Arial" panose="020B0604020202020204" pitchFamily="34" charset="0"/>
              </a:rPr>
              <a:t>dodržování</a:t>
            </a:r>
            <a:r>
              <a:rPr lang="cs-CZ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příslušných </a:t>
            </a:r>
            <a:r>
              <a:rPr lang="cs-CZ" sz="2400" b="1" dirty="0" smtClean="0">
                <a:cs typeface="Arial" panose="020B0604020202020204" pitchFamily="34" charset="0"/>
              </a:rPr>
              <a:t>zákonů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6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+mn-lt"/>
                <a:cs typeface="Arial" panose="020B0604020202020204" pitchFamily="34" charset="0"/>
              </a:rPr>
              <a:t>VÝSLEDKY KONTROL</a:t>
            </a:r>
            <a:endParaRPr lang="cs-CZ" sz="40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84249"/>
              </p:ext>
            </p:extLst>
          </p:nvPr>
        </p:nvGraphicFramePr>
        <p:xfrm>
          <a:off x="971600" y="2420888"/>
          <a:ext cx="67790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93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+mn-lt"/>
                <a:cs typeface="Arial" panose="020B0604020202020204" pitchFamily="34" charset="0"/>
              </a:rPr>
              <a:t>VÝSLEDKY KONTROL</a:t>
            </a:r>
            <a:endParaRPr lang="cs-CZ" sz="40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937977"/>
              </p:ext>
            </p:extLst>
          </p:nvPr>
        </p:nvGraphicFramePr>
        <p:xfrm>
          <a:off x="971600" y="2420888"/>
          <a:ext cx="67790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06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ČASTÁ POCHYBENÍ - rámcově</a:t>
            </a:r>
            <a:endParaRPr lang="cs-CZ" sz="40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>
                <a:cs typeface="Arial" panose="020B0604020202020204" pitchFamily="34" charset="0"/>
              </a:rPr>
              <a:t>PORUŠENÍ </a:t>
            </a:r>
            <a:r>
              <a:rPr lang="cs-CZ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ROZHODNUTÍ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NEDODRŽENÍ ZÁVAZNÉHO </a:t>
            </a:r>
            <a:r>
              <a:rPr lang="cs-CZ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ROZPOČTU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NESPLNĚNÍ</a:t>
            </a:r>
            <a:r>
              <a:rPr lang="cs-CZ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ÚČELU PROJEKTU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NEDODRŽENÍ </a:t>
            </a:r>
            <a:r>
              <a:rPr lang="cs-CZ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ZÁKONA O ÚČETNICTVÍ</a:t>
            </a:r>
          </a:p>
          <a:p>
            <a:r>
              <a:rPr lang="cs-CZ" sz="2800" dirty="0" smtClean="0">
                <a:cs typeface="Arial" panose="020B0604020202020204" pitchFamily="34" charset="0"/>
              </a:rPr>
              <a:t>PORUŠENÍ </a:t>
            </a:r>
            <a:r>
              <a:rPr lang="cs-CZ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ZÁKONÍKU PRÁCE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POVINNOSTI PŘÍJEMCE DOTACE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1) OBLAST OSOBNÍCH NÁKLADŮ </a:t>
            </a:r>
            <a:r>
              <a:rPr lang="cs-CZ" sz="18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pracovněprávní vztahy</a:t>
            </a:r>
            <a:endParaRPr lang="cs-CZ" sz="1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dodržování </a:t>
            </a:r>
            <a:r>
              <a:rPr lang="cs-CZ" sz="2400" b="1" dirty="0" smtClean="0">
                <a:cs typeface="Arial" panose="020B0604020202020204" pitchFamily="34" charset="0"/>
              </a:rPr>
              <a:t>zákoníku práce </a:t>
            </a:r>
            <a:r>
              <a:rPr lang="cs-CZ" sz="2400" dirty="0" smtClean="0">
                <a:cs typeface="Arial" panose="020B0604020202020204" pitchFamily="34" charset="0"/>
              </a:rPr>
              <a:t>(pracovní smlouvy, DPČ, DPP </a:t>
            </a:r>
            <a:br>
              <a:rPr lang="cs-CZ" sz="2400" dirty="0" smtClean="0">
                <a:cs typeface="Arial" panose="020B0604020202020204" pitchFamily="34" charset="0"/>
              </a:rPr>
            </a:br>
            <a:r>
              <a:rPr lang="cs-CZ" sz="2400" dirty="0" smtClean="0">
                <a:cs typeface="Arial" panose="020B0604020202020204" pitchFamily="34" charset="0"/>
              </a:rPr>
              <a:t>vč. stanovené mzdy/odměny)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zaměstnání na ŽL (zákon o zaměstnanosti)</a:t>
            </a:r>
          </a:p>
          <a:p>
            <a:pPr>
              <a:buFontTx/>
              <a:buChar char="-"/>
            </a:pPr>
            <a:r>
              <a:rPr lang="cs-CZ" sz="2400" b="1" dirty="0" smtClean="0">
                <a:cs typeface="Arial" panose="020B0604020202020204" pitchFamily="34" charset="0"/>
              </a:rPr>
              <a:t>evidence pracovní doby </a:t>
            </a:r>
            <a:endParaRPr lang="cs-CZ" sz="2400" b="1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400" b="1" dirty="0" smtClean="0">
                <a:cs typeface="Arial" panose="020B0604020202020204" pitchFamily="34" charset="0"/>
              </a:rPr>
              <a:t>řetězení smluv </a:t>
            </a:r>
            <a:r>
              <a:rPr lang="cs-CZ" sz="2400" dirty="0" smtClean="0">
                <a:cs typeface="Arial" panose="020B0604020202020204" pitchFamily="34" charset="0"/>
              </a:rPr>
              <a:t>na dobu určitou</a:t>
            </a:r>
          </a:p>
          <a:p>
            <a:pPr>
              <a:buFontTx/>
              <a:buChar char="-"/>
            </a:pPr>
            <a:r>
              <a:rPr lang="cs-CZ" sz="2400" dirty="0" smtClean="0">
                <a:cs typeface="Arial" panose="020B0604020202020204" pitchFamily="34" charset="0"/>
              </a:rPr>
              <a:t>platy vs. mzdy (tvorba pracovněprávních smluv)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603" y="125963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ZMĚNY V OBLASTI OSOBNÍCH NÁKLADŮ </a:t>
            </a:r>
            <a:br>
              <a:rPr lang="cs-CZ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platné pro rok 2017</a:t>
            </a:r>
            <a:endParaRPr lang="cs-CZ" sz="16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525963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800" dirty="0" smtClean="0"/>
              <a:t>část hrubých mezd nebo platů vč. zákonných náhrad: maximálně </a:t>
            </a:r>
            <a:r>
              <a:rPr lang="cs-CZ" sz="2800" b="1" dirty="0" smtClean="0"/>
              <a:t>2násobek</a:t>
            </a:r>
            <a:r>
              <a:rPr lang="cs-CZ" sz="2800" dirty="0" smtClean="0"/>
              <a:t> </a:t>
            </a:r>
            <a:r>
              <a:rPr lang="cs-CZ" sz="2800" b="1" dirty="0" smtClean="0"/>
              <a:t>měsíčního tarifu </a:t>
            </a:r>
            <a:r>
              <a:rPr lang="cs-CZ" sz="2800" dirty="0" smtClean="0"/>
              <a:t>uvedeného </a:t>
            </a:r>
            <a:br>
              <a:rPr lang="cs-CZ" sz="2800" dirty="0" smtClean="0"/>
            </a:br>
            <a:r>
              <a:rPr lang="cs-CZ" sz="2800" dirty="0" smtClean="0"/>
              <a:t>v </a:t>
            </a:r>
            <a:r>
              <a:rPr lang="cs-CZ" sz="2800" b="1" dirty="0" smtClean="0"/>
              <a:t>prvním platovém stupni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příslušné platové třídy </a:t>
            </a:r>
            <a:b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800" dirty="0" smtClean="0"/>
              <a:t>v příloze </a:t>
            </a:r>
            <a:r>
              <a:rPr lang="cs-CZ" sz="2800" b="1" dirty="0" smtClean="0"/>
              <a:t>č. 2 nařízení vlády </a:t>
            </a:r>
            <a:r>
              <a:rPr lang="cs-CZ" sz="2800" dirty="0" smtClean="0"/>
              <a:t>č. 564/2006 Sb., </a:t>
            </a:r>
            <a:br>
              <a:rPr lang="cs-CZ" sz="2800" dirty="0" smtClean="0"/>
            </a:br>
            <a:r>
              <a:rPr lang="cs-CZ" sz="2800" dirty="0" smtClean="0"/>
              <a:t>o platových poměrech zaměstnanců ve veřejných službách a správě, ve znění pozdějších předpisů</a:t>
            </a:r>
            <a:br>
              <a:rPr lang="cs-CZ" sz="2800" dirty="0" smtClean="0"/>
            </a:br>
            <a:endParaRPr lang="cs-CZ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právní a kontrolní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752</Words>
  <Application>Microsoft Office PowerPoint</Application>
  <PresentationFormat>Předvádění na obrazovce (4:3)</PresentationFormat>
  <Paragraphs>174</Paragraphs>
  <Slides>23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PROVÁDĚNÉ KONTROLY PLNĚNÍ PODMÍNEK ROZHODNUTÍ</vt:lpstr>
      <vt:lpstr>VEŘEJNOSPRÁVNÍ KONTROLY NA MÍSTĚ</vt:lpstr>
      <vt:lpstr>VEŘEJNOSPRÁVNÍ KONTROLY NA MÍSTĚ</vt:lpstr>
      <vt:lpstr>ZÁKLADNÍ PRAVIDLA</vt:lpstr>
      <vt:lpstr>VÝSLEDKY KONTROL</vt:lpstr>
      <vt:lpstr>VÝSLEDKY KONTROL</vt:lpstr>
      <vt:lpstr>ČASTÁ POCHYBENÍ - rámcově</vt:lpstr>
      <vt:lpstr>POVINNOSTI PŘÍJEMCE DOTACE</vt:lpstr>
      <vt:lpstr>ZMĚNY V OBLASTI OSOBNÍCH NÁKLADŮ  platné pro rok 2017</vt:lpstr>
      <vt:lpstr>ZMĚNY V OBLASTI OSOBNÍCH NÁKLADŮ  platné pro rok 2017</vt:lpstr>
      <vt:lpstr>příloha č. 2 nařízení vlády č. 564/2006 Sb. </vt:lpstr>
      <vt:lpstr>PŘÍKLAD</vt:lpstr>
      <vt:lpstr>VÝSLEDEK</vt:lpstr>
      <vt:lpstr>ZMĚNY V OBLASTI OSOBNÍCH NÁKLADŮ  platné pro rok 2017</vt:lpstr>
      <vt:lpstr>ZMĚNY V ROZPOČTU PROJEKTU platné pro rok 2017</vt:lpstr>
      <vt:lpstr>POVINNOSTI PŘÍJEMCE DOTACE</vt:lpstr>
      <vt:lpstr>POVINNOSTI PŘÍJEMCE DOTACE</vt:lpstr>
      <vt:lpstr>POVINNOSTI PŘÍJEMCE DOTACE</vt:lpstr>
      <vt:lpstr>POVINNOSTI PŘÍJEMCE DOTACE</vt:lpstr>
      <vt:lpstr>POVINNOSTI PŘÍJEMCE DOTACE</vt:lpstr>
      <vt:lpstr>PRAVIDLA „3E“</vt:lpstr>
      <vt:lpstr>UKONČENÍ KONTROLY</vt:lpstr>
      <vt:lpstr>Prezentace aplikace PowerPoint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a změny v poskytování dotací pro rok 2016</dc:title>
  <dc:creator>Vitovská Hana</dc:creator>
  <cp:lastModifiedBy>internet</cp:lastModifiedBy>
  <cp:revision>74</cp:revision>
  <cp:lastPrinted>2015-08-18T16:38:44Z</cp:lastPrinted>
  <dcterms:created xsi:type="dcterms:W3CDTF">2015-07-30T10:40:41Z</dcterms:created>
  <dcterms:modified xsi:type="dcterms:W3CDTF">2016-08-03T09:01:30Z</dcterms:modified>
</cp:coreProperties>
</file>