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1" r:id="rId2"/>
    <p:sldId id="256" r:id="rId3"/>
    <p:sldId id="257" r:id="rId4"/>
    <p:sldId id="260" r:id="rId5"/>
    <p:sldId id="262" r:id="rId6"/>
    <p:sldId id="264" r:id="rId7"/>
    <p:sldId id="265" r:id="rId8"/>
    <p:sldId id="278" r:id="rId9"/>
    <p:sldId id="27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6" autoAdjust="0"/>
    <p:restoredTop sz="94706" autoAdjust="0"/>
  </p:normalViewPr>
  <p:slideViewPr>
    <p:cSldViewPr>
      <p:cViewPr varScale="1">
        <p:scale>
          <a:sx n="79" d="100"/>
          <a:sy n="79" d="100"/>
        </p:scale>
        <p:origin x="-102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97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747B2FC-0128-4CC7-AAAD-919AA63A8C49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766AA8D-7B7D-41DE-8005-91F15BF136B2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747B2FC-0128-4CC7-AAAD-919AA63A8C49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766AA8D-7B7D-41DE-8005-91F15BF136B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ptacnik.pavel@vlada.cz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19781" y="1052736"/>
            <a:ext cx="8511480" cy="324036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b="1" dirty="0"/>
              <a:t>Národní rozvojový program mobility pro všechny (NRPM)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b="1" cap="none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7092280" y="4941168"/>
            <a:ext cx="1744217" cy="1645920"/>
          </a:xfrm>
        </p:spPr>
        <p:txBody>
          <a:bodyPr/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95536" y="3645024"/>
            <a:ext cx="835292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cs-CZ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cs-CZ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		   </a:t>
            </a:r>
            <a:r>
              <a:rPr lang="cs-CZ" altLang="cs-CZ" sz="2800" b="1" dirty="0">
                <a:solidFill>
                  <a:schemeClr val="accent1"/>
                </a:solidFill>
              </a:rPr>
              <a:t>Vládní výbor pro zdravotně </a:t>
            </a:r>
            <a:endParaRPr lang="cs-CZ" altLang="cs-CZ" sz="2800" b="1" dirty="0" smtClean="0">
              <a:solidFill>
                <a:schemeClr val="accent1"/>
              </a:solidFill>
            </a:endParaRPr>
          </a:p>
          <a:p>
            <a:pPr algn="r"/>
            <a:r>
              <a:rPr lang="cs-CZ" altLang="cs-CZ" sz="2800" b="1" dirty="0" smtClean="0">
                <a:solidFill>
                  <a:schemeClr val="accent1"/>
                </a:solidFill>
              </a:rPr>
              <a:t>postižené </a:t>
            </a:r>
            <a:r>
              <a:rPr lang="cs-CZ" altLang="cs-CZ" sz="2800" b="1" dirty="0">
                <a:solidFill>
                  <a:schemeClr val="accent1"/>
                </a:solidFill>
              </a:rPr>
              <a:t>občany</a:t>
            </a:r>
          </a:p>
          <a:p>
            <a:pPr algn="r"/>
            <a:endParaRPr lang="cs-CZ" sz="2000" b="1" dirty="0" smtClean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endParaRPr lang="cs-CZ" sz="20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466" y="4407280"/>
            <a:ext cx="11588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Y:\4502_vvz\Petra Nováková\vzory, žádanky, směrnice\logo ÚV\znacka_varianty_f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6" t="72660" r="21046" b="14764"/>
          <a:stretch/>
        </p:blipFill>
        <p:spPr bwMode="auto">
          <a:xfrm>
            <a:off x="315520" y="260648"/>
            <a:ext cx="3485891" cy="107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280" y="436562"/>
            <a:ext cx="8041440" cy="3640510"/>
          </a:xfrm>
        </p:spPr>
        <p:txBody>
          <a:bodyPr/>
          <a:lstStyle/>
          <a:p>
            <a:r>
              <a:rPr lang="cs-CZ" sz="3600" b="1" cap="all" dirty="0">
                <a:solidFill>
                  <a:schemeClr val="tx1"/>
                </a:solidFill>
                <a:cs typeface="Arial" panose="020B0604020202020204" pitchFamily="34" charset="0"/>
              </a:rPr>
              <a:t>Obecná východiska </a:t>
            </a:r>
            <a:r>
              <a:rPr lang="cs-CZ" sz="3600" b="1" cap="all" dirty="0" smtClean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cs-CZ" sz="3600" b="1" cap="all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cs-CZ" sz="3600" b="1" cap="all" dirty="0" smtClean="0">
                <a:solidFill>
                  <a:schemeClr val="tx1"/>
                </a:solidFill>
                <a:cs typeface="Arial" panose="020B0604020202020204" pitchFamily="34" charset="0"/>
              </a:rPr>
              <a:t>pro </a:t>
            </a:r>
            <a:r>
              <a:rPr lang="cs-CZ" sz="3600" b="1" cap="all" dirty="0">
                <a:solidFill>
                  <a:schemeClr val="tx1"/>
                </a:solidFill>
                <a:cs typeface="Arial" panose="020B0604020202020204" pitchFamily="34" charset="0"/>
              </a:rPr>
              <a:t>tvorbu </a:t>
            </a:r>
            <a:r>
              <a:rPr lang="cs-CZ" sz="3600" b="1" cap="all" dirty="0" smtClean="0">
                <a:solidFill>
                  <a:schemeClr val="tx1"/>
                </a:solidFill>
                <a:cs typeface="Arial" panose="020B0604020202020204" pitchFamily="34" charset="0"/>
              </a:rPr>
              <a:t>bezbariérového </a:t>
            </a:r>
            <a:br>
              <a:rPr lang="cs-CZ" sz="3600" b="1" cap="all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cs-CZ" sz="3600" b="1" cap="all" dirty="0" smtClean="0">
                <a:solidFill>
                  <a:schemeClr val="tx1"/>
                </a:solidFill>
                <a:cs typeface="Arial" panose="020B0604020202020204" pitchFamily="34" charset="0"/>
              </a:rPr>
              <a:t>prostředí</a:t>
            </a:r>
            <a:endParaRPr lang="cs-CZ" sz="3600" b="1" cap="all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2555776" y="4149080"/>
            <a:ext cx="6110064" cy="1984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000" b="1" dirty="0" err="1" smtClean="0">
                <a:solidFill>
                  <a:schemeClr val="bg1"/>
                </a:solidFill>
              </a:rPr>
              <a:t>UDr</a:t>
            </a:r>
            <a:r>
              <a:rPr lang="cs-CZ" altLang="cs-CZ" sz="2000" b="1" dirty="0">
                <a:solidFill>
                  <a:schemeClr val="bg1"/>
                </a:solidFill>
              </a:rPr>
              <a:t>. Pavel Ptáčník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cs-CZ" altLang="cs-CZ" b="1" dirty="0" smtClean="0">
                <a:solidFill>
                  <a:schemeClr val="accent1"/>
                </a:solidFill>
              </a:rPr>
              <a:t>JUDr. Pavel Ptáčník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cs-CZ" altLang="cs-CZ" b="1" dirty="0" smtClean="0">
                <a:solidFill>
                  <a:schemeClr val="accent1"/>
                </a:solidFill>
              </a:rPr>
              <a:t>vedoucí </a:t>
            </a:r>
            <a:r>
              <a:rPr lang="cs-CZ" altLang="cs-CZ" b="1" dirty="0">
                <a:solidFill>
                  <a:schemeClr val="accent1"/>
                </a:solidFill>
              </a:rPr>
              <a:t>Oddělení sekretariátu </a:t>
            </a:r>
            <a:r>
              <a:rPr lang="cs-CZ" altLang="cs-CZ" b="1" dirty="0" smtClean="0">
                <a:solidFill>
                  <a:schemeClr val="accent1"/>
                </a:solidFill>
              </a:rPr>
              <a:t>Vládního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cs-CZ" altLang="cs-CZ" b="1" dirty="0" smtClean="0">
                <a:solidFill>
                  <a:schemeClr val="accent1"/>
                </a:solidFill>
              </a:rPr>
              <a:t>výboru </a:t>
            </a:r>
            <a:r>
              <a:rPr lang="cs-CZ" altLang="cs-CZ" b="1" dirty="0">
                <a:solidFill>
                  <a:schemeClr val="accent1"/>
                </a:solidFill>
              </a:rPr>
              <a:t>pro zdravotně postižené občany</a:t>
            </a:r>
            <a:endParaRPr lang="cs-CZ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53984" y="188640"/>
            <a:ext cx="8041440" cy="1114533"/>
          </a:xfrm>
        </p:spPr>
        <p:txBody>
          <a:bodyPr/>
          <a:lstStyle/>
          <a:p>
            <a:r>
              <a:rPr lang="cs-CZ" sz="32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Úmluva o právech osob se zdravotním </a:t>
            </a:r>
            <a:r>
              <a:rPr lang="cs-CZ" sz="3200" b="1" cap="all" dirty="0" smtClean="0">
                <a:solidFill>
                  <a:schemeClr val="accent1"/>
                </a:solidFill>
                <a:cs typeface="Arial" panose="020B0604020202020204" pitchFamily="34" charset="0"/>
              </a:rPr>
              <a:t>postižením</a:t>
            </a:r>
            <a:endParaRPr lang="cs-CZ" sz="3200" b="1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12579" y="1556792"/>
            <a:ext cx="8407893" cy="4824536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Českou republiku vstoupila v platnost 28. října 2009 </a:t>
            </a:r>
          </a:p>
          <a:p>
            <a:pPr marL="0" indent="0">
              <a:buNone/>
            </a:pPr>
            <a:endParaRPr lang="cs-CZ" altLang="cs-CZ" dirty="0">
              <a:solidFill>
                <a:srgbClr val="6814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</a:t>
            </a:r>
            <a:r>
              <a:rPr lang="cs-CZ" altLang="cs-CZ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přístupnost </a:t>
            </a:r>
          </a:p>
          <a:p>
            <a:pPr marL="0" indent="0" algn="just"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S cílem umožnit osobám se zdravotním postižením žít nezávislým způsobem života a plně se zapojit do všech oblastí života společnosti, přijmou státy, které jsou smluvní stranou této úmluvy, příslušná opatření k zajištění přístupu osob se zdravotním postižením, na rovnoprávném základě s ostatními, k fyzickému prostředí, dopravě, informacím a komunikaci, včetně informačních a komunikačních technologií a systémů, a k dalším zařízením a službám dostupným nebo poskytovaným veřejnosti, a to v městských i venkovských oblastech.</a:t>
            </a:r>
          </a:p>
          <a:p>
            <a:pPr marL="0" indent="0">
              <a:buNone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Tato opatření, která budou zahrnovat identifikaci a odstraňování překážek a bariér bránících přístupnosti, se budou týkat zejména budov, dopravní sítě, dopravy a dalších vnitřních i venkovních zařízení, včetně škol, obytných budov, zdravotnických zařízení a pracovišť.</a:t>
            </a:r>
          </a:p>
          <a:p>
            <a:pPr marL="0" indent="0">
              <a:buNone/>
            </a:pPr>
            <a:endParaRPr lang="cs-CZ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7544" y="404663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Listina základních práv a svobod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právo na svobodu pohybu (čl. 14)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  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právo na informace (čl. 17)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plán vyrovnávání příležitostí pro občany se zdravotním postižením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schválený usnesením vlády ČR č. 256 ze dne 14. dubna 1998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Střednědobá koncepce státní politiky vůči občanům se zdravotním postižením</a:t>
            </a:r>
            <a:r>
              <a:rPr lang="cs-CZ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schválená usnesením vlády ČR č. 605 ze dne 16. června 2004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Vládní plán financování NRPM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schválený usnesením vlády ČR č. 706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ze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dne 14. července 2004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plán podpory a integrace občanů se zdravotním postižením </a:t>
            </a:r>
            <a:r>
              <a:rPr lang="cs-CZ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na </a:t>
            </a:r>
            <a:r>
              <a:rPr lang="cs-CZ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období  2006-2009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schválený usnesením vlády ČR č.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1004                       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ze dne 17. srpna 2005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plán vytváření rovných příležitostí pro osoby se zdravotním postižením</a:t>
            </a:r>
            <a:r>
              <a:rPr lang="cs-CZ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schválený usnesením vlády ČR č. 253 ze dne 29. března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plán podpory rovných příležitostí pro osoby se zdravotním postižením na období 2015-2020</a:t>
            </a:r>
          </a:p>
        </p:txBody>
      </p:sp>
    </p:spTree>
    <p:extLst>
      <p:ext uri="{BB962C8B-B14F-4D97-AF65-F5344CB8AC3E}">
        <p14:creationId xmlns:p14="http://schemas.microsoft.com/office/powerpoint/2010/main" val="41264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Základní zásady pro tvorbu bezbariérového prostředí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27584" y="2132856"/>
            <a:ext cx="7467600" cy="395133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legislativně zabránit vzniku nových bariér a postupně odstraňovat staré,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odstraňováním bariér pro osoby se zdravotním postižením nesmí docházet k diskriminaci nepostižené veřejnosti,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 odstraňováním bariér je třeba počítat již při zadávání jednotlivých projektů; dodatečné odstraňování bariér si vždy vyžádá podstatně vyšší finanční prostředky.</a:t>
            </a:r>
          </a:p>
          <a:p>
            <a:pPr algn="just"/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41440" cy="1442674"/>
          </a:xfrm>
        </p:spPr>
        <p:txBody>
          <a:bodyPr>
            <a:noAutofit/>
          </a:bodyPr>
          <a:lstStyle/>
          <a:p>
            <a:r>
              <a:rPr lang="cs-CZ" sz="32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Legislativní zajištění podmínek pro tvorbu bezbariérového prostředí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27584" y="1916832"/>
            <a:ext cx="7467600" cy="46085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nejdůležitějších právních předpisů,  které upravují podmínky pro tvorbu bezbariérového prostředí</a:t>
            </a:r>
            <a:r>
              <a:rPr lang="cs-CZ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cs-CZ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zákon č. 183/2006 Sb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., o územním plánování a stavebním řádu (stavební zákon);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vyhláška MMR č. 398/2009 Sb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., o obecných technických požadavcích zabezpečujících bezbariérové užívání staveb;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zákon č. 266/1994 Sb.,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 dráhách, v platném znění;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vyhláška MDS č. 177/1995 Sb.,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kterou  se vydává stavební a technický řád drah, v platném znění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" indent="0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Legislativní zajištění podmínek pro tvorbu bezbariérového prostředí</a:t>
            </a: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1772816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vyhláška MDS  č. 173/1995 Sb., 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kterou se vydává dopravní řád drah, v platném znění;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vyhláška MDS  č. 175/2000 Sb.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přepravním řádu pro veřejnou drážní  a silniční osobní dopravu;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č. 111/1994 Sb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o silniční dopravě, v platném znění;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č. 49/1997 Sb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o civilním letectví, v platném znění;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č. 114/1995 Sb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o vnitrozemské plavbě, v platném znění;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č. 194/2010 Sb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o veřejných službách v přepravě cestujících a o změně dalších zákonů; 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 vlády č. 63/2011 Sb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o stanovení minimálních hodnot a ukazatelů standardů kvality a bezpečnosti a o způsobu jejich prokazování v souvislosti s poskytováním veřejných služeb v přepravě cestujících.</a:t>
            </a:r>
          </a:p>
        </p:txBody>
      </p:sp>
    </p:spTree>
    <p:extLst>
      <p:ext uri="{BB962C8B-B14F-4D97-AF65-F5344CB8AC3E}">
        <p14:creationId xmlns:p14="http://schemas.microsoft.com/office/powerpoint/2010/main" val="40229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Zajišťování potřebných finančních prostředků pro postupné odstraňování bariér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496944" cy="4392488"/>
          </a:xfrm>
        </p:spPr>
        <p:txBody>
          <a:bodyPr/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2060848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Vládní plán financování NRPM na období 2016 - 2025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spoluúčast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ze strany resortů na financování odstraňování bariér na úřadech a institucích státní a veřejné správy; schválený usnesením vlády ze dne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července 2014 č. 568.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</a:t>
            </a:r>
            <a:r>
              <a:rPr lang="cs-CZ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č. 104/2000 Sb., o Státním fondu dopravní infrastruktury - § 2 g) </a:t>
            </a:r>
          </a:p>
          <a:p>
            <a:pPr algn="just" defTabSz="365125">
              <a:buClr>
                <a:schemeClr val="accent1"/>
              </a:buClr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poskytování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příspěvků pro naplňování programů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zaměřených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ke zvýšení bezpečnosti dopravy a jejího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zpřístupňování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osobám s omezenou schopností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pohybu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orientace.</a:t>
            </a:r>
          </a:p>
        </p:txBody>
      </p:sp>
    </p:spTree>
    <p:extLst>
      <p:ext uri="{BB962C8B-B14F-4D97-AF65-F5344CB8AC3E}">
        <p14:creationId xmlns:p14="http://schemas.microsoft.com/office/powerpoint/2010/main" val="37672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259632" y="2552458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cap="all" dirty="0">
                <a:solidFill>
                  <a:schemeClr val="accent1"/>
                </a:solidFill>
                <a:latin typeface="+mj-lt"/>
              </a:rPr>
              <a:t>Děkuji Vám za pozornost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419872" y="3933056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chemeClr val="accent2"/>
                </a:solidFill>
              </a:rPr>
              <a:t>KONTAKT:</a:t>
            </a:r>
          </a:p>
          <a:p>
            <a:pPr algn="r"/>
            <a:endParaRPr lang="cs-CZ" sz="2400" dirty="0" smtClean="0"/>
          </a:p>
          <a:p>
            <a:pPr algn="r"/>
            <a:r>
              <a:rPr lang="cs-CZ" sz="2400" b="1" dirty="0" smtClean="0">
                <a:solidFill>
                  <a:schemeClr val="accent2"/>
                </a:solidFill>
                <a:hlinkClick r:id="rId2"/>
              </a:rPr>
              <a:t>ptacnik.pavel@vlada.cz</a:t>
            </a:r>
            <a:endParaRPr lang="cs-CZ" sz="2400" b="1" dirty="0" smtClean="0">
              <a:solidFill>
                <a:schemeClr val="accent2"/>
              </a:solidFill>
            </a:endParaRPr>
          </a:p>
          <a:p>
            <a:pPr algn="r"/>
            <a:endParaRPr lang="cs-CZ" sz="2400" b="1" dirty="0">
              <a:solidFill>
                <a:schemeClr val="accent2"/>
              </a:solidFill>
            </a:endParaRPr>
          </a:p>
          <a:p>
            <a:pPr algn="r"/>
            <a:r>
              <a:rPr lang="cs-CZ" sz="2400" b="1" dirty="0" smtClean="0">
                <a:solidFill>
                  <a:schemeClr val="accent2"/>
                </a:solidFill>
              </a:rPr>
              <a:t>224 002 241</a:t>
            </a:r>
            <a:endParaRPr lang="cs-CZ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</TotalTime>
  <Words>507</Words>
  <Application>Microsoft Office PowerPoint</Application>
  <PresentationFormat>Předvádění na obrazovce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Sketchbook</vt:lpstr>
      <vt:lpstr>  Národní rozvojový program mobility pro všechny (NRPM)   </vt:lpstr>
      <vt:lpstr>Obecná východiska  pro tvorbu bezbariérového  prostředí</vt:lpstr>
      <vt:lpstr>Úmluva o právech osob se zdravotním postižením</vt:lpstr>
      <vt:lpstr>Prezentace aplikace PowerPoint</vt:lpstr>
      <vt:lpstr>Základní zásady pro tvorbu bezbariérového prostředí</vt:lpstr>
      <vt:lpstr>Legislativní zajištění podmínek pro tvorbu bezbariérového prostředí</vt:lpstr>
      <vt:lpstr>Legislativní zajištění podmínek pro tvorbu bezbariérového prostředí</vt:lpstr>
      <vt:lpstr>Zajišťování potřebných finančních prostředků pro postupné odstraňování bariér</vt:lpstr>
      <vt:lpstr>Prezentace aplikace PowerPoint</vt:lpstr>
    </vt:vector>
  </TitlesOfParts>
  <Company>uv 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dokumenty</dc:title>
  <dc:creator>Mičicová Barbora</dc:creator>
  <cp:lastModifiedBy>Nováková Petra</cp:lastModifiedBy>
  <cp:revision>101</cp:revision>
  <dcterms:created xsi:type="dcterms:W3CDTF">2013-03-28T10:06:01Z</dcterms:created>
  <dcterms:modified xsi:type="dcterms:W3CDTF">2017-03-07T10:56:19Z</dcterms:modified>
</cp:coreProperties>
</file>