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5"/>
  </p:notesMasterIdLst>
  <p:sldIdLst>
    <p:sldId id="256" r:id="rId2"/>
    <p:sldId id="364" r:id="rId3"/>
    <p:sldId id="257" r:id="rId4"/>
    <p:sldId id="258" r:id="rId5"/>
    <p:sldId id="268" r:id="rId6"/>
    <p:sldId id="267" r:id="rId7"/>
    <p:sldId id="351" r:id="rId8"/>
    <p:sldId id="370" r:id="rId9"/>
    <p:sldId id="260" r:id="rId10"/>
    <p:sldId id="261" r:id="rId11"/>
    <p:sldId id="365" r:id="rId12"/>
    <p:sldId id="366" r:id="rId13"/>
    <p:sldId id="354" r:id="rId14"/>
    <p:sldId id="372" r:id="rId15"/>
    <p:sldId id="279" r:id="rId16"/>
    <p:sldId id="301" r:id="rId17"/>
    <p:sldId id="367" r:id="rId18"/>
    <p:sldId id="368" r:id="rId19"/>
    <p:sldId id="356" r:id="rId20"/>
    <p:sldId id="357" r:id="rId21"/>
    <p:sldId id="369" r:id="rId22"/>
    <p:sldId id="312" r:id="rId23"/>
    <p:sldId id="313" r:id="rId24"/>
    <p:sldId id="315" r:id="rId25"/>
    <p:sldId id="371" r:id="rId26"/>
    <p:sldId id="317" r:id="rId27"/>
    <p:sldId id="318" r:id="rId28"/>
    <p:sldId id="319" r:id="rId29"/>
    <p:sldId id="320" r:id="rId30"/>
    <p:sldId id="321" r:id="rId31"/>
    <p:sldId id="323" r:id="rId32"/>
    <p:sldId id="324" r:id="rId33"/>
    <p:sldId id="326" r:id="rId34"/>
    <p:sldId id="327" r:id="rId35"/>
    <p:sldId id="329" r:id="rId36"/>
    <p:sldId id="331" r:id="rId37"/>
    <p:sldId id="332" r:id="rId38"/>
    <p:sldId id="333" r:id="rId39"/>
    <p:sldId id="361" r:id="rId40"/>
    <p:sldId id="334" r:id="rId41"/>
    <p:sldId id="335" r:id="rId42"/>
    <p:sldId id="336" r:id="rId43"/>
    <p:sldId id="362" r:id="rId44"/>
    <p:sldId id="337" r:id="rId45"/>
    <p:sldId id="338" r:id="rId46"/>
    <p:sldId id="340" r:id="rId47"/>
    <p:sldId id="341" r:id="rId48"/>
    <p:sldId id="342" r:id="rId49"/>
    <p:sldId id="358" r:id="rId50"/>
    <p:sldId id="348" r:id="rId51"/>
    <p:sldId id="349" r:id="rId52"/>
    <p:sldId id="359" r:id="rId53"/>
    <p:sldId id="278" r:id="rId5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94660"/>
  </p:normalViewPr>
  <p:slideViewPr>
    <p:cSldViewPr>
      <p:cViewPr varScale="1">
        <p:scale>
          <a:sx n="65" d="100"/>
          <a:sy n="65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071EC9-9160-41D1-A2BF-F9CC5FB0B71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9389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66511B-A9D6-4F4E-B73D-B077B379B83E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66511B-A9D6-4F4E-B73D-B077B379B83E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551219-A3FB-4268-853E-704D41F53341}" type="slidenum">
              <a:rPr lang="cs-CZ" altLang="cs-CZ" smtClean="0"/>
              <a:pPr eaLnBrk="1" hangingPunct="1"/>
              <a:t>3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</p:grpSp>
        </p:grpSp>
      </p:grpSp>
      <p:sp>
        <p:nvSpPr>
          <p:cNvPr id="518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EA34-AEAF-403D-8D03-5B508994B79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5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83900-6B17-4994-A3FB-531B9109211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026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AF116-4A91-418F-9FC3-27CFB84325A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55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20A66-9165-4ABE-9BAC-21D0176B5FE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33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4A20-0C9B-4553-AAEB-4A9D919EA04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286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9D1D9-C968-4AE2-9CE0-79789D7C668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7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323FF-AB3F-48BE-AF72-06BADD4437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7348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1C845-E8D5-4A4A-A39B-340393383D5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59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B8FA5-E081-400C-A862-18A29447125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604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5FDE-3AF5-48DE-91B4-D56CEC78956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247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7FD4C-C73E-49ED-A159-F18B8D61250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259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87110-B7FE-4E43-AA2C-8B75E315B40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10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dirty="0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76 w 5740"/>
                <a:gd name="T1" fmla="*/ 617 h 4316"/>
                <a:gd name="T2" fmla="*/ 0 w 5740"/>
                <a:gd name="T3" fmla="*/ 617 h 4316"/>
                <a:gd name="T4" fmla="*/ 0 w 5740"/>
                <a:gd name="T5" fmla="*/ 0 h 4316"/>
                <a:gd name="T6" fmla="*/ 5776 w 5740"/>
                <a:gd name="T7" fmla="*/ 0 h 4316"/>
                <a:gd name="T8" fmla="*/ 5776 w 5740"/>
                <a:gd name="T9" fmla="*/ 617 h 4316"/>
                <a:gd name="T10" fmla="*/ 5776 w 5740"/>
                <a:gd name="T11" fmla="*/ 617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0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0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11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1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2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2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13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3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4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  <p:sp>
            <p:nvSpPr>
              <p:cNvPr id="414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cs-CZ" dirty="0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1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1 w 382"/>
                  <a:gd name="T19" fmla="*/ 96 h 96"/>
                  <a:gd name="T20" fmla="*/ 265 w 382"/>
                  <a:gd name="T21" fmla="*/ 90 h 96"/>
                  <a:gd name="T22" fmla="*/ 313 w 382"/>
                  <a:gd name="T23" fmla="*/ 84 h 96"/>
                  <a:gd name="T24" fmla="*/ 354 w 382"/>
                  <a:gd name="T25" fmla="*/ 66 h 96"/>
                  <a:gd name="T26" fmla="*/ 384 w 382"/>
                  <a:gd name="T27" fmla="*/ 42 h 96"/>
                  <a:gd name="T28" fmla="*/ 378 w 382"/>
                  <a:gd name="T29" fmla="*/ 42 h 96"/>
                  <a:gd name="T30" fmla="*/ 348 w 382"/>
                  <a:gd name="T31" fmla="*/ 66 h 96"/>
                  <a:gd name="T32" fmla="*/ 307 w 382"/>
                  <a:gd name="T33" fmla="*/ 78 h 96"/>
                  <a:gd name="T34" fmla="*/ 265 w 382"/>
                  <a:gd name="T35" fmla="*/ 90 h 96"/>
                  <a:gd name="T36" fmla="*/ 211 w 382"/>
                  <a:gd name="T37" fmla="*/ 96 h 96"/>
                  <a:gd name="T38" fmla="*/ 211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1 w 185"/>
                  <a:gd name="T5" fmla="*/ 36 h 210"/>
                  <a:gd name="T6" fmla="*/ 157 w 185"/>
                  <a:gd name="T7" fmla="*/ 72 h 210"/>
                  <a:gd name="T8" fmla="*/ 163 w 185"/>
                  <a:gd name="T9" fmla="*/ 90 h 210"/>
                  <a:gd name="T10" fmla="*/ 169 w 185"/>
                  <a:gd name="T11" fmla="*/ 114 h 210"/>
                  <a:gd name="T12" fmla="*/ 163 w 185"/>
                  <a:gd name="T13" fmla="*/ 138 h 210"/>
                  <a:gd name="T14" fmla="*/ 151 w 185"/>
                  <a:gd name="T15" fmla="*/ 162 h 210"/>
                  <a:gd name="T16" fmla="*/ 121 w 185"/>
                  <a:gd name="T17" fmla="*/ 180 h 210"/>
                  <a:gd name="T18" fmla="*/ 90 w 185"/>
                  <a:gd name="T19" fmla="*/ 198 h 210"/>
                  <a:gd name="T20" fmla="*/ 98 w 185"/>
                  <a:gd name="T21" fmla="*/ 210 h 210"/>
                  <a:gd name="T22" fmla="*/ 133 w 185"/>
                  <a:gd name="T23" fmla="*/ 192 h 210"/>
                  <a:gd name="T24" fmla="*/ 163 w 185"/>
                  <a:gd name="T25" fmla="*/ 168 h 210"/>
                  <a:gd name="T26" fmla="*/ 181 w 185"/>
                  <a:gd name="T27" fmla="*/ 144 h 210"/>
                  <a:gd name="T28" fmla="*/ 187 w 185"/>
                  <a:gd name="T29" fmla="*/ 114 h 210"/>
                  <a:gd name="T30" fmla="*/ 181 w 185"/>
                  <a:gd name="T31" fmla="*/ 90 h 210"/>
                  <a:gd name="T32" fmla="*/ 175 w 185"/>
                  <a:gd name="T33" fmla="*/ 66 h 210"/>
                  <a:gd name="T34" fmla="*/ 157 w 185"/>
                  <a:gd name="T35" fmla="*/ 48 h 210"/>
                  <a:gd name="T36" fmla="*/ 133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cs-CZ" altLang="cs-CZ" dirty="0" smtClean="0"/>
                </a:p>
              </p:txBody>
            </p:sp>
          </p:grp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dirty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19B4190-A6AD-46E8-903B-DB8C846D9CA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d.lanzova@nrzp.cz" TargetMode="External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b="1" dirty="0" smtClean="0">
                <a:solidFill>
                  <a:schemeClr val="tx1"/>
                </a:solidFill>
              </a:rPr>
              <a:t>NÁRODNÍ ROZVOJOVÝ PROGRAM MOBILITY PRO VŠECHNY (</a:t>
            </a:r>
            <a:r>
              <a:rPr lang="cs-CZ" sz="4800" b="1" dirty="0" smtClean="0">
                <a:solidFill>
                  <a:schemeClr val="tx1"/>
                </a:solidFill>
              </a:rPr>
              <a:t>NRPM)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35050" y="4725144"/>
            <a:ext cx="6985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Vládní výbor pro zdravotně postižené občany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Národní rada osob se zdravotním postižením ČR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82" y="3896340"/>
            <a:ext cx="107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27514"/>
            <a:ext cx="419175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7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9072562" cy="4525962"/>
          </a:xfrm>
        </p:spPr>
        <p:txBody>
          <a:bodyPr/>
          <a:lstStyle/>
          <a:p>
            <a:pPr eaLnBrk="1" hangingPunct="1"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/>
              <a:t>Záměr</a:t>
            </a:r>
            <a:r>
              <a:rPr lang="cs-CZ" b="1" dirty="0" smtClean="0"/>
              <a:t> </a:t>
            </a:r>
            <a:r>
              <a:rPr lang="cs-CZ" b="1" u="sng" dirty="0" smtClean="0"/>
              <a:t>MUSÍ VŽDY</a:t>
            </a:r>
            <a:r>
              <a:rPr lang="cs-CZ" b="1" dirty="0" smtClean="0"/>
              <a:t> </a:t>
            </a:r>
            <a:r>
              <a:rPr lang="cs-CZ" dirty="0" smtClean="0"/>
              <a:t>obsahovat:</a:t>
            </a:r>
            <a:r>
              <a:rPr lang="cs-CZ" b="1" dirty="0" smtClean="0"/>
              <a:t> </a:t>
            </a:r>
          </a:p>
          <a:p>
            <a:pPr marL="914400" lvl="1" indent="-560388" eaLnBrk="1" hangingPunct="1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BEZBARIÉROVOU TRASU</a:t>
            </a:r>
            <a:r>
              <a:rPr lang="cs-CZ" b="1" dirty="0" smtClean="0"/>
              <a:t>  </a:t>
            </a:r>
          </a:p>
          <a:p>
            <a:pPr marL="971550" lvl="1" indent="-617538" eaLnBrk="1" hangingPunct="1"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  <a:defRPr/>
            </a:pPr>
            <a:r>
              <a:rPr lang="cs-CZ" b="1" dirty="0" smtClean="0"/>
              <a:t>návrhy </a:t>
            </a:r>
            <a:r>
              <a:rPr lang="cs-CZ" b="1" dirty="0" smtClean="0"/>
              <a:t>na </a:t>
            </a:r>
            <a:r>
              <a:rPr lang="cs-CZ" b="1" dirty="0" smtClean="0">
                <a:solidFill>
                  <a:srgbClr val="FF0000"/>
                </a:solidFill>
              </a:rPr>
              <a:t>ZPŘÍSTUPNĚNÍ OBJEKT</a:t>
            </a: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Ů</a:t>
            </a:r>
            <a:endParaRPr lang="cs-CZ" b="1" dirty="0" smtClean="0">
              <a:cs typeface="Arial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>
                <a:cs typeface="Arial" charset="0"/>
              </a:rPr>
              <a:t>ležících na bezbariérové</a:t>
            </a:r>
            <a:r>
              <a:rPr lang="cs-CZ" b="1" dirty="0" smtClean="0"/>
              <a:t> trase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	- výjimku tvoří </a:t>
            </a:r>
            <a:r>
              <a:rPr lang="cs-CZ" b="1" u="sng" dirty="0" smtClean="0"/>
              <a:t>budovy škol</a:t>
            </a:r>
            <a:r>
              <a:rPr lang="cs-CZ" b="1" dirty="0" smtClean="0"/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v odůvodněných případech se dokladuje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trasa od zastávky VHD nebo vyhrazeného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parkovacího místa ke škole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7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46" y="1413036"/>
            <a:ext cx="860713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480503" y="3284984"/>
            <a:ext cx="2507321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702912" y="393305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CHYBNĚ !!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1" y="1190203"/>
            <a:ext cx="84963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7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sp>
        <p:nvSpPr>
          <p:cNvPr id="2" name="Ovál 1"/>
          <p:cNvSpPr/>
          <p:nvPr/>
        </p:nvSpPr>
        <p:spPr>
          <a:xfrm>
            <a:off x="107504" y="3068960"/>
            <a:ext cx="3155393" cy="151216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187624" y="472514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B050"/>
                </a:solidFill>
              </a:rPr>
              <a:t>SPRÁVNĚ</a:t>
            </a:r>
            <a:endParaRPr lang="cs-CZ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16238" y="6245225"/>
            <a:ext cx="3608387" cy="476250"/>
          </a:xfrm>
        </p:spPr>
        <p:txBody>
          <a:bodyPr/>
          <a:lstStyle/>
          <a:p>
            <a:pPr>
              <a:defRPr/>
            </a:pPr>
            <a:r>
              <a:rPr lang="pt-BR" altLang="cs-CZ" smtClean="0"/>
              <a:t>NRPM, Praha  15.3.2018</a:t>
            </a:r>
            <a:endParaRPr lang="cs-CZ" altLang="cs-CZ" dirty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520825"/>
            <a:ext cx="6604000" cy="471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59" name="Rectangle 8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ZPRACOVÁNÍ  ZÁMĚRU</a:t>
            </a:r>
          </a:p>
        </p:txBody>
      </p:sp>
      <p:sp>
        <p:nvSpPr>
          <p:cNvPr id="3" name="Ovál 2"/>
          <p:cNvSpPr/>
          <p:nvPr/>
        </p:nvSpPr>
        <p:spPr>
          <a:xfrm>
            <a:off x="6156325" y="4076700"/>
            <a:ext cx="1008063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4" name="TextovéPole 4"/>
          <p:cNvSpPr txBox="1">
            <a:spLocks noChangeArrowheads="1"/>
          </p:cNvSpPr>
          <p:nvPr/>
        </p:nvSpPr>
        <p:spPr bwMode="auto">
          <a:xfrm>
            <a:off x="6156325" y="4140200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Radnice</a:t>
            </a:r>
          </a:p>
        </p:txBody>
      </p:sp>
      <p:sp>
        <p:nvSpPr>
          <p:cNvPr id="7" name="Ovál 6"/>
          <p:cNvSpPr/>
          <p:nvPr/>
        </p:nvSpPr>
        <p:spPr>
          <a:xfrm>
            <a:off x="4211638" y="5300663"/>
            <a:ext cx="1081087" cy="441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6" name="TextovéPole 7"/>
          <p:cNvSpPr txBox="1">
            <a:spLocks noChangeArrowheads="1"/>
          </p:cNvSpPr>
          <p:nvPr/>
        </p:nvSpPr>
        <p:spPr bwMode="auto">
          <a:xfrm>
            <a:off x="4284663" y="5376863"/>
            <a:ext cx="1079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Muzeum</a:t>
            </a:r>
          </a:p>
        </p:txBody>
      </p:sp>
      <p:sp>
        <p:nvSpPr>
          <p:cNvPr id="9" name="Ovál 8"/>
          <p:cNvSpPr/>
          <p:nvPr/>
        </p:nvSpPr>
        <p:spPr>
          <a:xfrm>
            <a:off x="1331913" y="4149725"/>
            <a:ext cx="1511300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298" name="TextovéPole 9"/>
          <p:cNvSpPr txBox="1">
            <a:spLocks noChangeArrowheads="1"/>
          </p:cNvSpPr>
          <p:nvPr/>
        </p:nvSpPr>
        <p:spPr bwMode="auto">
          <a:xfrm>
            <a:off x="1476375" y="4221163"/>
            <a:ext cx="151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Nemocnice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H="1">
            <a:off x="2843213" y="4508500"/>
            <a:ext cx="3384550" cy="12969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2555875" y="5741988"/>
            <a:ext cx="287338" cy="63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2447925" y="5218113"/>
            <a:ext cx="107950" cy="5238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 flipV="1">
            <a:off x="2376488" y="5010150"/>
            <a:ext cx="71437" cy="2905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H="1" flipV="1">
            <a:off x="2087563" y="4868863"/>
            <a:ext cx="288925" cy="1412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56" name="Rovnoramenný trojúhelník 20255"/>
          <p:cNvSpPr/>
          <p:nvPr/>
        </p:nvSpPr>
        <p:spPr>
          <a:xfrm>
            <a:off x="6156325" y="4365625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Rovnoramenný trojúhelník 35"/>
          <p:cNvSpPr/>
          <p:nvPr/>
        </p:nvSpPr>
        <p:spPr>
          <a:xfrm>
            <a:off x="1871663" y="4603750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Rovnoramenný trojúhelník 36"/>
          <p:cNvSpPr/>
          <p:nvPr/>
        </p:nvSpPr>
        <p:spPr>
          <a:xfrm>
            <a:off x="4535488" y="5110163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0262" name="Přímá spojnice 20261"/>
          <p:cNvCxnSpPr/>
          <p:nvPr/>
        </p:nvCxnSpPr>
        <p:spPr>
          <a:xfrm flipH="1" flipV="1">
            <a:off x="3203575" y="5010150"/>
            <a:ext cx="215900" cy="511175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4" name="Přímá spojnice 20263"/>
          <p:cNvCxnSpPr/>
          <p:nvPr/>
        </p:nvCxnSpPr>
        <p:spPr>
          <a:xfrm flipH="1" flipV="1">
            <a:off x="3132138" y="3789363"/>
            <a:ext cx="71437" cy="1220787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7" name="Přímá spojnice 20266"/>
          <p:cNvCxnSpPr/>
          <p:nvPr/>
        </p:nvCxnSpPr>
        <p:spPr>
          <a:xfrm flipH="1" flipV="1">
            <a:off x="2987675" y="3429000"/>
            <a:ext cx="144463" cy="360363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69" name="Přímá spojnice 20268"/>
          <p:cNvCxnSpPr/>
          <p:nvPr/>
        </p:nvCxnSpPr>
        <p:spPr>
          <a:xfrm flipH="1" flipV="1">
            <a:off x="2700338" y="2565400"/>
            <a:ext cx="287337" cy="863600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71" name="Přímá spojnice 20270"/>
          <p:cNvCxnSpPr/>
          <p:nvPr/>
        </p:nvCxnSpPr>
        <p:spPr>
          <a:xfrm flipV="1">
            <a:off x="2916238" y="3068638"/>
            <a:ext cx="360362" cy="73025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74" name="Ovál 20273"/>
          <p:cNvSpPr/>
          <p:nvPr/>
        </p:nvSpPr>
        <p:spPr>
          <a:xfrm>
            <a:off x="1692275" y="2349500"/>
            <a:ext cx="1008063" cy="431800"/>
          </a:xfrm>
          <a:prstGeom prst="ellipse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313" name="TextovéPole 20274"/>
          <p:cNvSpPr txBox="1">
            <a:spLocks noChangeArrowheads="1"/>
          </p:cNvSpPr>
          <p:nvPr/>
        </p:nvSpPr>
        <p:spPr bwMode="auto">
          <a:xfrm>
            <a:off x="1835150" y="2349500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Soud</a:t>
            </a:r>
          </a:p>
        </p:txBody>
      </p:sp>
      <p:sp>
        <p:nvSpPr>
          <p:cNvPr id="20276" name="Ovál 20275"/>
          <p:cNvSpPr/>
          <p:nvPr/>
        </p:nvSpPr>
        <p:spPr>
          <a:xfrm>
            <a:off x="2987675" y="2341563"/>
            <a:ext cx="1079500" cy="727075"/>
          </a:xfrm>
          <a:prstGeom prst="ellipse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315" name="TextovéPole 20276"/>
          <p:cNvSpPr txBox="1">
            <a:spLocks noChangeArrowheads="1"/>
          </p:cNvSpPr>
          <p:nvPr/>
        </p:nvSpPr>
        <p:spPr bwMode="auto">
          <a:xfrm>
            <a:off x="2987675" y="2430463"/>
            <a:ext cx="1152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 Katastr.</a:t>
            </a:r>
          </a:p>
          <a:p>
            <a:pPr eaLnBrk="1" hangingPunct="1"/>
            <a:r>
              <a:rPr lang="cs-CZ" altLang="cs-CZ"/>
              <a:t>   úřad</a:t>
            </a:r>
          </a:p>
        </p:txBody>
      </p:sp>
      <p:sp>
        <p:nvSpPr>
          <p:cNvPr id="57" name="Rovnoramenný trojúhelník 56"/>
          <p:cNvSpPr/>
          <p:nvPr/>
        </p:nvSpPr>
        <p:spPr>
          <a:xfrm>
            <a:off x="2501900" y="2644775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Rovnoramenný trojúhelník 57"/>
          <p:cNvSpPr/>
          <p:nvPr/>
        </p:nvSpPr>
        <p:spPr>
          <a:xfrm>
            <a:off x="3300413" y="3033713"/>
            <a:ext cx="215900" cy="21590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16238" y="6245225"/>
            <a:ext cx="3608387" cy="476250"/>
          </a:xfrm>
        </p:spPr>
        <p:txBody>
          <a:bodyPr/>
          <a:lstStyle/>
          <a:p>
            <a:pPr>
              <a:defRPr/>
            </a:pPr>
            <a:r>
              <a:rPr lang="pt-BR" altLang="cs-CZ" smtClean="0"/>
              <a:t>NRPM, Praha  15.3.2018</a:t>
            </a:r>
            <a:endParaRPr lang="cs-CZ" altLang="cs-CZ" dirty="0"/>
          </a:p>
        </p:txBody>
      </p:sp>
      <p:sp>
        <p:nvSpPr>
          <p:cNvPr id="20259" name="Rectangle 80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ZPRACOVÁNÍ  ZÁMĚRU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3568" y="1844824"/>
            <a:ext cx="8220520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eaLnBrk="1" hangingPunct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cs-CZ" sz="32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Základní parametry přístupné budovy 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0325"/>
            <a:ext cx="8820472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4" y="4437112"/>
            <a:ext cx="8820000" cy="179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Přímá spojnice 33"/>
          <p:cNvCxnSpPr/>
          <p:nvPr/>
        </p:nvCxnSpPr>
        <p:spPr>
          <a:xfrm>
            <a:off x="1043610" y="3933056"/>
            <a:ext cx="5472606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043610" y="5661248"/>
            <a:ext cx="7272808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1043610" y="5949280"/>
            <a:ext cx="1224136" cy="0"/>
          </a:xfrm>
          <a:prstGeom prst="lin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641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REALIZACE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b="1" u="sng" dirty="0" smtClean="0"/>
              <a:t>Základní opatření a cíle NRPM</a:t>
            </a:r>
          </a:p>
          <a:p>
            <a:pPr eaLnBrk="1" hangingPunct="1"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Zpřístupňování</a:t>
            </a:r>
            <a:r>
              <a:rPr lang="cs-CZ" dirty="0" smtClean="0"/>
              <a:t> veřejné dopravy a </a:t>
            </a:r>
            <a:r>
              <a:rPr lang="cs-CZ" dirty="0" smtClean="0">
                <a:solidFill>
                  <a:srgbClr val="FF0000"/>
                </a:solidFill>
              </a:rPr>
              <a:t>pěších</a:t>
            </a:r>
            <a:r>
              <a:rPr lang="cs-CZ" dirty="0" smtClean="0"/>
              <a:t> bezbariérových </a:t>
            </a:r>
            <a:r>
              <a:rPr lang="cs-CZ" dirty="0" smtClean="0">
                <a:solidFill>
                  <a:srgbClr val="FF0000"/>
                </a:solidFill>
              </a:rPr>
              <a:t>tras</a:t>
            </a:r>
            <a:endParaRPr lang="cs-CZ" sz="3600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3600" dirty="0" smtClean="0"/>
          </a:p>
          <a:p>
            <a:pPr eaLnBrk="1" hangingPunct="1">
              <a:defRPr/>
            </a:pPr>
            <a:r>
              <a:rPr lang="cs-CZ" dirty="0" smtClean="0">
                <a:solidFill>
                  <a:srgbClr val="FF0000"/>
                </a:solidFill>
              </a:rPr>
              <a:t>Odstraňování bariér v budovách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veřejných institucí</a:t>
            </a:r>
            <a:endParaRPr lang="cs-CZ" sz="3600" dirty="0" smtClean="0"/>
          </a:p>
          <a:p>
            <a:pPr eaLnBrk="1" hangingPunct="1">
              <a:defRPr/>
            </a:pPr>
            <a:endParaRPr lang="cs-CZ" dirty="0" smtClean="0"/>
          </a:p>
        </p:txBody>
      </p:sp>
      <p:pic>
        <p:nvPicPr>
          <p:cNvPr id="13317" name="Picture 4" descr="j02054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131286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MCj0434819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6383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ZPŘÍSTUPŇOVÁNÍ PĚŠÍCH TRAS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45259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dirty="0" smtClean="0"/>
              <a:t>Základní parametry dopravních staveb vychází z legislativních předpisů a ČSN</a:t>
            </a:r>
          </a:p>
          <a:p>
            <a:pPr eaLnBrk="1" hangingPunct="1">
              <a:defRPr/>
            </a:pPr>
            <a:r>
              <a:rPr lang="cs-CZ" dirty="0" smtClean="0"/>
              <a:t>Pro zvýšení bezpečnosti: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zásad pro projektování PK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maximálních délek pro přechody a místa pro přecházení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Dodržování rozhledových poměrů</a:t>
            </a:r>
          </a:p>
          <a:p>
            <a:pPr marL="857250" lvl="1" indent="-457200" eaLnBrk="1" hangingPunct="1">
              <a:buFontTx/>
              <a:buChar char="-"/>
              <a:defRPr/>
            </a:pPr>
            <a:r>
              <a:rPr lang="cs-CZ" dirty="0" smtClean="0"/>
              <a:t>Vyhledávání dalších rizik pro účastníky provozu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3600" dirty="0" smtClean="0"/>
              <a:t>	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69328"/>
            <a:ext cx="6768752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7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</a:t>
            </a:r>
            <a:r>
              <a:rPr lang="cs-CZ" sz="2800" dirty="0" smtClean="0"/>
              <a:t>- přechod</a:t>
            </a:r>
            <a:endParaRPr lang="cs-CZ" sz="2800" dirty="0" smtClean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5328"/>
            <a:ext cx="6768000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5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  15.3.2018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hmatové úpravy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76" y="2132856"/>
            <a:ext cx="6768000" cy="42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 flipH="1" flipV="1">
            <a:off x="2627784" y="3140968"/>
            <a:ext cx="4032448" cy="18722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H="1">
            <a:off x="3707904" y="3212976"/>
            <a:ext cx="144016" cy="241226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115616" y="3645024"/>
            <a:ext cx="279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Směr přecházení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86609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700808"/>
            <a:ext cx="7772400" cy="1736725"/>
          </a:xfrm>
        </p:spPr>
        <p:txBody>
          <a:bodyPr/>
          <a:lstStyle/>
          <a:p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 </a:t>
            </a:r>
            <a:r>
              <a:rPr lang="cs-CZ" sz="4800" b="1" dirty="0" smtClean="0"/>
              <a:t>Praktické zkušenosti z vyhodnocování předkládaných záměrů bezbariérových tras </a:t>
            </a:r>
            <a:endParaRPr lang="cs-CZ" sz="4800" b="1" dirty="0" smtClean="0">
              <a:solidFill>
                <a:schemeClr val="tx1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35050" y="4725144"/>
            <a:ext cx="6985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Vládní výbor pro zdravotně postižené občany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Národní rada osob se zdravotním postižením ČR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 smtClean="0"/>
              <a:t>Dagmar </a:t>
            </a:r>
            <a:r>
              <a:rPr lang="cs-CZ" sz="2000" b="1" dirty="0" smtClean="0"/>
              <a:t>LANZOVÁ, NRZP </a:t>
            </a:r>
            <a:r>
              <a:rPr lang="cs-CZ" sz="2000" b="1" dirty="0" smtClean="0"/>
              <a:t>ČR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1897"/>
            <a:ext cx="107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77" y="3948323"/>
            <a:ext cx="4191750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  15.3.2018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přechod</a:t>
            </a:r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97320"/>
            <a:ext cx="6768000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1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08300" y="6245225"/>
            <a:ext cx="339248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NRPM, Praha  15.3.2018</a:t>
            </a:r>
            <a:endParaRPr 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– chyby Odstraňování bariér v dopravě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20150" cy="6762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Základní parametry přístupnosti – přechod</a:t>
            </a:r>
          </a:p>
        </p:txBody>
      </p:sp>
      <p:pic>
        <p:nvPicPr>
          <p:cNvPr id="10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768000" cy="42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81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u="sng" dirty="0" smtClean="0"/>
              <a:t>Základní parametry přístupné budovy 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u="sng" dirty="0" smtClean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800" dirty="0" smtClean="0"/>
              <a:t>Přístup k budově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Vstupní dveře, zádveří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Pohyb po budově - vertikální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Pohyb po budově - horizontální </a:t>
            </a:r>
            <a:endParaRPr lang="cs-CZ" sz="2000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Hygienická zařízení 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cs-CZ" sz="2800" dirty="0" smtClean="0"/>
              <a:t>Informační a orientační systémy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dirty="0" smtClean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620713"/>
            <a:ext cx="8964612" cy="8651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/>
              <a:t>1. </a:t>
            </a:r>
            <a:r>
              <a:rPr lang="cs-CZ" sz="4000" b="1" u="sng" dirty="0" smtClean="0"/>
              <a:t>PŘÍSTUP K BUDOVĚ</a:t>
            </a:r>
            <a:r>
              <a:rPr lang="cs-CZ" sz="4000" dirty="0" smtClean="0">
                <a:solidFill>
                  <a:schemeClr val="folHlink"/>
                </a:solidFill>
              </a:rPr>
              <a:t>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332038"/>
            <a:ext cx="86868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v úrovni komunikace, bez schodů a vyrovnávacích stupňů</a:t>
            </a:r>
          </a:p>
          <a:p>
            <a:pPr eaLnBrk="1" hangingPunct="1">
              <a:defRPr/>
            </a:pPr>
            <a:r>
              <a:rPr lang="cs-CZ" dirty="0" smtClean="0"/>
              <a:t>bezbariérová rampa, rekonstrukce: plošina</a:t>
            </a:r>
          </a:p>
          <a:p>
            <a:pPr eaLnBrk="1" hangingPunct="1">
              <a:defRPr/>
            </a:pPr>
            <a:r>
              <a:rPr lang="cs-CZ" dirty="0" smtClean="0"/>
              <a:t>vytýčení přístupu vodícími liniemi popř. akusticky (majáčky)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4581" name="Picture 4" descr="DSCN6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209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</a:t>
            </a:r>
          </a:p>
        </p:txBody>
      </p:sp>
      <p:pic>
        <p:nvPicPr>
          <p:cNvPr id="26628" name="Picture 3" descr="P10205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16113"/>
            <a:ext cx="4392612" cy="4249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9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511242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65104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SCN44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64" y="1484784"/>
            <a:ext cx="4038600" cy="4537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544097"/>
            <a:ext cx="4991445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</a:t>
            </a:r>
          </a:p>
        </p:txBody>
      </p:sp>
      <p:pic>
        <p:nvPicPr>
          <p:cNvPr id="26629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4522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1687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7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2. VSTUP DO BUDOVY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41767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šířka vstupních dveří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madlo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vizuální kontrast dveří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kontrastní označení prosklených ploch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výškové a prostorové osazení kliky, zvonků,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dorozumívacího zařízení,..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zádveří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smtClean="0"/>
              <a:t>akustický majáček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27653" name="Picture 4" descr="DSCN0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9688" r="20833" b="20313"/>
          <a:stretch>
            <a:fillRect/>
          </a:stretch>
        </p:blipFill>
        <p:spPr bwMode="auto">
          <a:xfrm>
            <a:off x="6443663" y="4437063"/>
            <a:ext cx="19812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vstupní dveře</a:t>
            </a:r>
          </a:p>
        </p:txBody>
      </p:sp>
      <p:pic>
        <p:nvPicPr>
          <p:cNvPr id="28676" name="Picture 3" descr="kontrola přístupnosti 3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4572000" cy="336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7686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d.lanzova.NRZP2015\Pictures\Vtipy\L5DK8DM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44" y="3297238"/>
            <a:ext cx="4991092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zvonky a komunikátory</a:t>
            </a:r>
          </a:p>
        </p:txBody>
      </p:sp>
      <p:pic>
        <p:nvPicPr>
          <p:cNvPr id="29700" name="Picture 3" descr="DSCN25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989138"/>
            <a:ext cx="35861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5734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dörr öppnare i förhållande till dörrblad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349500"/>
            <a:ext cx="4330700" cy="396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37368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zádveří</a:t>
            </a:r>
          </a:p>
        </p:txBody>
      </p:sp>
      <p:pic>
        <p:nvPicPr>
          <p:cNvPr id="30724" name="Picture 3" descr="kontrola přístupnosti 1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916113"/>
            <a:ext cx="403860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 descr="Step 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138"/>
            <a:ext cx="4537075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6" descr="AN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411413" y="6245225"/>
            <a:ext cx="4824412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ZÁKLADNÍ  CÍL NRPM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133600"/>
            <a:ext cx="8569325" cy="3992563"/>
          </a:xfrm>
        </p:spPr>
        <p:txBody>
          <a:bodyPr/>
          <a:lstStyle/>
          <a:p>
            <a:pPr eaLnBrk="1" hangingPunct="1">
              <a:defRPr/>
            </a:pPr>
            <a:endParaRPr lang="cs-CZ" sz="4000" u="sng" dirty="0" smtClean="0"/>
          </a:p>
          <a:p>
            <a:pPr eaLnBrk="1" hangingPunct="1">
              <a:defRPr/>
            </a:pPr>
            <a:r>
              <a:rPr lang="cs-CZ" sz="3600" b="1" dirty="0" smtClean="0"/>
              <a:t>Vytvořit KONCEPCI a STRATEGII PRO SYSTEMATICKÉ ODSTRAŇOVÁNÍ BARIÉR  </a:t>
            </a:r>
          </a:p>
          <a:p>
            <a:pPr eaLnBrk="1" hangingPunct="1">
              <a:defRPr/>
            </a:pPr>
            <a:r>
              <a:rPr lang="cs-CZ" sz="3600" b="1" dirty="0" smtClean="0"/>
              <a:t>Vytvořit </a:t>
            </a:r>
            <a:r>
              <a:rPr lang="cs-CZ" sz="3600" b="1" dirty="0" smtClean="0"/>
              <a:t>přístupné prostředí pro všechny občany i návštěvníky obce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3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076"/>
            <a:ext cx="8374063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3. VERTIKÁLNÍ POHYB 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912"/>
            <a:ext cx="8229600" cy="3816276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Clr>
                <a:schemeClr val="bg1"/>
              </a:buClr>
              <a:buFont typeface="Arial" charset="0"/>
              <a:buChar char="•"/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schodiště, zábradlí, schodiště v prostoru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bezbariérové rampy, nájezdy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výtahy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svislé a šikmé schodišťové plošiny</a:t>
            </a: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32771" name="Picture 2" descr="P10204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205038"/>
            <a:ext cx="4148137" cy="4032250"/>
          </a:xfrm>
        </p:spPr>
      </p:pic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25923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schodiště</a:t>
            </a:r>
            <a:br>
              <a:rPr lang="cs-CZ" sz="4000" dirty="0" smtClean="0"/>
            </a:br>
            <a:r>
              <a:rPr lang="cs-CZ" sz="4000" dirty="0" smtClean="0"/>
              <a:t>			v prostoru</a:t>
            </a:r>
          </a:p>
        </p:txBody>
      </p:sp>
      <p:pic>
        <p:nvPicPr>
          <p:cNvPr id="32773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7368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Obraz06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852738"/>
            <a:ext cx="4427538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33795" name="Picture 2" descr="Obraz0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4033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855787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madla</a:t>
            </a:r>
          </a:p>
        </p:txBody>
      </p:sp>
      <p:pic>
        <p:nvPicPr>
          <p:cNvPr id="33797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5" descr="chodov (14)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33829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209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744416" cy="435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výtahy</a:t>
            </a:r>
          </a:p>
        </p:txBody>
      </p:sp>
      <p:pic>
        <p:nvPicPr>
          <p:cNvPr id="34820" name="Picture 4" descr="Obraz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2060848"/>
            <a:ext cx="4205188" cy="435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7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2" y="295747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7272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výtahy</a:t>
            </a:r>
          </a:p>
        </p:txBody>
      </p:sp>
      <p:pic>
        <p:nvPicPr>
          <p:cNvPr id="35844" name="Picture 4" descr="Brno vodni 8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36004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3" descr="P10203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3887787" cy="4321175"/>
          </a:xfrm>
        </p:spPr>
      </p:pic>
      <p:pic>
        <p:nvPicPr>
          <p:cNvPr id="35847" name="Picture 5" descr="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229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36867" name="Picture 4" descr="DSCN3036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3455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6383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- plošiny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420888"/>
            <a:ext cx="8435975" cy="468052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výjimečné řešení při změně stavby, neřeší bezbariérový přístup pro seniory, rodiče s kočárky atd.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mezi uživateli neoblíbené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2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DŮVODY: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zamčené, bez informace o obsluze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ovládání plošiny je nevhodné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často mimo provoz (vysoká poruchovost)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často nepoužitelné (zaskládané nábytkem,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400" dirty="0" smtClean="0"/>
              <a:t>	zařizovacími předměty, …. 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nízká únosnost plošiny (200 kg)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200" dirty="0" smtClean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2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23875" y="60928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37891" name="Picture 2" descr="UMC BOHUNICE (1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2492375"/>
            <a:ext cx="5292725" cy="3960813"/>
          </a:xfrm>
        </p:spPr>
      </p:pic>
      <p:sp>
        <p:nvSpPr>
          <p:cNvPr id="123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šikmé plošiny</a:t>
            </a:r>
          </a:p>
        </p:txBody>
      </p:sp>
      <p:pic>
        <p:nvPicPr>
          <p:cNvPr id="37893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06863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5" descr="DSCN64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675"/>
            <a:ext cx="4495800" cy="3600450"/>
          </a:xfrm>
        </p:spPr>
      </p:pic>
      <p:pic>
        <p:nvPicPr>
          <p:cNvPr id="3789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466975" y="6245225"/>
            <a:ext cx="35528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38915" name="Picture 2" descr="DSCN86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89286"/>
            <a:ext cx="4316413" cy="4464050"/>
          </a:xfrm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vertikální pohyb – svislé plošiny</a:t>
            </a:r>
          </a:p>
        </p:txBody>
      </p:sp>
      <p:pic>
        <p:nvPicPr>
          <p:cNvPr id="38917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2050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5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51656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6" descr="Nový obráze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989286"/>
            <a:ext cx="4187825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7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2052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27313" y="6337300"/>
            <a:ext cx="3392487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124744"/>
            <a:ext cx="4438576" cy="755501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dirty="0" smtClean="0"/>
              <a:t>				Ližiny</a:t>
            </a:r>
          </a:p>
        </p:txBody>
      </p:sp>
      <p:pic>
        <p:nvPicPr>
          <p:cNvPr id="39940" name="Picture 3" descr="MČ Praha 9 - ližin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21" y="2780928"/>
            <a:ext cx="4284663" cy="36579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4" descr="poliklinika lesna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888"/>
            <a:ext cx="4392612" cy="40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4495800" y="3048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330575" y="1628800"/>
            <a:ext cx="610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 smtClean="0"/>
              <a:t>neřeší </a:t>
            </a:r>
            <a:r>
              <a:rPr lang="cs-CZ" altLang="cs-CZ" sz="2800" dirty="0"/>
              <a:t>bezbariérový přístup !!</a:t>
            </a:r>
          </a:p>
        </p:txBody>
      </p:sp>
      <p:pic>
        <p:nvPicPr>
          <p:cNvPr id="3994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9241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259632" y="488156"/>
            <a:ext cx="554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12" y="2780908"/>
            <a:ext cx="4604976" cy="334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 descr="schodišťová plošina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276872"/>
            <a:ext cx="4596383" cy="385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27313" y="6337300"/>
            <a:ext cx="3392487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124744"/>
            <a:ext cx="4438576" cy="755501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dirty="0" smtClean="0"/>
              <a:t>				Ližiny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4495800" y="304800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3330575" y="1628800"/>
            <a:ext cx="610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 smtClean="0"/>
              <a:t>neřeší </a:t>
            </a:r>
            <a:r>
              <a:rPr lang="cs-CZ" altLang="cs-CZ" sz="2800" dirty="0"/>
              <a:t>bezbariérový přístup !!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59632" y="488156"/>
            <a:ext cx="554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</a:p>
        </p:txBody>
      </p:sp>
      <p:pic>
        <p:nvPicPr>
          <p:cNvPr id="39947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0066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9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245225"/>
            <a:ext cx="3967162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7827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 ŽÁDAT O SCHVÁLENÍ ZÁMĚRU  v  NRPM?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 smtClean="0"/>
              <a:t>Schválený záměr</a:t>
            </a:r>
            <a:r>
              <a:rPr lang="cs-CZ" b="1" dirty="0" smtClean="0"/>
              <a:t> v NRPM </a:t>
            </a:r>
            <a:r>
              <a:rPr lang="cs-CZ" b="1" u="sng" dirty="0" smtClean="0"/>
              <a:t>je nutný pro získání příspěvku</a:t>
            </a:r>
            <a:r>
              <a:rPr lang="cs-CZ" b="1" dirty="0" smtClean="0"/>
              <a:t> na jednotlivé projekty z dotačních titulů příslušných rezortů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b="1" dirty="0" smtClean="0"/>
              <a:t>O vlastní příspěvek na akci lze požádat až po schválení celého záměru v NRPM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651500" y="6237288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5856" y="560983"/>
            <a:ext cx="5626968" cy="1139825"/>
          </a:xfrm>
        </p:spPr>
        <p:txBody>
          <a:bodyPr/>
          <a:lstStyle/>
          <a:p>
            <a:pPr algn="r" eaLnBrk="1" hangingPunct="1">
              <a:defRPr/>
            </a:pPr>
            <a:r>
              <a:rPr lang="cs-CZ" dirty="0" smtClean="0"/>
              <a:t>Schodolez </a:t>
            </a:r>
          </a:p>
        </p:txBody>
      </p:sp>
      <p:pic>
        <p:nvPicPr>
          <p:cNvPr id="40964" name="Picture 3" descr="DSCN05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341438"/>
            <a:ext cx="3887788" cy="4884737"/>
          </a:xfrm>
        </p:spPr>
      </p:pic>
      <p:sp>
        <p:nvSpPr>
          <p:cNvPr id="1269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individuální pomůcka</a:t>
            </a:r>
          </a:p>
          <a:p>
            <a:pPr eaLnBrk="1" hangingPunct="1">
              <a:defRPr/>
            </a:pPr>
            <a:r>
              <a:rPr lang="cs-CZ" sz="2800" dirty="0" smtClean="0"/>
              <a:t>pouze pro některé typy vozíků</a:t>
            </a:r>
          </a:p>
          <a:p>
            <a:pPr eaLnBrk="1" hangingPunct="1">
              <a:defRPr/>
            </a:pPr>
            <a:r>
              <a:rPr lang="cs-CZ" sz="2800" dirty="0" smtClean="0"/>
              <a:t>bezbariérový přístup není zajištěn!!!!</a:t>
            </a:r>
          </a:p>
          <a:p>
            <a:pPr eaLnBrk="1" hangingPunct="1">
              <a:defRPr/>
            </a:pPr>
            <a:endParaRPr lang="cs-CZ" sz="28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539552" y="188640"/>
            <a:ext cx="55474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FOTODOKUMENTACE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353425" cy="17287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 smtClean="0"/>
              <a:t>4. HORIZONTÁLNÍ POHYB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4176713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Clr>
                <a:schemeClr val="bg1"/>
              </a:buClr>
              <a:buFont typeface="Arial" charset="0"/>
              <a:buChar char="•"/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typy a povrchy podlah – součinitel smykového tření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prahy a další výškové rozdíly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označení prosklených ploch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označení překážek, barevné kontrasty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zařizovací předměty/ průjezdné šířky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just palá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>
            <a:fillRect/>
          </a:stretch>
        </p:blipFill>
        <p:spPr>
          <a:xfrm>
            <a:off x="2551" y="1916832"/>
            <a:ext cx="4391025" cy="4319587"/>
          </a:xfrm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horizontální pohyb - kontrasty</a:t>
            </a:r>
          </a:p>
        </p:txBody>
      </p:sp>
      <p:pic>
        <p:nvPicPr>
          <p:cNvPr id="43013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4522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993876"/>
            <a:ext cx="5832000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88124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2619375" y="6245225"/>
            <a:ext cx="36083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6967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horizontální pohyb - kontrasty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561662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29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910" y="5392876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oznac dveri 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35" y="1989138"/>
            <a:ext cx="338455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772816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537000" cy="4716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FOTODOKUMENTACE </a:t>
            </a:r>
            <a:br>
              <a:rPr lang="cs-CZ" sz="4000" dirty="0" smtClean="0"/>
            </a:br>
            <a:r>
              <a:rPr lang="cs-CZ" sz="4000" dirty="0" smtClean="0"/>
              <a:t> Odstraňování bariér v budovách  </a:t>
            </a:r>
            <a:r>
              <a:rPr lang="cs-CZ" sz="3200" dirty="0" smtClean="0"/>
              <a:t>horizontální pohyb – zařizovací předměty</a:t>
            </a:r>
          </a:p>
        </p:txBody>
      </p:sp>
      <p:pic>
        <p:nvPicPr>
          <p:cNvPr id="44036" name="Picture 3" descr="Obraz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636912"/>
            <a:ext cx="4392613" cy="3773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64" y="555151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4000" b="1" u="sng" dirty="0"/>
              <a:t>5. HYGIENICKÁ  ZAŘÍZENÍ 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73238"/>
            <a:ext cx="8229600" cy="46799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/>
              <a:t>na veřejně přístupných WC - nejméně jedna bezbariérově řešená  kabina  </a:t>
            </a:r>
          </a:p>
          <a:p>
            <a:pPr eaLnBrk="1" hangingPunct="1">
              <a:defRPr/>
            </a:pPr>
            <a:r>
              <a:rPr lang="cs-CZ" sz="2400" dirty="0" smtClean="0"/>
              <a:t>osoby na vozíku s asistentem: řešení s ohledem na výpomoc (větší manipulační prostor)</a:t>
            </a:r>
          </a:p>
          <a:p>
            <a:pPr eaLnBrk="1" hangingPunct="1">
              <a:defRPr/>
            </a:pPr>
            <a:r>
              <a:rPr lang="cs-CZ" sz="2400" dirty="0" smtClean="0"/>
              <a:t>přebalovací kabina nebo přebalovací pult</a:t>
            </a:r>
          </a:p>
          <a:p>
            <a:pPr eaLnBrk="1" hangingPunct="1">
              <a:defRPr/>
            </a:pPr>
            <a:r>
              <a:rPr lang="cs-CZ" sz="2400" dirty="0" smtClean="0"/>
              <a:t>ve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u="sng" dirty="0" smtClean="0">
                <a:solidFill>
                  <a:srgbClr val="FF0000"/>
                </a:solidFill>
              </a:rPr>
              <a:t>školách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/>
              <a:t>nutno řešit bb. WC </a:t>
            </a:r>
            <a:r>
              <a:rPr lang="cs-CZ" sz="2400" u="sng" dirty="0" smtClean="0">
                <a:solidFill>
                  <a:srgbClr val="FF0000"/>
                </a:solidFill>
              </a:rPr>
              <a:t>vždy</a:t>
            </a:r>
          </a:p>
        </p:txBody>
      </p:sp>
      <p:pic>
        <p:nvPicPr>
          <p:cNvPr id="45061" name="Picture 4" descr="picto w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81525"/>
            <a:ext cx="19558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47107" name="Picture 2" descr="kontrola přístupnosti 4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2781300"/>
            <a:ext cx="4716462" cy="359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3" descr="P924025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3960812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Odstraňování bariér v budovách </a:t>
            </a:r>
            <a:r>
              <a:rPr lang="cs-CZ" sz="3600" dirty="0" smtClean="0"/>
              <a:t>– hygienická zařízení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pic>
        <p:nvPicPr>
          <p:cNvPr id="47110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7647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pic>
        <p:nvPicPr>
          <p:cNvPr id="48131" name="Picture 2" descr="DSCN80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060575"/>
            <a:ext cx="3743325" cy="438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3" descr="Boskovice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989138"/>
            <a:ext cx="3651250" cy="445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Odstraňování bariér v budovách </a:t>
            </a:r>
            <a:r>
              <a:rPr lang="cs-CZ" sz="3600" dirty="0" smtClean="0"/>
              <a:t>– hygienická zařízení</a:t>
            </a:r>
            <a:r>
              <a:rPr lang="cs-CZ" dirty="0" smtClean="0">
                <a:latin typeface="Verdana" pitchFamily="34" charset="0"/>
              </a:rPr>
              <a:t> </a:t>
            </a:r>
          </a:p>
        </p:txBody>
      </p:sp>
      <p:pic>
        <p:nvPicPr>
          <p:cNvPr id="48134" name="Picture 5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ODSTRAŇOVÁNÍ BARIÉR V BUDOVÁCH </a:t>
            </a:r>
            <a:br>
              <a:rPr lang="cs-CZ" dirty="0" smtClean="0"/>
            </a:br>
            <a:r>
              <a:rPr lang="cs-CZ" b="1" u="sng" dirty="0" smtClean="0"/>
              <a:t>HYGIENICKÁ  ZAŘÍZENÍ</a:t>
            </a:r>
            <a:r>
              <a:rPr lang="cs-CZ" b="1" u="sng" dirty="0" smtClean="0">
                <a:solidFill>
                  <a:srgbClr val="33CC33"/>
                </a:solidFill>
              </a:rPr>
              <a:t> </a:t>
            </a:r>
            <a:endParaRPr lang="cs-CZ" dirty="0" smtClean="0">
              <a:latin typeface="Verdana" pitchFamily="34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76475"/>
            <a:ext cx="9072562" cy="4292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u="sng" dirty="0" smtClean="0"/>
              <a:t>Jak má vypadat správně řešená</a:t>
            </a:r>
          </a:p>
          <a:p>
            <a:pPr algn="ctr"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u="sng" dirty="0" smtClean="0"/>
              <a:t> (= použitelná) bezbariérová toaleta?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  <a:r>
              <a:rPr lang="cs-CZ" sz="2400" i="1" dirty="0" smtClean="0"/>
              <a:t>parametry viz bezbariérová vyhláška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endParaRPr lang="cs-CZ" sz="2400" i="1" dirty="0" smtClean="0"/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Správná velikost kabiny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Správný návrh a osazení zařizovacích předmětů</a:t>
            </a:r>
          </a:p>
          <a:p>
            <a:pPr eaLnBrk="1" hangingPunct="1">
              <a:lnSpc>
                <a:spcPct val="90000"/>
              </a:lnSpc>
              <a:buClr>
                <a:srgbClr val="E62404"/>
              </a:buClr>
              <a:buFont typeface="Wingdings" pitchFamily="2" charset="2"/>
              <a:buNone/>
              <a:defRPr/>
            </a:pPr>
            <a:r>
              <a:rPr lang="cs-CZ" dirty="0" smtClean="0"/>
              <a:t>Správný návrh a osazení doplňků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3600" dirty="0" smtClean="0">
              <a:solidFill>
                <a:srgbClr val="FFCC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FOTODOKUMENTACE </a:t>
            </a:r>
            <a:br>
              <a:rPr lang="cs-CZ" dirty="0" smtClean="0"/>
            </a:br>
            <a:r>
              <a:rPr lang="cs-CZ" dirty="0" smtClean="0"/>
              <a:t> </a:t>
            </a:r>
            <a:endParaRPr lang="cs-CZ" dirty="0" smtClean="0"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" y="980728"/>
            <a:ext cx="4656276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4686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24" y="52467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2528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917807" y="1196752"/>
            <a:ext cx="42627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hygienická zařízení </a:t>
            </a:r>
          </a:p>
        </p:txBody>
      </p:sp>
    </p:spTree>
    <p:extLst>
      <p:ext uri="{BB962C8B-B14F-4D97-AF65-F5344CB8AC3E}">
        <p14:creationId xmlns:p14="http://schemas.microsoft.com/office/powerpoint/2010/main" val="4066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165850"/>
            <a:ext cx="35274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6686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Pro koho záměr připravujeme</a:t>
            </a:r>
            <a:r>
              <a:rPr lang="cs-CZ" dirty="0" smtClean="0"/>
              <a:t>?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PRO VŠECHNY OBČANY</a:t>
            </a:r>
            <a:endParaRPr 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82073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34639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ODSTRAŇOVÁNÍ BARIÉR V BUDOVÁCH </a:t>
            </a:r>
            <a:br>
              <a:rPr lang="cs-CZ" sz="4000" dirty="0" smtClean="0"/>
            </a:br>
            <a:r>
              <a:rPr lang="cs-CZ" sz="3200" b="1" u="sng" dirty="0" smtClean="0"/>
              <a:t>INFORMAČNÍ A ORIENTAČNÍ SYSTÉMY</a:t>
            </a:r>
            <a:r>
              <a:rPr lang="cs-CZ" sz="4000" b="1" u="sng" dirty="0" smtClean="0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2060575"/>
            <a:ext cx="7620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/>
              <a:t>základní informace vizuální, dle okolností i akustické a hmatné</a:t>
            </a:r>
          </a:p>
          <a:p>
            <a:pPr eaLnBrk="1" hangingPunct="1">
              <a:defRPr/>
            </a:pPr>
            <a:r>
              <a:rPr lang="cs-CZ" sz="2800" dirty="0" smtClean="0"/>
              <a:t>kontrastní osvětlené nápisy a symboly</a:t>
            </a:r>
          </a:p>
        </p:txBody>
      </p:sp>
      <p:pic>
        <p:nvPicPr>
          <p:cNvPr id="50181" name="Picture 4" descr="N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31321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5" descr="P1020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644900"/>
            <a:ext cx="1781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0838" y="549275"/>
            <a:ext cx="8567737" cy="11572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 			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        </a:t>
            </a:r>
            <a:r>
              <a:rPr lang="cs-CZ" sz="3200" dirty="0" smtClean="0"/>
              <a:t>– informační systémy</a:t>
            </a:r>
          </a:p>
        </p:txBody>
      </p:sp>
      <p:pic>
        <p:nvPicPr>
          <p:cNvPr id="51204" name="Picture 3" descr="Barc Girona 09 (11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4400550" cy="5867400"/>
          </a:xfrm>
        </p:spPr>
      </p:pic>
      <p:pic>
        <p:nvPicPr>
          <p:cNvPr id="51205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5" descr="Barc Girona 09 (9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17700"/>
          <a:stretch>
            <a:fillRect/>
          </a:stretch>
        </p:blipFill>
        <p:spPr>
          <a:xfrm>
            <a:off x="3962400" y="4175125"/>
            <a:ext cx="5181600" cy="268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4500563" y="2492375"/>
            <a:ext cx="4419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/>
              <a:t>vizuální, akustické a hmatné informace přístupné pro všechny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2" name="Obdélník 1"/>
          <p:cNvSpPr/>
          <p:nvPr/>
        </p:nvSpPr>
        <p:spPr>
          <a:xfrm>
            <a:off x="179388" y="188913"/>
            <a:ext cx="8964612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FOTODOKUMENTACE</a:t>
            </a:r>
            <a:br>
              <a:rPr lang="cs-CZ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cs-CZ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1" y="2492375"/>
            <a:ext cx="513630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7416823" cy="1157288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 			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	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 smtClean="0"/>
              <a:t>        </a:t>
            </a:r>
            <a:r>
              <a:rPr lang="cs-CZ" sz="3200" dirty="0" smtClean="0"/>
              <a:t>informační a orientační  systémy</a:t>
            </a:r>
          </a:p>
        </p:txBody>
      </p:sp>
      <p:pic>
        <p:nvPicPr>
          <p:cNvPr id="51205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5769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7" y="188913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FOTODOKUMENTACE</a:t>
            </a:r>
            <a:b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cs-CZ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endParaRPr lang="cs-CZ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375"/>
            <a:ext cx="2736304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A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920" y="5576912"/>
            <a:ext cx="660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95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6000" b="1" dirty="0" smtClean="0"/>
              <a:t>DĚKUJI VÁM ZA</a:t>
            </a:r>
            <a:br>
              <a:rPr lang="cs-CZ" sz="6000" b="1" dirty="0" smtClean="0"/>
            </a:br>
            <a:r>
              <a:rPr lang="cs-CZ" sz="6000" b="1" dirty="0" smtClean="0"/>
              <a:t> POZORNOST</a:t>
            </a:r>
          </a:p>
        </p:txBody>
      </p:sp>
      <p:pic>
        <p:nvPicPr>
          <p:cNvPr id="52227" name="Picture 6" descr="j0293238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508500"/>
            <a:ext cx="1749425" cy="1292225"/>
          </a:xfrm>
        </p:spPr>
      </p:pic>
      <p:sp>
        <p:nvSpPr>
          <p:cNvPr id="52228" name="TextovéPole 1"/>
          <p:cNvSpPr txBox="1">
            <a:spLocks noChangeArrowheads="1"/>
          </p:cNvSpPr>
          <p:nvPr/>
        </p:nvSpPr>
        <p:spPr bwMode="auto">
          <a:xfrm>
            <a:off x="5580063" y="5973763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Ing. Dagmar Lanzová</a:t>
            </a:r>
          </a:p>
          <a:p>
            <a:pPr eaLnBrk="1" hangingPunct="1"/>
            <a:r>
              <a:rPr lang="cs-CZ" altLang="cs-CZ">
                <a:hlinkClick r:id="rId3"/>
              </a:rPr>
              <a:t>d.lanzova@nrzp.cz</a:t>
            </a:r>
            <a:endParaRPr lang="cs-CZ" altLang="cs-CZ"/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734"/>
            <a:ext cx="8893175" cy="5327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800" b="1" u="sng" dirty="0" smtClean="0"/>
              <a:t>CÍLOVÁ SKUPINA: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 	- osoby se zdravotním postižením nebo omezením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senioři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děti (0 – 3 roky) 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těhotné ženy a matky s kočárky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	- osoby mal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800" dirty="0" smtClean="0"/>
              <a:t>ho i velk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800" dirty="0" smtClean="0"/>
              <a:t>ho vzrůstu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dirty="0" smtClean="0"/>
              <a:t>    - osoby dočasně zdravotně indisponovan</a:t>
            </a:r>
            <a:r>
              <a:rPr lang="cs-CZ" sz="2800" dirty="0" smtClean="0">
                <a:latin typeface="Verdana"/>
              </a:rPr>
              <a:t>é</a:t>
            </a:r>
            <a:r>
              <a:rPr lang="cs-CZ" sz="2400" dirty="0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 smtClean="0"/>
              <a:t>	(osoby po operaci, po úrazu, při ataku nemoci)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 smtClean="0"/>
              <a:t>	- osoby s objemnými zavazadly, s nákupními vozíky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r>
              <a:rPr lang="cs-CZ" sz="2800" dirty="0"/>
              <a:t> </a:t>
            </a:r>
            <a:r>
              <a:rPr lang="cs-CZ" sz="2800" dirty="0" smtClean="0"/>
              <a:t>   </a:t>
            </a:r>
            <a:r>
              <a:rPr lang="cs-CZ" sz="2800" dirty="0"/>
              <a:t>- osoby doprovázející výše uvedené skupiny</a:t>
            </a:r>
          </a:p>
          <a:p>
            <a:pPr eaLnBrk="1" hangingPunct="1">
              <a:lnSpc>
                <a:spcPct val="90000"/>
              </a:lnSpc>
              <a:buClr>
                <a:srgbClr val="FF3300"/>
              </a:buClr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165850"/>
            <a:ext cx="35274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Cílová skupina  </a:t>
            </a:r>
            <a:r>
              <a:rPr lang="cs-CZ" b="1" u="sng" dirty="0" smtClean="0"/>
              <a:t>32  -  45% obyvatel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= </a:t>
            </a:r>
            <a:r>
              <a:rPr lang="cs-CZ" sz="2400" b="1" dirty="0" smtClean="0"/>
              <a:t>osoby s omezenou schopností pohybu a orientace</a:t>
            </a:r>
            <a:endParaRPr lang="cs-CZ" b="1" dirty="0" smtClean="0"/>
          </a:p>
        </p:txBody>
      </p:sp>
      <p:pic>
        <p:nvPicPr>
          <p:cNvPr id="9221" name="Picture 7" descr="OOSPO 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20938"/>
            <a:ext cx="4537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00338" y="6165850"/>
            <a:ext cx="3527425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PŘÍPRAVA  ZÁMĚRU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Cílová skupina  </a:t>
            </a:r>
            <a:r>
              <a:rPr lang="cs-CZ" b="1" u="sng" dirty="0" smtClean="0"/>
              <a:t>32  -  45% obyvatel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	= </a:t>
            </a:r>
            <a:r>
              <a:rPr lang="cs-CZ" sz="2400" b="1" dirty="0" smtClean="0"/>
              <a:t>osoby s omezenou schopností pohybu a orientace</a:t>
            </a:r>
            <a:endParaRPr lang="cs-CZ" b="1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3614"/>
            <a:ext cx="3348000" cy="22271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15614"/>
            <a:ext cx="1697620" cy="288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28" y="4019614"/>
            <a:ext cx="2265682" cy="2376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00" y="2277152"/>
            <a:ext cx="3358800" cy="25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771775" y="6245225"/>
            <a:ext cx="3455988" cy="476250"/>
          </a:xfrm>
        </p:spPr>
        <p:txBody>
          <a:bodyPr/>
          <a:lstStyle/>
          <a:p>
            <a:pPr>
              <a:defRPr/>
            </a:pPr>
            <a:r>
              <a:rPr lang="pt-BR" smtClean="0"/>
              <a:t>NRPM, Praha  15.3.2018</a:t>
            </a:r>
            <a:endParaRPr lang="cs-CZ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 smtClean="0"/>
              <a:t>ZPRACOVÁNÍ  ZÁMĚRU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800" u="sng" dirty="0" smtClean="0"/>
              <a:t>Cílem záměru je</a:t>
            </a:r>
            <a:r>
              <a:rPr lang="cs-CZ" sz="2800" dirty="0" smtClean="0"/>
              <a:t>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800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vytvořit koncepci</a:t>
            </a:r>
            <a:r>
              <a:rPr lang="cs-CZ" b="1" dirty="0" smtClean="0"/>
              <a:t> pro systematické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   odstraňování bariér ve městě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  <a:p>
            <a:pPr eaLnBrk="1" hangingPunct="1">
              <a:defRPr/>
            </a:pPr>
            <a:r>
              <a:rPr lang="cs-CZ" u="sng" dirty="0" smtClean="0"/>
              <a:t>Nejčastější chyba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b="1" dirty="0" smtClean="0"/>
              <a:t>	</a:t>
            </a:r>
            <a:r>
              <a:rPr lang="cs-CZ" b="1" dirty="0" smtClean="0">
                <a:solidFill>
                  <a:srgbClr val="FF0000"/>
                </a:solidFill>
              </a:rPr>
              <a:t>záměr</a:t>
            </a:r>
            <a:r>
              <a:rPr lang="cs-CZ" b="1" dirty="0" smtClean="0"/>
              <a:t> není koncepcí pro odstranění bariér - </a:t>
            </a:r>
            <a:r>
              <a:rPr lang="cs-CZ" b="1" dirty="0" smtClean="0">
                <a:solidFill>
                  <a:srgbClr val="FF0000"/>
                </a:solidFill>
              </a:rPr>
              <a:t>obsahuje pouze jeden projekt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uhy na vodě">
  <a:themeElements>
    <a:clrScheme name="Kruhy na vodě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Kruhy na vodě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ruhy na vodě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ruhy na vodě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ruhy na vodě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6883</TotalTime>
  <Words>839</Words>
  <Application>Microsoft Office PowerPoint</Application>
  <PresentationFormat>Předvádění na obrazovce (4:3)</PresentationFormat>
  <Paragraphs>269</Paragraphs>
  <Slides>53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Kruhy na vodě</vt:lpstr>
      <vt:lpstr>NÁRODNÍ ROZVOJOVÝ PROGRAM MOBILITY PRO VŠECHNY (NRPM)</vt:lpstr>
      <vt:lpstr>  Praktické zkušenosti z vyhodnocování předkládaných záměrů bezbariérových tras </vt:lpstr>
      <vt:lpstr>ZÁKLADNÍ  CÍL NRPM</vt:lpstr>
      <vt:lpstr>PROČ  ŽÁDAT O SCHVÁLENÍ ZÁMĚRU  v  NRPM? </vt:lpstr>
      <vt:lpstr>PŘÍPRAVA  ZÁMĚRU</vt:lpstr>
      <vt:lpstr>PŘÍPRAVA  ZÁMĚRU</vt:lpstr>
      <vt:lpstr>PŘÍPRAVA  ZÁMĚRU</vt:lpstr>
      <vt:lpstr>PŘÍPRAVA  ZÁMĚRU</vt:lpstr>
      <vt:lpstr>ZPRACOVÁNÍ  ZÁMĚRU</vt:lpstr>
      <vt:lpstr>ZPRACOVÁNÍ  ZÁMĚRU</vt:lpstr>
      <vt:lpstr>ZPRACOVÁNÍ  ZÁMĚRU</vt:lpstr>
      <vt:lpstr>ZPRACOVÁNÍ  ZÁMĚRU</vt:lpstr>
      <vt:lpstr>ZPRACOVÁNÍ  ZÁMĚRU</vt:lpstr>
      <vt:lpstr>ZPRACOVÁNÍ  ZÁMĚRU</vt:lpstr>
      <vt:lpstr>REALIZACE</vt:lpstr>
      <vt:lpstr>ZPŘÍSTUPŇOVÁNÍ PĚŠÍCH TRAS </vt:lpstr>
      <vt:lpstr>FOTODOKUMENTACE – chyby Odstraňování bariér v dopravě</vt:lpstr>
      <vt:lpstr>FOTODOKUMENTACE – chyby Odstraňování bariér v dopravě</vt:lpstr>
      <vt:lpstr>FOTODOKUMENTACE – chyby Odstraňování bariér v dopravě</vt:lpstr>
      <vt:lpstr>FOTODOKUMENTACE – chyby Odstraňování bariér v dopravě</vt:lpstr>
      <vt:lpstr>FOTODOKUMENTACE – chyby Odstraňování bariér v dopravě</vt:lpstr>
      <vt:lpstr>ODSTRAŇOVÁNÍ BARIÉR V BUDOVÁCH </vt:lpstr>
      <vt:lpstr>ODSTRAŇOVÁNÍ BARIÉR V BUDOVÁCH  1. PŘÍSTUP K BUDOVĚ </vt:lpstr>
      <vt:lpstr>FOTODOKUMENTACE   Odstraňování bariér v budovách</vt:lpstr>
      <vt:lpstr>FOTODOKUMENTACE   Odstraňování bariér v budovách</vt:lpstr>
      <vt:lpstr>ODSTRAŇOVÁNÍ BARIÉR V BUDOVÁCH  2. VSTUP DO BUDOVY</vt:lpstr>
      <vt:lpstr>FOTODOKUMENTACE   Odstraňování bariér v budovách  vstupní dveře</vt:lpstr>
      <vt:lpstr>FOTODOKUMENTACE   Odstraňování bariér v budovách  zvonky a komunikátory</vt:lpstr>
      <vt:lpstr>FOTODOKUMENTACE   Odstraňování bariér v budovách  zádveří</vt:lpstr>
      <vt:lpstr>ODSTRAŇOVÁNÍ BARIÉR V BUDOVÁCH  3. VERTIKÁLNÍ POHYB </vt:lpstr>
      <vt:lpstr>FOTODOKUMENTACE   Odstraňování bariér v budovách  vertikální pohyb – schodiště    v prostoru</vt:lpstr>
      <vt:lpstr>FOTODOKUMENTACE   Odstraňování bariér v budovách  vertikální pohyb - madla</vt:lpstr>
      <vt:lpstr>FOTODOKUMENTACE   Odstraňování bariér v budovách  vertikální pohyb - výtahy</vt:lpstr>
      <vt:lpstr>FOTODOKUMENTACE   Odstraňování bariér v budovách  vertikální pohyb - výtahy</vt:lpstr>
      <vt:lpstr>FOTODOKUMENTACE   Odstraňování bariér v budovách  vertikální pohyb - plošiny</vt:lpstr>
      <vt:lpstr>FOTODOKUMENTACE   Odstraňování bariér v budovách  vertikální pohyb – šikmé plošiny</vt:lpstr>
      <vt:lpstr>FOTODOKUMENTACE   Odstraňování bariér v budovách  vertikální pohyb – svislé plošiny</vt:lpstr>
      <vt:lpstr>    Ližiny</vt:lpstr>
      <vt:lpstr>    Ližiny</vt:lpstr>
      <vt:lpstr>Schodolez </vt:lpstr>
      <vt:lpstr>ODSTRAŇOVÁNÍ BARIÉR V BUDOVÁCH  4. HORIZONTÁLNÍ POHYB </vt:lpstr>
      <vt:lpstr>FOTODOKUMENTACE   Odstraňování bariér v budovách  horizontální pohyb - kontrasty</vt:lpstr>
      <vt:lpstr>FOTODOKUMENTACE   Odstraňování bariér v budovách  horizontální pohyb - kontrasty</vt:lpstr>
      <vt:lpstr>FOTODOKUMENTACE   Odstraňování bariér v budovách  horizontální pohyb – zařizovací předměty</vt:lpstr>
      <vt:lpstr>ODSTRAŇOVÁNÍ BARIÉR V BUDOVÁCH  5. HYGIENICKÁ  ZAŘÍZENÍ </vt:lpstr>
      <vt:lpstr>FOTODOKUMENTACE   Odstraňování bariér v budovách – hygienická zařízení </vt:lpstr>
      <vt:lpstr>FOTODOKUMENTACE   Odstraňování bariér v budovách – hygienická zařízení </vt:lpstr>
      <vt:lpstr>ODSTRAŇOVÁNÍ BARIÉR V BUDOVÁCH  HYGIENICKÁ  ZAŘÍZENÍ </vt:lpstr>
      <vt:lpstr>FOTODOKUMENTACE   </vt:lpstr>
      <vt:lpstr>ODSTRAŇOVÁNÍ BARIÉR V BUDOVÁCH  INFORMAČNÍ A ORIENTAČNÍ SYSTÉMY </vt:lpstr>
      <vt:lpstr>                  – informační systémy</vt:lpstr>
      <vt:lpstr>                  informační a orientační  systémy</vt:lpstr>
      <vt:lpstr>DĚKUJI VÁM ZA  POZORNOST</vt:lpstr>
    </vt:vector>
  </TitlesOfParts>
  <Company>Národní Rada Osob se Zdravotním Postižením ČR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Národní rozvojový program mobility pro všechny (NRPM)</dc:title>
  <dc:creator>Dagmar Lanzová</dc:creator>
  <cp:lastModifiedBy>Dasa</cp:lastModifiedBy>
  <cp:revision>69</cp:revision>
  <dcterms:created xsi:type="dcterms:W3CDTF">2010-04-12T09:49:29Z</dcterms:created>
  <dcterms:modified xsi:type="dcterms:W3CDTF">2018-03-13T09:24:22Z</dcterms:modified>
</cp:coreProperties>
</file>