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35" r:id="rId3"/>
    <p:sldId id="337" r:id="rId4"/>
    <p:sldId id="345" r:id="rId5"/>
    <p:sldId id="346" r:id="rId6"/>
    <p:sldId id="341" r:id="rId7"/>
    <p:sldId id="354" r:id="rId8"/>
    <p:sldId id="347" r:id="rId9"/>
    <p:sldId id="348" r:id="rId10"/>
    <p:sldId id="349" r:id="rId11"/>
    <p:sldId id="353" r:id="rId12"/>
    <p:sldId id="350" r:id="rId13"/>
    <p:sldId id="351" r:id="rId14"/>
    <p:sldId id="352" r:id="rId15"/>
    <p:sldId id="288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0038"/>
    <a:srgbClr val="2A4878"/>
    <a:srgbClr val="EA0000"/>
    <a:srgbClr val="0D3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5" autoAdjust="0"/>
    <p:restoredTop sz="86427" autoAdjust="0"/>
  </p:normalViewPr>
  <p:slideViewPr>
    <p:cSldViewPr>
      <p:cViewPr>
        <p:scale>
          <a:sx n="100" d="100"/>
          <a:sy n="100" d="100"/>
        </p:scale>
        <p:origin x="-4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-347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erver570\posta\!PRISPEVKY\01%20BEZPE&#268;NOST\Graf%20Bezpe&#269;nost%202000-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783245844269479E-2"/>
          <c:y val="6.5176566923511273E-2"/>
          <c:w val="0.83017825896762898"/>
          <c:h val="0.7239938528049489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Bezp!$D$1</c:f>
              <c:strCache>
                <c:ptCount val="1"/>
                <c:pt idx="0">
                  <c:v>čerpání (tis. Kč)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2.3413943627475887E-17"/>
                  <c:y val="-2.22553154181115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6628337078601984E-3"/>
                  <c:y val="-9.44770858560895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494250561790299E-2"/>
                  <c:y val="1.26454409957776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2.60708980778981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5542779026200666E-3"/>
                  <c:y val="6.69231883487087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0217111610480221E-2"/>
                  <c:y val="1.17472550930554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5325667415720393E-2"/>
                  <c:y val="4.30271549155467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5542779026200666E-3"/>
                  <c:y val="6.9472416242377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2771389513100333E-3"/>
                  <c:y val="7.06382313663353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2.5542779026199738E-3"/>
                  <c:y val="6.80191180973889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1.2771389513100333E-3"/>
                  <c:y val="6.75283321664593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2.5542779026200666E-3"/>
                  <c:y val="8.25854539309245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1.2771389513100333E-3"/>
                  <c:y val="9.117182526623081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1.2771389513100333E-3"/>
                  <c:y val="5.58272967193256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9.3655774509903521E-17"/>
                  <c:y val="7.11687248968552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2.5542779026202539E-3"/>
                  <c:y val="5.54270441154608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00B0F0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Bezp!$A$2:$A$19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Bezp!$D$2:$D$19</c:f>
              <c:numCache>
                <c:formatCode>#,##0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13404</c:v>
                </c:pt>
                <c:pt idx="3">
                  <c:v>38010</c:v>
                </c:pt>
                <c:pt idx="4">
                  <c:v>76734</c:v>
                </c:pt>
                <c:pt idx="5">
                  <c:v>94093</c:v>
                </c:pt>
                <c:pt idx="6">
                  <c:v>55952</c:v>
                </c:pt>
                <c:pt idx="7">
                  <c:v>135196</c:v>
                </c:pt>
                <c:pt idx="8">
                  <c:v>240759</c:v>
                </c:pt>
                <c:pt idx="9">
                  <c:v>319420</c:v>
                </c:pt>
                <c:pt idx="10">
                  <c:v>211965</c:v>
                </c:pt>
                <c:pt idx="11">
                  <c:v>148794</c:v>
                </c:pt>
                <c:pt idx="12">
                  <c:v>106866</c:v>
                </c:pt>
                <c:pt idx="13">
                  <c:v>210746</c:v>
                </c:pt>
                <c:pt idx="14">
                  <c:v>253874</c:v>
                </c:pt>
                <c:pt idx="15">
                  <c:v>314408</c:v>
                </c:pt>
                <c:pt idx="16">
                  <c:v>463175</c:v>
                </c:pt>
                <c:pt idx="17">
                  <c:v>407028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0359552"/>
        <c:axId val="100467840"/>
      </c:barChart>
      <c:lineChart>
        <c:grouping val="standard"/>
        <c:varyColors val="0"/>
        <c:ser>
          <c:idx val="0"/>
          <c:order val="1"/>
          <c:tx>
            <c:strRef>
              <c:f>Bezp!$B$1</c:f>
              <c:strCache>
                <c:ptCount val="1"/>
                <c:pt idx="0">
                  <c:v>počet akcí jejichž financování bylo zahájeno v daném roce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delete val="1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Bezp!$B$2:$B$19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9</c:v>
                </c:pt>
                <c:pt idx="3">
                  <c:v>13</c:v>
                </c:pt>
                <c:pt idx="4">
                  <c:v>43</c:v>
                </c:pt>
                <c:pt idx="5">
                  <c:v>40</c:v>
                </c:pt>
                <c:pt idx="6">
                  <c:v>40</c:v>
                </c:pt>
                <c:pt idx="7">
                  <c:v>67</c:v>
                </c:pt>
                <c:pt idx="8">
                  <c:v>113</c:v>
                </c:pt>
                <c:pt idx="9">
                  <c:v>116</c:v>
                </c:pt>
                <c:pt idx="10">
                  <c:v>116</c:v>
                </c:pt>
                <c:pt idx="11">
                  <c:v>76</c:v>
                </c:pt>
                <c:pt idx="12">
                  <c:v>63</c:v>
                </c:pt>
                <c:pt idx="13">
                  <c:v>157</c:v>
                </c:pt>
                <c:pt idx="14">
                  <c:v>142</c:v>
                </c:pt>
                <c:pt idx="15">
                  <c:v>175</c:v>
                </c:pt>
                <c:pt idx="16">
                  <c:v>145</c:v>
                </c:pt>
                <c:pt idx="17">
                  <c:v>148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Bezp!$C$1</c:f>
              <c:strCache>
                <c:ptCount val="1"/>
                <c:pt idx="0">
                  <c:v>počet převedených akcí jejichž financování bylo zahájeno v předchozích letech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txPr>
              <a:bodyPr/>
              <a:lstStyle/>
              <a:p>
                <a:pPr>
                  <a:defRPr b="1">
                    <a:solidFill>
                      <a:schemeClr val="bg2">
                        <a:lumMod val="10000"/>
                      </a:schemeClr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Bezp!$C$2:$C$19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2</c:v>
                </c:pt>
                <c:pt idx="5">
                  <c:v>4</c:v>
                </c:pt>
                <c:pt idx="6">
                  <c:v>1</c:v>
                </c:pt>
                <c:pt idx="7">
                  <c:v>4</c:v>
                </c:pt>
                <c:pt idx="8">
                  <c:v>6</c:v>
                </c:pt>
                <c:pt idx="9">
                  <c:v>7</c:v>
                </c:pt>
                <c:pt idx="10">
                  <c:v>6</c:v>
                </c:pt>
                <c:pt idx="11">
                  <c:v>9</c:v>
                </c:pt>
                <c:pt idx="12">
                  <c:v>0</c:v>
                </c:pt>
                <c:pt idx="13">
                  <c:v>4</c:v>
                </c:pt>
                <c:pt idx="14">
                  <c:v>4</c:v>
                </c:pt>
                <c:pt idx="15">
                  <c:v>6</c:v>
                </c:pt>
                <c:pt idx="16">
                  <c:v>116</c:v>
                </c:pt>
                <c:pt idx="17">
                  <c:v>87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0471936"/>
        <c:axId val="100469760"/>
      </c:lineChart>
      <c:catAx>
        <c:axId val="100359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>
                    <a:lumMod val="95000"/>
                  </a:schemeClr>
                </a:solidFill>
              </a:defRPr>
            </a:pPr>
            <a:endParaRPr lang="cs-CZ"/>
          </a:p>
        </c:txPr>
        <c:crossAx val="100467840"/>
        <c:crosses val="autoZero"/>
        <c:auto val="1"/>
        <c:lblAlgn val="ctr"/>
        <c:lblOffset val="100"/>
        <c:noMultiLvlLbl val="0"/>
      </c:catAx>
      <c:valAx>
        <c:axId val="1004678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cs-CZ" sz="1400" dirty="0">
                    <a:solidFill>
                      <a:srgbClr val="00B0F0"/>
                    </a:solidFill>
                  </a:rPr>
                  <a:t>v tis. Kč</a:t>
                </a: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B0F0"/>
                </a:solidFill>
              </a:defRPr>
            </a:pPr>
            <a:endParaRPr lang="cs-CZ"/>
          </a:p>
        </c:txPr>
        <c:crossAx val="100359552"/>
        <c:crosses val="autoZero"/>
        <c:crossBetween val="between"/>
      </c:valAx>
      <c:valAx>
        <c:axId val="10046976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cs-CZ" sz="1200" dirty="0">
                    <a:solidFill>
                      <a:srgbClr val="FF0000"/>
                    </a:solidFill>
                  </a:rPr>
                  <a:t>počet akcí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FF0000"/>
                </a:solidFill>
              </a:defRPr>
            </a:pPr>
            <a:endParaRPr lang="cs-CZ"/>
          </a:p>
        </c:txPr>
        <c:crossAx val="100471936"/>
        <c:crosses val="max"/>
        <c:crossBetween val="between"/>
      </c:valAx>
      <c:catAx>
        <c:axId val="100471936"/>
        <c:scaling>
          <c:orientation val="minMax"/>
        </c:scaling>
        <c:delete val="1"/>
        <c:axPos val="b"/>
        <c:majorGridlines/>
        <c:majorTickMark val="out"/>
        <c:minorTickMark val="none"/>
        <c:tickLblPos val="none"/>
        <c:crossAx val="100469760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7.9374185823918558E-2"/>
          <c:y val="0.84611191853414258"/>
          <c:w val="0.89999991955030245"/>
          <c:h val="0.15229850375564899"/>
        </c:manualLayout>
      </c:layout>
      <c:overlay val="0"/>
      <c:txPr>
        <a:bodyPr/>
        <a:lstStyle/>
        <a:p>
          <a:pPr>
            <a:defRPr sz="1400" b="1"/>
          </a:pPr>
          <a:endParaRPr lang="cs-CZ"/>
        </a:p>
      </c:txPr>
    </c:legend>
    <c:plotVisOnly val="1"/>
    <c:dispBlanksAs val="gap"/>
    <c:showDLblsOverMax val="0"/>
  </c:chart>
  <c:spPr>
    <a:solidFill>
      <a:prstClr val="white">
        <a:alpha val="0"/>
      </a:prstClr>
    </a:solidFill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0.12201</cdr:x>
      <cdr:y>0.17512</cdr:y>
    </cdr:from>
    <cdr:to>
      <cdr:x>0.49105</cdr:x>
      <cdr:y>0.33039</cdr:y>
    </cdr:to>
    <cdr:sp macro="" textlink="">
      <cdr:nvSpPr>
        <cdr:cNvPr id="307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15616" y="902506"/>
          <a:ext cx="3374502" cy="80019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19050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wrap="square" lIns="90000" tIns="90000" rIns="90000" bIns="90000" anchor="t" upright="1">
          <a:no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cs-CZ" sz="1400" b="1" i="0" strike="noStrike" dirty="0">
              <a:solidFill>
                <a:srgbClr val="000000"/>
              </a:solidFill>
              <a:latin typeface="+mn-lt"/>
              <a:cs typeface="Arial"/>
            </a:rPr>
            <a:t>CELKEM v letech 2000-2017</a:t>
          </a:r>
        </a:p>
        <a:p xmlns:a="http://schemas.openxmlformats.org/drawingml/2006/main">
          <a:pPr algn="ctr" rtl="0">
            <a:defRPr sz="1000"/>
          </a:pPr>
          <a:r>
            <a:rPr lang="cs-CZ" sz="1400" b="1" i="0" strike="noStrike" dirty="0">
              <a:solidFill>
                <a:srgbClr val="000000"/>
              </a:solidFill>
              <a:latin typeface="+mn-lt"/>
              <a:cs typeface="Arial"/>
            </a:rPr>
            <a:t>financováno </a:t>
          </a:r>
          <a:r>
            <a:rPr lang="cs-CZ" sz="1400" b="1" i="0" u="sng" strike="noStrike" dirty="0">
              <a:solidFill>
                <a:srgbClr val="FF0000"/>
              </a:solidFill>
              <a:latin typeface="+mn-lt"/>
              <a:cs typeface="Arial"/>
            </a:rPr>
            <a:t>1 463 akcí</a:t>
          </a:r>
          <a:endParaRPr lang="cs-CZ" sz="1400" b="1" i="0" strike="noStrike" dirty="0">
            <a:solidFill>
              <a:srgbClr val="FF0000"/>
            </a:solidFill>
            <a:latin typeface="+mn-lt"/>
            <a:cs typeface="Arial"/>
          </a:endParaRPr>
        </a:p>
        <a:p xmlns:a="http://schemas.openxmlformats.org/drawingml/2006/main">
          <a:pPr algn="ctr" rtl="0">
            <a:defRPr sz="1000"/>
          </a:pPr>
          <a:r>
            <a:rPr lang="cs-CZ" sz="1400" b="1" i="0" strike="noStrike" dirty="0">
              <a:solidFill>
                <a:srgbClr val="000000"/>
              </a:solidFill>
              <a:latin typeface="+mn-lt"/>
              <a:cs typeface="Arial"/>
            </a:rPr>
            <a:t>ve výši </a:t>
          </a:r>
          <a:r>
            <a:rPr lang="cs-CZ" sz="1400" b="1" i="0" u="sng" strike="noStrike" dirty="0">
              <a:solidFill>
                <a:srgbClr val="00B0F0"/>
              </a:solidFill>
              <a:latin typeface="+mn-lt"/>
              <a:cs typeface="Arial"/>
            </a:rPr>
            <a:t>3,090 mld. Kč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28.11.2017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00F9B-4DBC-468D-80D0-C6D01ACC608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3274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28.11.2017</a:t>
            </a:r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AD06A-9465-4BE3-A8D0-0A9EBAA8CD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81615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5289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~291559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256490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15. 3. 2018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Poskytování příspěvků na bezbariérové pěší trasy z rozpočtu Státního fondu dopravní infrastruktury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B33A-64BC-4C8B-B35A-F4F0A41BDB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15. 3. 2018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Poskytování příspěvků na bezbariérové pěší trasy z rozpočtu Státního fondu dopravní infrastruktury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B33A-64BC-4C8B-B35A-F4F0A41BDB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D3F71"/>
          </a:solidFill>
          <a:ln>
            <a:noFill/>
          </a:ln>
          <a:scene3d>
            <a:camera prst="orthographicFront"/>
            <a:lightRig rig="threePt" dir="t">
              <a:rot lat="0" lon="0" rev="0"/>
            </a:lightRig>
          </a:scene3d>
          <a:sp3d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 marL="809625" indent="-228600" defTabSz="895350">
              <a:buFont typeface="Wingdings" pitchFamily="2" charset="2"/>
              <a:buChar char="Ø"/>
              <a:tabLst/>
              <a:defRPr sz="1800" b="1">
                <a:solidFill>
                  <a:schemeClr val="accent3">
                    <a:lumMod val="75000"/>
                  </a:schemeClr>
                </a:solidFill>
              </a:defRPr>
            </a:lvl4pPr>
            <a:lvl5pPr marL="809625" indent="-228600" defTabSz="895350">
              <a:buFont typeface="Wingdings" pitchFamily="2" charset="2"/>
              <a:buChar char="Ø"/>
              <a:defRPr sz="1800" b="1">
                <a:solidFill>
                  <a:srgbClr val="C00000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0D3F71"/>
          </a:solidFill>
          <a:ln>
            <a:noFill/>
          </a:ln>
          <a:scene3d>
            <a:camera prst="orthographicFront"/>
            <a:lightRig rig="threePt" dir="t">
              <a:rot lat="0" lon="0" rev="0"/>
            </a:lightRig>
          </a:scene3d>
          <a:sp3d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5877272"/>
            <a:ext cx="1403648" cy="5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ovéPole 15"/>
          <p:cNvSpPr txBox="1"/>
          <p:nvPr userDrawn="1"/>
        </p:nvSpPr>
        <p:spPr>
          <a:xfrm>
            <a:off x="1187624" y="6515819"/>
            <a:ext cx="6840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chemeClr val="bg1"/>
                </a:solidFill>
              </a:rPr>
              <a:t>Poskytování příspěvků na bezbariérové pěší trasy z rozpočtu SFDI</a:t>
            </a:r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17" name="TextovéPole 16"/>
          <p:cNvSpPr txBox="1"/>
          <p:nvPr userDrawn="1"/>
        </p:nvSpPr>
        <p:spPr>
          <a:xfrm>
            <a:off x="0" y="6519446"/>
            <a:ext cx="1287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0" dirty="0" smtClean="0">
                <a:solidFill>
                  <a:schemeClr val="bg1"/>
                </a:solidFill>
              </a:rPr>
              <a:t>15. 3. 2018</a:t>
            </a:r>
            <a:endParaRPr lang="cs-CZ" sz="1600" b="0" dirty="0">
              <a:solidFill>
                <a:schemeClr val="bg1"/>
              </a:solidFill>
            </a:endParaRPr>
          </a:p>
        </p:txBody>
      </p:sp>
      <p:sp>
        <p:nvSpPr>
          <p:cNvPr id="18" name="TextovéPole 17"/>
          <p:cNvSpPr txBox="1"/>
          <p:nvPr userDrawn="1"/>
        </p:nvSpPr>
        <p:spPr>
          <a:xfrm>
            <a:off x="7856240" y="6519446"/>
            <a:ext cx="1287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42CDAC7-E28D-4655-AD55-11AC3B6A44E1}" type="slidenum">
              <a:rPr lang="cs-CZ" sz="1600" b="0" smtClean="0">
                <a:solidFill>
                  <a:schemeClr val="bg1"/>
                </a:solidFill>
              </a:rPr>
              <a:pPr algn="ctr"/>
              <a:t>‹#›</a:t>
            </a:fld>
            <a:endParaRPr lang="cs-CZ" sz="16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67544" y="6492875"/>
            <a:ext cx="10801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15. 3. 2018</a:t>
            </a:r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1680" y="6492875"/>
            <a:ext cx="597666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Poskytování příspěvků na bezbariérové pěší trasy z rozpočtu Státního fondu dopravní infrastruktury </a:t>
            </a: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740352" y="6492875"/>
            <a:ext cx="98147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A3B33A-64BC-4C8B-B35A-F4F0A41BDB9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15. 3. 2018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Poskytování příspěvků na bezbariérové pěší trasy z rozpočtu Státního fondu dopravní infrastruktury 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B33A-64BC-4C8B-B35A-F4F0A41BDB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15. 3. 2018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Poskytování příspěvků na bezbariérové pěší trasy z rozpočtu Státního fondu dopravní infrastruktury 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B33A-64BC-4C8B-B35A-F4F0A41BDB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15. 3. 2018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Poskytování příspěvků na bezbariérové pěší trasy z rozpočtu Státního fondu dopravní infrastruktury 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B33A-64BC-4C8B-B35A-F4F0A41BDB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15. 3. 2018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Poskytování příspěvků na bezbariérové pěší trasy z rozpočtu Státního fondu dopravní infrastruktury 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B33A-64BC-4C8B-B35A-F4F0A41BDB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15. 3. 2018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Poskytování příspěvků na bezbariérové pěší trasy z rozpočtu Státního fondu dopravní infrastruktury 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B33A-64BC-4C8B-B35A-F4F0A41BDB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15. 3. 2018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Poskytování příspěvků na bezbariérové pěší trasy z rozpočtu Státního fondu dopravní infrastruktury 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3B33A-64BC-4C8B-B35A-F4F0A41BDB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15. 3. 2018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Poskytování příspěvků na bezbariérové pěší trasy z rozpočtu Státního fondu dopravní infrastruktury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3B33A-64BC-4C8B-B35A-F4F0A41BDB9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692696"/>
            <a:ext cx="7624936" cy="3384376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pl-PL" sz="6500" b="1" dirty="0">
                <a:solidFill>
                  <a:srgbClr val="FFFFFF"/>
                </a:solidFill>
              </a:rPr>
              <a:t>Poskytování příspěvků na bezbariérové pěší trasy z rozpočtu </a:t>
            </a:r>
            <a:endParaRPr lang="pl-PL" sz="6500" b="1" dirty="0" smtClean="0">
              <a:solidFill>
                <a:srgbClr val="FFFFFF"/>
              </a:solidFill>
            </a:endParaRPr>
          </a:p>
          <a:p>
            <a:pPr lvl="0"/>
            <a:r>
              <a:rPr lang="pl-PL" sz="6500" b="1" dirty="0" smtClean="0">
                <a:solidFill>
                  <a:srgbClr val="FFFFFF"/>
                </a:solidFill>
              </a:rPr>
              <a:t>Státního </a:t>
            </a:r>
            <a:r>
              <a:rPr lang="pl-PL" sz="6500" b="1" dirty="0">
                <a:solidFill>
                  <a:srgbClr val="FFFFFF"/>
                </a:solidFill>
              </a:rPr>
              <a:t>fondu dopravní </a:t>
            </a:r>
            <a:r>
              <a:rPr lang="pl-PL" sz="6500" b="1" dirty="0" smtClean="0">
                <a:solidFill>
                  <a:srgbClr val="FFFFFF"/>
                </a:solidFill>
              </a:rPr>
              <a:t>infrastruktury</a:t>
            </a:r>
            <a:endParaRPr lang="pl-PL" sz="5900" b="1" dirty="0" smtClean="0">
              <a:solidFill>
                <a:srgbClr val="FFFFFF"/>
              </a:solidFill>
            </a:endParaRPr>
          </a:p>
          <a:p>
            <a:pPr lvl="0"/>
            <a:endParaRPr lang="pl-PL" sz="3400" dirty="0" smtClean="0"/>
          </a:p>
          <a:p>
            <a:pPr lvl="0"/>
            <a:endParaRPr lang="pl-PL" sz="3400" dirty="0" smtClean="0"/>
          </a:p>
          <a:p>
            <a:pPr lvl="0"/>
            <a:r>
              <a:rPr lang="pl-PL" sz="4500" b="1" dirty="0" smtClean="0"/>
              <a:t>Ing. Dana Teichmanová</a:t>
            </a:r>
          </a:p>
          <a:p>
            <a:pPr lvl="0"/>
            <a:r>
              <a:rPr lang="pl-PL" sz="4500" dirty="0" smtClean="0"/>
              <a:t>Vedoucí oddělení poskytování příspěvků I.</a:t>
            </a:r>
          </a:p>
        </p:txBody>
      </p:sp>
    </p:spTree>
  </p:cSld>
  <p:clrMapOvr>
    <a:masterClrMapping/>
  </p:clrMapOvr>
  <p:transition advClick="0" advTm="28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F:\Prezentace\Podklady-Fotky\Chodník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47"/>
          <a:stretch/>
        </p:blipFill>
        <p:spPr bwMode="auto">
          <a:xfrm>
            <a:off x="0" y="1232942"/>
            <a:ext cx="9144000" cy="529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024336"/>
          </a:xfrm>
          <a:solidFill>
            <a:schemeClr val="bg1">
              <a:alpha val="72000"/>
            </a:schemeClr>
          </a:solidFill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cs-CZ" sz="2400" dirty="0"/>
              <a:t>Většina projektů řeší nedostatečně </a:t>
            </a:r>
            <a:r>
              <a:rPr lang="cs-CZ" sz="2400" b="1" dirty="0"/>
              <a:t>koncepci bezpečného uspořádání dopravního prostoru</a:t>
            </a:r>
            <a:r>
              <a:rPr lang="cs-CZ" sz="2400" dirty="0"/>
              <a:t>, tj. správné členění šířkového uspořádání pro chodce, cyklisty, klidovou dopravu a hlavní dopravní prostor. Optimalizace šířkového uspořádání dopravního prostoru bohužel je stále výjimkou. </a:t>
            </a:r>
            <a:endParaRPr lang="cs-CZ" sz="2400" dirty="0" smtClean="0"/>
          </a:p>
          <a:p>
            <a:pPr marL="0" lvl="0" indent="0">
              <a:buNone/>
            </a:pPr>
            <a:endParaRPr lang="cs-CZ" sz="2400" dirty="0"/>
          </a:p>
          <a:p>
            <a:pPr marL="0" lvl="0" indent="0">
              <a:buNone/>
            </a:pPr>
            <a:r>
              <a:rPr lang="cs-CZ" sz="2400" dirty="0" smtClean="0"/>
              <a:t>Zbytečně </a:t>
            </a:r>
            <a:r>
              <a:rPr lang="cs-CZ" sz="2400" dirty="0"/>
              <a:t>velký podíl PD je oprava/rekonstrukce chodníků v původním půdoryse chodníků.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2800" b="1" u="sng" dirty="0"/>
              <a:t>Nejčastější chyby </a:t>
            </a:r>
            <a:r>
              <a:rPr lang="cs-CZ" sz="2800" b="1" u="sng" dirty="0" smtClean="0"/>
              <a:t>PD </a:t>
            </a:r>
            <a:r>
              <a:rPr lang="cs-CZ" sz="2800" b="1" u="sng" dirty="0"/>
              <a:t>bezbariérových pěších </a:t>
            </a:r>
            <a:r>
              <a:rPr lang="cs-CZ" sz="2800" b="1" u="sng" dirty="0" smtClean="0"/>
              <a:t>tras</a:t>
            </a:r>
            <a:r>
              <a:rPr lang="cs-CZ" sz="1800" dirty="0"/>
              <a:t/>
            </a:r>
            <a:br>
              <a:rPr lang="cs-CZ" sz="1800" dirty="0"/>
            </a:br>
            <a:r>
              <a:rPr lang="cs-CZ" sz="1400" b="1" dirty="0"/>
              <a:t> </a:t>
            </a:r>
            <a:r>
              <a:rPr lang="cs-CZ" sz="1100" dirty="0"/>
              <a:t/>
            </a:r>
            <a:br>
              <a:rPr lang="cs-CZ" sz="1100" dirty="0"/>
            </a:br>
            <a:r>
              <a:rPr lang="cs-CZ" sz="1400" i="1" dirty="0"/>
              <a:t>z hlediska bezbariérového užívání staveb dle vyhlášky č.398/2009 Sb., dle </a:t>
            </a:r>
            <a:r>
              <a:rPr lang="cs-CZ" sz="1400" i="1" dirty="0" err="1"/>
              <a:t>vyhl</a:t>
            </a:r>
            <a:r>
              <a:rPr lang="cs-CZ" sz="1400" i="1" dirty="0"/>
              <a:t>. </a:t>
            </a:r>
            <a:r>
              <a:rPr lang="cs-CZ" sz="1200" dirty="0"/>
              <a:t/>
            </a:r>
            <a:br>
              <a:rPr lang="cs-CZ" sz="1200" dirty="0"/>
            </a:br>
            <a:r>
              <a:rPr lang="cs-CZ" sz="1400" i="1" dirty="0"/>
              <a:t>č. 146/2008 Sb. a přísl. ČSN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876986401"/>
      </p:ext>
    </p:extLst>
  </p:cSld>
  <p:clrMapOvr>
    <a:masterClrMapping/>
  </p:clrMapOvr>
  <p:transition advClick="0" advTm="28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F:\Prezentace\Podklady-Fotky\Chodník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47"/>
          <a:stretch/>
        </p:blipFill>
        <p:spPr bwMode="auto">
          <a:xfrm>
            <a:off x="0" y="1232942"/>
            <a:ext cx="9144000" cy="529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248472"/>
          </a:xfrm>
          <a:solidFill>
            <a:schemeClr val="bg1">
              <a:alpha val="72000"/>
            </a:schemeClr>
          </a:solidFill>
        </p:spPr>
        <p:txBody>
          <a:bodyPr>
            <a:normAutofit fontScale="25000" lnSpcReduction="20000"/>
          </a:bodyPr>
          <a:lstStyle/>
          <a:p>
            <a:pPr lvl="0"/>
            <a:endParaRPr lang="cs-CZ" sz="6400" b="1" dirty="0" smtClean="0"/>
          </a:p>
          <a:p>
            <a:pPr lvl="0"/>
            <a:r>
              <a:rPr lang="cs-CZ" sz="6400" b="1" dirty="0" smtClean="0"/>
              <a:t>Nedoložení </a:t>
            </a:r>
            <a:r>
              <a:rPr lang="cs-CZ" sz="6400" b="1" dirty="0"/>
              <a:t>celistvosti trasy </a:t>
            </a:r>
            <a:r>
              <a:rPr lang="cs-CZ" sz="6400" dirty="0"/>
              <a:t>– pokud je trasa přerušena a v místě přerušení je již úsek vyhovující z hlediska BUS, je třeba jej řádně popsat, zdokumentovat a doložit.</a:t>
            </a:r>
            <a:endParaRPr lang="cs-CZ" sz="3200" dirty="0"/>
          </a:p>
          <a:p>
            <a:pPr marL="0" indent="0">
              <a:buNone/>
            </a:pPr>
            <a:r>
              <a:rPr lang="cs-CZ" sz="3200" dirty="0"/>
              <a:t> </a:t>
            </a:r>
          </a:p>
          <a:p>
            <a:pPr lvl="0"/>
            <a:r>
              <a:rPr lang="cs-CZ" sz="6400" b="1" dirty="0"/>
              <a:t>Návaznosti na začátku a konci budovaného úseku </a:t>
            </a:r>
            <a:r>
              <a:rPr lang="cs-CZ" sz="6400" dirty="0"/>
              <a:t>– nejsou popsány a často jsou řešeny chybně (šířka napojení navazující pěší trasy, délka a řešení přechodů, MP apod.).</a:t>
            </a:r>
          </a:p>
          <a:p>
            <a:pPr lvl="0"/>
            <a:endParaRPr lang="cs-CZ" sz="3200" b="1" dirty="0" smtClean="0"/>
          </a:p>
          <a:p>
            <a:pPr lvl="0"/>
            <a:r>
              <a:rPr lang="cs-CZ" sz="6400" b="1" dirty="0" smtClean="0"/>
              <a:t>Komunikace </a:t>
            </a:r>
            <a:r>
              <a:rPr lang="cs-CZ" sz="6400" b="1" dirty="0"/>
              <a:t>pro chodce</a:t>
            </a:r>
            <a:r>
              <a:rPr lang="cs-CZ" sz="6400" dirty="0"/>
              <a:t> často navržena v </a:t>
            </a:r>
            <a:r>
              <a:rPr lang="cs-CZ" sz="6400" b="1" dirty="0"/>
              <a:t>šíři menší než 1,5 m bez vydané výjimky. </a:t>
            </a:r>
            <a:endParaRPr lang="cs-CZ" sz="3200" dirty="0"/>
          </a:p>
          <a:p>
            <a:pPr marL="0" indent="0">
              <a:buNone/>
            </a:pPr>
            <a:r>
              <a:rPr lang="cs-CZ" sz="3200" dirty="0"/>
              <a:t> </a:t>
            </a:r>
          </a:p>
          <a:p>
            <a:pPr lvl="0"/>
            <a:r>
              <a:rPr lang="cs-CZ" sz="6400" b="1" dirty="0"/>
              <a:t>Délka přechodů </a:t>
            </a:r>
            <a:r>
              <a:rPr lang="cs-CZ" sz="6400" dirty="0"/>
              <a:t>pro chodce </a:t>
            </a:r>
            <a:r>
              <a:rPr lang="cs-CZ" sz="6400" b="1" dirty="0"/>
              <a:t>a míst pro přecházení </a:t>
            </a:r>
            <a:r>
              <a:rPr lang="cs-CZ" sz="6400" dirty="0"/>
              <a:t>(MP)</a:t>
            </a:r>
            <a:r>
              <a:rPr lang="cs-CZ" sz="6400" b="1" dirty="0"/>
              <a:t> </a:t>
            </a:r>
            <a:r>
              <a:rPr lang="cs-CZ" sz="6400" dirty="0"/>
              <a:t>není dodržena v maximální délce 6,5 m u novostaveb a 7 m u změn dokončených staveb. Často není v situaci uvedena kóta, případně je přechod či MP okótováno chybně. </a:t>
            </a:r>
            <a:endParaRPr lang="cs-CZ" sz="5600" dirty="0"/>
          </a:p>
          <a:p>
            <a:endParaRPr lang="cs-CZ" sz="3200" dirty="0"/>
          </a:p>
          <a:p>
            <a:pPr lvl="0"/>
            <a:r>
              <a:rPr lang="cs-CZ" sz="6400" b="1" dirty="0"/>
              <a:t>Délky samostatných sjezdů</a:t>
            </a:r>
            <a:r>
              <a:rPr lang="cs-CZ" sz="6400" dirty="0"/>
              <a:t> (délka snížené hrany obruby) větší než 6 m (ČSN 73 6110, čl. 10.1.2.12) bez zdůvodnění, bez dodatečných bezpečnostních prvků (sloupky), bez umělé vodící linie v délce přerušení více než 8 m.</a:t>
            </a:r>
            <a:endParaRPr lang="cs-CZ" sz="5600" dirty="0"/>
          </a:p>
          <a:p>
            <a:endParaRPr lang="cs-CZ" sz="3200" dirty="0"/>
          </a:p>
          <a:p>
            <a:pPr lvl="0"/>
            <a:r>
              <a:rPr lang="cs-CZ" sz="6400" dirty="0"/>
              <a:t>Chybné nebo chybějící </a:t>
            </a:r>
            <a:r>
              <a:rPr lang="cs-CZ" sz="6400" b="1" dirty="0"/>
              <a:t>zatřídění komunikací </a:t>
            </a:r>
            <a:r>
              <a:rPr lang="cs-CZ" sz="6400" dirty="0"/>
              <a:t>dle Zákona č. 13/1997 Sb. a v návaznosti na to</a:t>
            </a:r>
            <a:r>
              <a:rPr lang="cs-CZ" sz="6400" b="1" dirty="0"/>
              <a:t> chybné řešení – chodníkový přejezd (sjezd) x MP (přechod).  </a:t>
            </a:r>
            <a:r>
              <a:rPr lang="cs-CZ" sz="6400" dirty="0"/>
              <a:t>Zatřídění komunikací musí být v souladu s pasportem komunikací obce</a:t>
            </a:r>
            <a:r>
              <a:rPr lang="cs-CZ" sz="6400" dirty="0" smtClean="0"/>
              <a:t>.</a:t>
            </a:r>
          </a:p>
          <a:p>
            <a:pPr lvl="0"/>
            <a:endParaRPr lang="cs-CZ" sz="3200" dirty="0" smtClean="0"/>
          </a:p>
          <a:p>
            <a:pPr lvl="0"/>
            <a:endParaRPr lang="cs-CZ" sz="5600" dirty="0"/>
          </a:p>
          <a:p>
            <a:endParaRPr lang="cs-CZ" sz="56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2800" b="1" u="sng" dirty="0"/>
              <a:t>Nejčastější chyby </a:t>
            </a:r>
            <a:r>
              <a:rPr lang="cs-CZ" sz="2800" b="1" u="sng" dirty="0" smtClean="0"/>
              <a:t>PD </a:t>
            </a:r>
            <a:r>
              <a:rPr lang="cs-CZ" sz="2800" b="1" u="sng" dirty="0"/>
              <a:t>bezbariérových pěších </a:t>
            </a:r>
            <a:r>
              <a:rPr lang="cs-CZ" sz="2800" b="1" u="sng" dirty="0" smtClean="0"/>
              <a:t>tras</a:t>
            </a:r>
            <a:r>
              <a:rPr lang="cs-CZ" sz="1800" dirty="0"/>
              <a:t/>
            </a:r>
            <a:br>
              <a:rPr lang="cs-CZ" sz="1800" dirty="0"/>
            </a:br>
            <a:r>
              <a:rPr lang="cs-CZ" sz="1400" b="1" dirty="0"/>
              <a:t> </a:t>
            </a:r>
            <a:r>
              <a:rPr lang="cs-CZ" sz="1100" dirty="0"/>
              <a:t/>
            </a:r>
            <a:br>
              <a:rPr lang="cs-CZ" sz="1100" dirty="0"/>
            </a:br>
            <a:r>
              <a:rPr lang="cs-CZ" sz="1400" i="1" dirty="0"/>
              <a:t>z hlediska bezbariérového užívání staveb dle vyhlášky č.398/2009 Sb., dle </a:t>
            </a:r>
            <a:r>
              <a:rPr lang="cs-CZ" sz="1400" i="1" dirty="0" err="1"/>
              <a:t>vyhl</a:t>
            </a:r>
            <a:r>
              <a:rPr lang="cs-CZ" sz="1400" i="1" dirty="0"/>
              <a:t>. </a:t>
            </a:r>
            <a:r>
              <a:rPr lang="cs-CZ" sz="1200" dirty="0"/>
              <a:t/>
            </a:r>
            <a:br>
              <a:rPr lang="cs-CZ" sz="1200" dirty="0"/>
            </a:br>
            <a:r>
              <a:rPr lang="cs-CZ" sz="1400" i="1" dirty="0"/>
              <a:t>č. 146/2008 Sb. a přísl. ČSN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7465184"/>
      </p:ext>
    </p:extLst>
  </p:cSld>
  <p:clrMapOvr>
    <a:masterClrMapping/>
  </p:clrMapOvr>
  <p:transition advClick="0" advTm="28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F:\Prezentace\Podklady-Fotky\Chodník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47"/>
          <a:stretch/>
        </p:blipFill>
        <p:spPr bwMode="auto">
          <a:xfrm>
            <a:off x="0" y="1232942"/>
            <a:ext cx="9144000" cy="529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39552" y="1394867"/>
            <a:ext cx="8229600" cy="4968552"/>
          </a:xfrm>
          <a:solidFill>
            <a:schemeClr val="bg1">
              <a:alpha val="72000"/>
            </a:schemeClr>
          </a:solidFill>
        </p:spPr>
        <p:txBody>
          <a:bodyPr>
            <a:noAutofit/>
          </a:bodyPr>
          <a:lstStyle/>
          <a:p>
            <a:endParaRPr lang="cs-CZ" sz="1600" dirty="0"/>
          </a:p>
          <a:p>
            <a:pPr>
              <a:lnSpc>
                <a:spcPct val="80000"/>
              </a:lnSpc>
            </a:pPr>
            <a:r>
              <a:rPr lang="cs-CZ" sz="1600" dirty="0"/>
              <a:t>Obecně chybné a často nelogické řešení </a:t>
            </a:r>
            <a:r>
              <a:rPr lang="cs-CZ" sz="1600" b="1" dirty="0"/>
              <a:t>hmatových prvků</a:t>
            </a:r>
            <a:r>
              <a:rPr lang="cs-CZ" sz="1600" dirty="0"/>
              <a:t> – signální a varovné pásy, použití vodících linií a vodících pásů přechodu v rozporu s </a:t>
            </a:r>
            <a:r>
              <a:rPr lang="cs-CZ" sz="1600" dirty="0" err="1"/>
              <a:t>vyhl</a:t>
            </a:r>
            <a:r>
              <a:rPr lang="cs-CZ" sz="1600" dirty="0"/>
              <a:t>. č. 398/2009 Sb. (i vysloveně nebezpečná řešení - např. signální pásy směřující mimo osu přecházení, v některých případech přímo do křižovatky)</a:t>
            </a:r>
          </a:p>
          <a:p>
            <a:pPr lvl="0">
              <a:lnSpc>
                <a:spcPct val="80000"/>
              </a:lnSpc>
            </a:pPr>
            <a:endParaRPr lang="cs-CZ" sz="800" dirty="0" smtClean="0"/>
          </a:p>
          <a:p>
            <a:pPr lvl="0">
              <a:lnSpc>
                <a:spcPct val="80000"/>
              </a:lnSpc>
            </a:pPr>
            <a:r>
              <a:rPr lang="cs-CZ" sz="1600" dirty="0" smtClean="0"/>
              <a:t>Chybné </a:t>
            </a:r>
            <a:r>
              <a:rPr lang="cs-CZ" sz="1600" dirty="0"/>
              <a:t>řešení </a:t>
            </a:r>
            <a:r>
              <a:rPr lang="cs-CZ" sz="1600" b="1" dirty="0"/>
              <a:t>odsazených signálních pásů </a:t>
            </a:r>
            <a:r>
              <a:rPr lang="cs-CZ" sz="1600" dirty="0"/>
              <a:t>u míst pro přecházení (MP), často navrženy kratší než 1,5 m (resp. 1 m u změn dokončených staveb) a nedodržení přesahů 0,80 m, netvoří přímou linii – nenavazují, příp. chybí zdůvodnění jejich vypuštění dle ČSN 73 6110 Z1 čl. 10.1.3.1.14.</a:t>
            </a:r>
          </a:p>
          <a:p>
            <a:pPr lvl="0">
              <a:lnSpc>
                <a:spcPct val="80000"/>
              </a:lnSpc>
            </a:pPr>
            <a:endParaRPr lang="cs-CZ" sz="800" dirty="0"/>
          </a:p>
          <a:p>
            <a:pPr>
              <a:lnSpc>
                <a:spcPct val="80000"/>
              </a:lnSpc>
            </a:pPr>
            <a:r>
              <a:rPr lang="cs-CZ" sz="1600" b="1" dirty="0"/>
              <a:t>Snížení výšky obruby </a:t>
            </a:r>
            <a:r>
              <a:rPr lang="cs-CZ" sz="1600" dirty="0"/>
              <a:t>u chodníku pod 8 cm (někdy i do úrovně vozovky) ve velkém rozsahu např. u ploch parkoviště, veřejných prostranství, provozoven. I přes umístění varovného pásu jde o nebezpečné řešení v rozporu s </a:t>
            </a:r>
            <a:r>
              <a:rPr lang="cs-CZ" sz="1600" dirty="0" err="1"/>
              <a:t>vyhl</a:t>
            </a:r>
            <a:r>
              <a:rPr lang="cs-CZ" sz="1600" dirty="0"/>
              <a:t>. č. 398/2009 Sb. a ČSN 73 6110 Z1.</a:t>
            </a:r>
          </a:p>
          <a:p>
            <a:pPr>
              <a:lnSpc>
                <a:spcPct val="80000"/>
              </a:lnSpc>
            </a:pPr>
            <a:endParaRPr lang="cs-CZ" sz="800" dirty="0"/>
          </a:p>
          <a:p>
            <a:pPr lvl="0">
              <a:lnSpc>
                <a:spcPct val="80000"/>
              </a:lnSpc>
            </a:pPr>
            <a:r>
              <a:rPr lang="cs-CZ" sz="1600" dirty="0"/>
              <a:t>Chybné nebo chybějící </a:t>
            </a:r>
            <a:r>
              <a:rPr lang="cs-CZ" sz="1600" b="1" dirty="0"/>
              <a:t>řešení rampových částí </a:t>
            </a:r>
            <a:r>
              <a:rPr lang="cs-CZ" sz="1600" dirty="0"/>
              <a:t>chodníku se zákresem v situaci, nezachování min. průchozího prostoru 90 cm s příčným sklonem max. 2%. Navazující šikmé plochy přechodu (rampové části) přesahují maximální povolený sklon v poměru 1:8 (tj. 12,5%), přičte-li se vlastní podélný sklon pěší trasy. </a:t>
            </a:r>
          </a:p>
          <a:p>
            <a:pPr>
              <a:lnSpc>
                <a:spcPct val="80000"/>
              </a:lnSpc>
            </a:pPr>
            <a:endParaRPr lang="cs-CZ" sz="800" dirty="0"/>
          </a:p>
          <a:p>
            <a:pPr lvl="0">
              <a:lnSpc>
                <a:spcPct val="80000"/>
              </a:lnSpc>
            </a:pPr>
            <a:r>
              <a:rPr lang="cs-CZ" sz="1600" dirty="0"/>
              <a:t>Chybějící </a:t>
            </a:r>
            <a:r>
              <a:rPr lang="cs-CZ" sz="1600" b="1" dirty="0"/>
              <a:t>výškové řešení </a:t>
            </a:r>
            <a:r>
              <a:rPr lang="cs-CZ" sz="1600" dirty="0"/>
              <a:t>nebo chybné – nedodržení podélného sklonu komunikace pro chodce nejvýše 8,33% </a:t>
            </a:r>
          </a:p>
          <a:p>
            <a:pPr>
              <a:lnSpc>
                <a:spcPct val="80000"/>
              </a:lnSpc>
            </a:pPr>
            <a:endParaRPr lang="cs-CZ" sz="800" dirty="0"/>
          </a:p>
          <a:p>
            <a:pPr lvl="0">
              <a:lnSpc>
                <a:spcPct val="80000"/>
              </a:lnSpc>
            </a:pPr>
            <a:r>
              <a:rPr lang="cs-CZ" sz="1600" dirty="0"/>
              <a:t>Není dodržen </a:t>
            </a:r>
            <a:r>
              <a:rPr lang="cs-CZ" sz="1600" b="1" dirty="0"/>
              <a:t>příčný sklon</a:t>
            </a:r>
            <a:r>
              <a:rPr lang="cs-CZ" sz="1600" dirty="0"/>
              <a:t> komunikace pro chodce nejvýše 2%. </a:t>
            </a:r>
          </a:p>
          <a:p>
            <a:pPr lvl="0">
              <a:lnSpc>
                <a:spcPct val="80000"/>
              </a:lnSpc>
            </a:pPr>
            <a:endParaRPr lang="cs-CZ" sz="800" dirty="0"/>
          </a:p>
          <a:p>
            <a:endParaRPr lang="cs-CZ" sz="56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2800" b="1" u="sng" dirty="0"/>
              <a:t>Nejčastější chyby </a:t>
            </a:r>
            <a:r>
              <a:rPr lang="cs-CZ" sz="2800" b="1" u="sng" dirty="0" smtClean="0"/>
              <a:t>PD </a:t>
            </a:r>
            <a:r>
              <a:rPr lang="cs-CZ" sz="2800" b="1" u="sng" dirty="0"/>
              <a:t>bezbariérových pěších </a:t>
            </a:r>
            <a:r>
              <a:rPr lang="cs-CZ" sz="2800" b="1" u="sng" dirty="0" smtClean="0"/>
              <a:t>tras</a:t>
            </a:r>
            <a:r>
              <a:rPr lang="cs-CZ" sz="1800" dirty="0"/>
              <a:t/>
            </a:r>
            <a:br>
              <a:rPr lang="cs-CZ" sz="1800" dirty="0"/>
            </a:br>
            <a:r>
              <a:rPr lang="cs-CZ" sz="1400" b="1" dirty="0"/>
              <a:t> </a:t>
            </a:r>
            <a:r>
              <a:rPr lang="cs-CZ" sz="1100" dirty="0"/>
              <a:t/>
            </a:r>
            <a:br>
              <a:rPr lang="cs-CZ" sz="1100" dirty="0"/>
            </a:br>
            <a:r>
              <a:rPr lang="cs-CZ" sz="1400" i="1" dirty="0"/>
              <a:t>z hlediska bezbariérového užívání staveb dle vyhlášky č.398/2009 Sb., dle </a:t>
            </a:r>
            <a:r>
              <a:rPr lang="cs-CZ" sz="1400" i="1" dirty="0" err="1"/>
              <a:t>vyhl</a:t>
            </a:r>
            <a:r>
              <a:rPr lang="cs-CZ" sz="1400" i="1" dirty="0"/>
              <a:t>. </a:t>
            </a:r>
            <a:r>
              <a:rPr lang="cs-CZ" sz="1200" dirty="0"/>
              <a:t/>
            </a:r>
            <a:br>
              <a:rPr lang="cs-CZ" sz="1200" dirty="0"/>
            </a:br>
            <a:r>
              <a:rPr lang="cs-CZ" sz="1400" i="1" dirty="0"/>
              <a:t>č. 146/2008 Sb. a přísl. ČSN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381787676"/>
      </p:ext>
    </p:extLst>
  </p:cSld>
  <p:clrMapOvr>
    <a:masterClrMapping/>
  </p:clrMapOvr>
  <p:transition advClick="0" advTm="28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F:\Prezentace\Podklady-Fotky\Chodník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47"/>
          <a:stretch/>
        </p:blipFill>
        <p:spPr bwMode="auto">
          <a:xfrm>
            <a:off x="0" y="1232942"/>
            <a:ext cx="9144000" cy="529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968552"/>
          </a:xfrm>
          <a:solidFill>
            <a:schemeClr val="bg1">
              <a:alpha val="72000"/>
            </a:schemeClr>
          </a:solidFill>
        </p:spPr>
        <p:txBody>
          <a:bodyPr>
            <a:normAutofit fontScale="25000" lnSpcReduction="20000"/>
          </a:bodyPr>
          <a:lstStyle/>
          <a:p>
            <a:pPr lvl="0"/>
            <a:endParaRPr lang="cs-CZ" sz="6400" dirty="0" smtClean="0"/>
          </a:p>
          <a:p>
            <a:r>
              <a:rPr lang="cs-CZ" sz="6400" dirty="0"/>
              <a:t>Řešení a popis </a:t>
            </a:r>
            <a:r>
              <a:rPr lang="cs-CZ" sz="6400" b="1" dirty="0"/>
              <a:t>vodící linie </a:t>
            </a:r>
            <a:r>
              <a:rPr lang="cs-CZ" sz="6400" dirty="0"/>
              <a:t>a umělé vod. linie často chybí</a:t>
            </a:r>
            <a:r>
              <a:rPr lang="cs-CZ" sz="6400" dirty="0" smtClean="0"/>
              <a:t>.</a:t>
            </a:r>
          </a:p>
          <a:p>
            <a:endParaRPr lang="cs-CZ" sz="3200" dirty="0"/>
          </a:p>
          <a:p>
            <a:pPr lvl="0"/>
            <a:r>
              <a:rPr lang="cs-CZ" sz="6400" dirty="0" smtClean="0"/>
              <a:t>Při </a:t>
            </a:r>
            <a:r>
              <a:rPr lang="cs-CZ" sz="6400" dirty="0"/>
              <a:t>navrhování autobusových zastávek je často menší </a:t>
            </a:r>
            <a:r>
              <a:rPr lang="cs-CZ" sz="6400" b="1" dirty="0"/>
              <a:t>výška nástupiště</a:t>
            </a:r>
            <a:r>
              <a:rPr lang="cs-CZ" sz="6400" dirty="0"/>
              <a:t> autobusů než předepsaná min. 20 cm u novostaveb a 16 cm u změn dokončených staveb.</a:t>
            </a:r>
            <a:endParaRPr lang="cs-CZ" sz="3200" dirty="0"/>
          </a:p>
          <a:p>
            <a:pPr marL="0" indent="0">
              <a:buNone/>
            </a:pPr>
            <a:r>
              <a:rPr lang="cs-CZ" sz="3200" dirty="0"/>
              <a:t> </a:t>
            </a:r>
          </a:p>
          <a:p>
            <a:pPr lvl="0"/>
            <a:r>
              <a:rPr lang="cs-CZ" sz="6400" dirty="0"/>
              <a:t>Nedodržení minimální </a:t>
            </a:r>
            <a:r>
              <a:rPr lang="cs-CZ" sz="6400" b="1" dirty="0"/>
              <a:t>šířky nástupiště</a:t>
            </a:r>
            <a:r>
              <a:rPr lang="cs-CZ" sz="6400" dirty="0"/>
              <a:t> 2,2 m, příp. 1,7 m (ve stísněných podmínkách) dle ČSN 73 6425-1 čl. 6.2.2.5.</a:t>
            </a:r>
            <a:endParaRPr lang="cs-CZ" sz="5600" dirty="0"/>
          </a:p>
          <a:p>
            <a:endParaRPr lang="cs-CZ" sz="3200" dirty="0" smtClean="0"/>
          </a:p>
          <a:p>
            <a:r>
              <a:rPr lang="cs-CZ" sz="6400" dirty="0" smtClean="0"/>
              <a:t>Neuvedena </a:t>
            </a:r>
            <a:r>
              <a:rPr lang="cs-CZ" sz="6400" b="1" dirty="0"/>
              <a:t>materiálová specifikace</a:t>
            </a:r>
            <a:r>
              <a:rPr lang="cs-CZ" sz="6400" dirty="0"/>
              <a:t> pro hmatovou dlažbu (materiál použitý pro hmatové úpravy musí splňovat NV 163/2002 Sb. (nařízení vlády) a TN TZÚS 12.03.04. – 06 (technický návod  Technického a zkušebního ústavu stavebního). </a:t>
            </a:r>
            <a:endParaRPr lang="cs-CZ" sz="5600" dirty="0"/>
          </a:p>
          <a:p>
            <a:pPr marL="0" indent="0">
              <a:buNone/>
            </a:pPr>
            <a:endParaRPr lang="cs-CZ" sz="3200" dirty="0"/>
          </a:p>
          <a:p>
            <a:pPr lvl="0"/>
            <a:r>
              <a:rPr lang="cs-CZ" sz="6400" dirty="0"/>
              <a:t>Neuvedený nebo špatně řešený</a:t>
            </a:r>
            <a:r>
              <a:rPr lang="cs-CZ" sz="6400" b="1" dirty="0"/>
              <a:t> barevný kontrast </a:t>
            </a:r>
            <a:r>
              <a:rPr lang="cs-CZ" sz="6400" dirty="0"/>
              <a:t>hmatových prvků </a:t>
            </a:r>
            <a:r>
              <a:rPr lang="cs-CZ" sz="6400" dirty="0" smtClean="0"/>
              <a:t>u </a:t>
            </a:r>
            <a:r>
              <a:rPr lang="cs-CZ" sz="6400" dirty="0"/>
              <a:t>přechodů, míst pro přecházení a vjezdů.</a:t>
            </a:r>
          </a:p>
          <a:p>
            <a:pPr marL="0" indent="0">
              <a:buNone/>
            </a:pPr>
            <a:endParaRPr lang="cs-CZ" sz="3200" dirty="0"/>
          </a:p>
          <a:p>
            <a:pPr lvl="0"/>
            <a:r>
              <a:rPr lang="cs-CZ" sz="6400" b="1" dirty="0"/>
              <a:t>Překážky na komunikaci </a:t>
            </a:r>
            <a:r>
              <a:rPr lang="cs-CZ" sz="6400" dirty="0"/>
              <a:t>pro chodce a technické vybavení komunikace (chodníku) nejsou okótovány a není zachován min. průchozí prostor 1,5 m (resp. 0,9 m u technického vybavení komunikace), nevyhovují bodu 1.2.1., 1.2.2. </a:t>
            </a:r>
            <a:r>
              <a:rPr lang="cs-CZ" sz="6400" dirty="0" smtClean="0"/>
              <a:t>a </a:t>
            </a:r>
            <a:r>
              <a:rPr lang="cs-CZ" sz="6400" dirty="0"/>
              <a:t>1.2.3 Přílohy 2 vyhlášky č.398/2009 Sb.</a:t>
            </a:r>
          </a:p>
          <a:p>
            <a:pPr marL="0" indent="0">
              <a:buNone/>
            </a:pPr>
            <a:endParaRPr lang="cs-CZ" sz="3200" dirty="0"/>
          </a:p>
          <a:p>
            <a:r>
              <a:rPr lang="cs-CZ" sz="6400" b="1" dirty="0"/>
              <a:t>Rozhledové poměry </a:t>
            </a:r>
            <a:r>
              <a:rPr lang="cs-CZ" sz="6400" dirty="0"/>
              <a:t>nejsou řešeny, případně jsou nevyhovující</a:t>
            </a:r>
            <a:r>
              <a:rPr lang="cs-CZ" sz="6400" dirty="0" smtClean="0"/>
              <a:t>.</a:t>
            </a:r>
          </a:p>
          <a:p>
            <a:endParaRPr lang="cs-CZ" sz="3200" dirty="0"/>
          </a:p>
          <a:p>
            <a:pPr lvl="0"/>
            <a:r>
              <a:rPr lang="cs-CZ" sz="6400" b="1" dirty="0"/>
              <a:t>Odchylky </a:t>
            </a:r>
            <a:r>
              <a:rPr lang="cs-CZ" sz="6400" dirty="0"/>
              <a:t>od platných předpisů nejsou popsány a zdůvodněny v technické zprávě ve vazbě na výkresovou část projektové dokumentace.</a:t>
            </a:r>
          </a:p>
          <a:p>
            <a:pPr lvl="0"/>
            <a:endParaRPr lang="cs-CZ" sz="6400" dirty="0"/>
          </a:p>
          <a:p>
            <a:endParaRPr lang="cs-CZ" sz="6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2800" b="1" u="sng" dirty="0"/>
              <a:t>Nejčastější chyby </a:t>
            </a:r>
            <a:r>
              <a:rPr lang="cs-CZ" sz="2800" b="1" u="sng" dirty="0" smtClean="0"/>
              <a:t>PD </a:t>
            </a:r>
            <a:r>
              <a:rPr lang="cs-CZ" sz="2800" b="1" u="sng" dirty="0"/>
              <a:t>bezbariérových pěších </a:t>
            </a:r>
            <a:r>
              <a:rPr lang="cs-CZ" sz="2800" b="1" u="sng" dirty="0" smtClean="0"/>
              <a:t>tras</a:t>
            </a:r>
            <a:r>
              <a:rPr lang="cs-CZ" sz="1800" dirty="0"/>
              <a:t/>
            </a:r>
            <a:br>
              <a:rPr lang="cs-CZ" sz="1800" dirty="0"/>
            </a:br>
            <a:r>
              <a:rPr lang="cs-CZ" sz="1400" b="1" dirty="0"/>
              <a:t> </a:t>
            </a:r>
            <a:r>
              <a:rPr lang="cs-CZ" sz="1100" dirty="0"/>
              <a:t/>
            </a:r>
            <a:br>
              <a:rPr lang="cs-CZ" sz="1100" dirty="0"/>
            </a:br>
            <a:r>
              <a:rPr lang="cs-CZ" sz="1400" i="1" dirty="0"/>
              <a:t>z hlediska bezbariérového užívání staveb dle vyhlášky č.398/2009 Sb., dle </a:t>
            </a:r>
            <a:r>
              <a:rPr lang="cs-CZ" sz="1400" i="1" dirty="0" err="1"/>
              <a:t>vyhl</a:t>
            </a:r>
            <a:r>
              <a:rPr lang="cs-CZ" sz="1400" i="1" dirty="0"/>
              <a:t>. </a:t>
            </a:r>
            <a:r>
              <a:rPr lang="cs-CZ" sz="1200" dirty="0"/>
              <a:t/>
            </a:r>
            <a:br>
              <a:rPr lang="cs-CZ" sz="1200" dirty="0"/>
            </a:br>
            <a:r>
              <a:rPr lang="cs-CZ" sz="1400" i="1" dirty="0"/>
              <a:t>č. 146/2008 Sb. a přísl. ČSN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03672687"/>
      </p:ext>
    </p:extLst>
  </p:cSld>
  <p:clrMapOvr>
    <a:masterClrMapping/>
  </p:clrMapOvr>
  <p:transition advClick="0" advTm="28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F:\Prezentace\Podklady-Fotky\Chodník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47"/>
          <a:stretch/>
        </p:blipFill>
        <p:spPr bwMode="auto">
          <a:xfrm>
            <a:off x="0" y="1232942"/>
            <a:ext cx="9144000" cy="529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39552" y="1394867"/>
            <a:ext cx="8229600" cy="3906341"/>
          </a:xfrm>
          <a:solidFill>
            <a:schemeClr val="bg1">
              <a:alpha val="72000"/>
            </a:schemeClr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cs-CZ" sz="6400" dirty="0" smtClean="0"/>
          </a:p>
          <a:p>
            <a:pPr lvl="0"/>
            <a:r>
              <a:rPr lang="cs-CZ" sz="6400" b="1" dirty="0"/>
              <a:t>Není doložena ověřená PD ve stavebním řízení</a:t>
            </a:r>
            <a:r>
              <a:rPr lang="cs-CZ" sz="6400" dirty="0"/>
              <a:t> od příslušného speciálního stavebního úřadu. Není možné předložit kopie čelních stran s ověřením a k žádosti přiložit PD </a:t>
            </a:r>
            <a:r>
              <a:rPr lang="cs-CZ" sz="6400" i="1" dirty="0"/>
              <a:t>upravenou</a:t>
            </a:r>
            <a:r>
              <a:rPr lang="cs-CZ" sz="6400" dirty="0"/>
              <a:t> bez ověření. Často chybí ověření stavebním úřadem úplně. </a:t>
            </a:r>
          </a:p>
          <a:p>
            <a:pPr marL="0" lvl="0" indent="0">
              <a:buNone/>
            </a:pPr>
            <a:r>
              <a:rPr lang="cs-CZ" sz="6400" dirty="0"/>
              <a:t> </a:t>
            </a:r>
          </a:p>
          <a:p>
            <a:pPr lvl="0"/>
            <a:r>
              <a:rPr lang="cs-CZ" sz="6400" dirty="0"/>
              <a:t>PD bývá předkládána bez vyznačení </a:t>
            </a:r>
            <a:r>
              <a:rPr lang="cs-CZ" sz="6400" b="1" dirty="0"/>
              <a:t>autorizace </a:t>
            </a:r>
            <a:r>
              <a:rPr lang="cs-CZ" sz="6400" dirty="0"/>
              <a:t>zpracovatele projektové dokumentace.</a:t>
            </a:r>
          </a:p>
          <a:p>
            <a:pPr marL="0" indent="0">
              <a:buNone/>
            </a:pPr>
            <a:endParaRPr lang="cs-CZ" sz="6400" dirty="0"/>
          </a:p>
          <a:p>
            <a:pPr lvl="0"/>
            <a:r>
              <a:rPr lang="cs-CZ" sz="6400" b="1" dirty="0" smtClean="0"/>
              <a:t>Členění </a:t>
            </a:r>
            <a:r>
              <a:rPr lang="cs-CZ" sz="6400" b="1" dirty="0"/>
              <a:t>PD</a:t>
            </a:r>
            <a:r>
              <a:rPr lang="cs-CZ" sz="6400" dirty="0"/>
              <a:t> není dle </a:t>
            </a:r>
            <a:r>
              <a:rPr lang="cs-CZ" sz="6400" dirty="0" err="1"/>
              <a:t>vyhl</a:t>
            </a:r>
            <a:r>
              <a:rPr lang="cs-CZ" sz="6400" dirty="0"/>
              <a:t>. č. 146/2008 Sb. (členění i názvy jednotlivých kapitol neodpovídají vyhlášce, často některé důležité součásti PD chybí – výkresy bezbariérového užívaní staveb (BUS), výkres podélného profilu, výkresy příčných řezů, dopravní značení, ZOV s řešením BUS po dobu výstavby, dokladová část atd.).</a:t>
            </a:r>
          </a:p>
          <a:p>
            <a:pPr marL="0" indent="0">
              <a:buNone/>
            </a:pPr>
            <a:endParaRPr lang="cs-CZ" sz="6400" dirty="0"/>
          </a:p>
          <a:p>
            <a:pPr lvl="0"/>
            <a:r>
              <a:rPr lang="cs-CZ" sz="6400" dirty="0"/>
              <a:t>Doložené </a:t>
            </a:r>
            <a:r>
              <a:rPr lang="cs-CZ" sz="6400" b="1" dirty="0"/>
              <a:t>stavební povolení</a:t>
            </a:r>
            <a:r>
              <a:rPr lang="cs-CZ" sz="6400" dirty="0"/>
              <a:t> není vydáno příslušným speciálním stavebním úřadem dle §15 odst. 1 písm. c) Zákona č. 183/2006 Sb. a dle §40 Zákona  </a:t>
            </a:r>
            <a:r>
              <a:rPr lang="cs-CZ" sz="6400" dirty="0" smtClean="0"/>
              <a:t>č</a:t>
            </a:r>
            <a:r>
              <a:rPr lang="cs-CZ" sz="6400" dirty="0"/>
              <a:t>. 13/1997 Sb. Často není vydáno stavební povolení ani souhlas s provedením ohlášené stavby s odkazem na §15 odst. 1 </a:t>
            </a:r>
            <a:r>
              <a:rPr lang="cs-CZ" sz="6400" dirty="0" err="1"/>
              <a:t>vyhl</a:t>
            </a:r>
            <a:r>
              <a:rPr lang="cs-CZ" sz="6400" dirty="0"/>
              <a:t>. č. 104/1997 Sb. (Na běžnou údržbu nelze dle Pravidel poskytnout příspěvek)</a:t>
            </a:r>
          </a:p>
          <a:p>
            <a:pPr marL="342900" lvl="1" indent="-342900" algn="just">
              <a:buFont typeface="Arial" pitchFamily="34" charset="0"/>
              <a:buChar char="•"/>
            </a:pPr>
            <a:endParaRPr lang="cs-CZ" sz="6400" kern="12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2800" b="1" u="sng" dirty="0"/>
              <a:t>Nejčastější chyby </a:t>
            </a:r>
            <a:r>
              <a:rPr lang="cs-CZ" sz="2800" b="1" u="sng" dirty="0" smtClean="0"/>
              <a:t>PD </a:t>
            </a:r>
            <a:r>
              <a:rPr lang="cs-CZ" sz="2800" b="1" u="sng" dirty="0"/>
              <a:t>bezbariérových pěších </a:t>
            </a:r>
            <a:r>
              <a:rPr lang="cs-CZ" sz="2800" b="1" u="sng" dirty="0" smtClean="0"/>
              <a:t>tras</a:t>
            </a:r>
            <a:r>
              <a:rPr lang="cs-CZ" sz="1800" dirty="0"/>
              <a:t/>
            </a:r>
            <a:br>
              <a:rPr lang="cs-CZ" sz="1800" dirty="0"/>
            </a:br>
            <a:r>
              <a:rPr lang="cs-CZ" sz="1400" b="1" dirty="0"/>
              <a:t> </a:t>
            </a:r>
            <a:r>
              <a:rPr lang="cs-CZ" sz="1100" dirty="0"/>
              <a:t/>
            </a:r>
            <a:br>
              <a:rPr lang="cs-CZ" sz="1100" dirty="0"/>
            </a:br>
            <a:r>
              <a:rPr lang="cs-CZ" sz="1400" i="1" dirty="0"/>
              <a:t>z hlediska bezbariérového užívání staveb dle vyhlášky č.398/2009 Sb., dle </a:t>
            </a:r>
            <a:r>
              <a:rPr lang="cs-CZ" sz="1400" i="1" dirty="0" err="1"/>
              <a:t>vyhl</a:t>
            </a:r>
            <a:r>
              <a:rPr lang="cs-CZ" sz="1400" i="1" dirty="0"/>
              <a:t>. </a:t>
            </a:r>
            <a:r>
              <a:rPr lang="cs-CZ" sz="1200" dirty="0"/>
              <a:t/>
            </a:r>
            <a:br>
              <a:rPr lang="cs-CZ" sz="1200" dirty="0"/>
            </a:br>
            <a:r>
              <a:rPr lang="cs-CZ" sz="1400" i="1" dirty="0"/>
              <a:t>č. 146/2008 Sb. a přísl. ČSN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765483059"/>
      </p:ext>
    </p:extLst>
  </p:cSld>
  <p:clrMapOvr>
    <a:masterClrMapping/>
  </p:clrMapOvr>
  <p:transition advClick="0" advTm="28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09120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1844824"/>
            <a:ext cx="6400800" cy="2664296"/>
          </a:xfrm>
        </p:spPr>
        <p:txBody>
          <a:bodyPr>
            <a:normAutofit/>
          </a:bodyPr>
          <a:lstStyle/>
          <a:p>
            <a:pPr lvl="0"/>
            <a:endParaRPr lang="cs-CZ" dirty="0" smtClean="0"/>
          </a:p>
          <a:p>
            <a:endParaRPr lang="cs-CZ" sz="2800" dirty="0" smtClean="0"/>
          </a:p>
          <a:p>
            <a:r>
              <a:rPr lang="cs-CZ" sz="2800" dirty="0" smtClean="0"/>
              <a:t>Děkuji </a:t>
            </a:r>
            <a:r>
              <a:rPr lang="cs-CZ" sz="2800" dirty="0"/>
              <a:t>Vám za pozornost!</a:t>
            </a:r>
          </a:p>
          <a:p>
            <a:pPr lvl="0"/>
            <a:endParaRPr lang="cs-CZ" sz="1200" noProof="0" dirty="0" smtClean="0"/>
          </a:p>
          <a:p>
            <a:pPr lvl="0"/>
            <a:r>
              <a:rPr lang="cs-CZ" sz="2200" dirty="0" smtClean="0"/>
              <a:t>Ing. Dana Teichmanová</a:t>
            </a:r>
            <a:br>
              <a:rPr lang="cs-CZ" sz="2200" dirty="0" smtClean="0"/>
            </a:br>
            <a:r>
              <a:rPr lang="cs-CZ" sz="2200" dirty="0" smtClean="0"/>
              <a:t>email: </a:t>
            </a:r>
            <a:r>
              <a:rPr lang="cs-CZ" sz="2200" u="sng" dirty="0" smtClean="0"/>
              <a:t>dana.teichmanova@sfdi.cz</a:t>
            </a:r>
            <a:r>
              <a:rPr lang="cs-CZ" sz="2200" dirty="0" smtClean="0"/>
              <a:t> </a:t>
            </a:r>
          </a:p>
        </p:txBody>
      </p:sp>
    </p:spTree>
  </p:cSld>
  <p:clrMapOvr>
    <a:masterClrMapping/>
  </p:clrMapOvr>
  <p:transition advClick="0" advTm="28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9577" y="130622"/>
            <a:ext cx="8229600" cy="994122"/>
          </a:xfrm>
        </p:spPr>
        <p:txBody>
          <a:bodyPr/>
          <a:lstStyle/>
          <a:p>
            <a:r>
              <a:rPr lang="cs-CZ" dirty="0" smtClean="0"/>
              <a:t>Příspěvky</a:t>
            </a:r>
            <a:r>
              <a:rPr lang="cs-CZ" baseline="0" dirty="0" smtClean="0"/>
              <a:t> SFDI – </a:t>
            </a:r>
            <a:r>
              <a:rPr lang="cs-CZ" u="sng" baseline="0" dirty="0" smtClean="0"/>
              <a:t>www.</a:t>
            </a:r>
            <a:r>
              <a:rPr lang="cs-CZ" u="sng" baseline="0" dirty="0" err="1" smtClean="0"/>
              <a:t>sfdi.cz</a:t>
            </a:r>
            <a:r>
              <a:rPr lang="cs-CZ" u="sng" baseline="0" dirty="0" smtClean="0"/>
              <a:t> </a:t>
            </a:r>
            <a:endParaRPr lang="cs-CZ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5"/>
          <a:stretch/>
        </p:blipFill>
        <p:spPr bwMode="auto">
          <a:xfrm>
            <a:off x="1" y="1124744"/>
            <a:ext cx="9148752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3717032"/>
            <a:ext cx="5554960" cy="2985195"/>
          </a:xfrm>
          <a:solidFill>
            <a:schemeClr val="bg1"/>
          </a:solidFill>
          <a:ln w="6350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FontTx/>
              <a:buNone/>
            </a:pPr>
            <a:r>
              <a:rPr lang="cs-CZ" altLang="cs-CZ" sz="1800" b="1" dirty="0" smtClean="0"/>
              <a:t>V období 2001 – 2017 poskytl SFDI</a:t>
            </a:r>
          </a:p>
          <a:p>
            <a:pPr marL="914400" lvl="1" indent="-514350">
              <a:lnSpc>
                <a:spcPct val="110000"/>
              </a:lnSpc>
              <a:spcBef>
                <a:spcPts val="0"/>
              </a:spcBef>
            </a:pPr>
            <a:r>
              <a:rPr lang="cs-CZ" altLang="cs-CZ" sz="1800" b="1" dirty="0" smtClean="0"/>
              <a:t>3,090 mld. Kč</a:t>
            </a:r>
            <a:r>
              <a:rPr lang="cs-CZ" altLang="cs-CZ" sz="1800" dirty="0" smtClean="0"/>
              <a:t> na 1463 akcí zvyšujících bezpečnost dopravy</a:t>
            </a:r>
          </a:p>
          <a:p>
            <a:pPr marL="914400" lvl="1" indent="-514350">
              <a:lnSpc>
                <a:spcPct val="110000"/>
              </a:lnSpc>
              <a:spcBef>
                <a:spcPts val="0"/>
              </a:spcBef>
            </a:pPr>
            <a:r>
              <a:rPr lang="cs-CZ" altLang="cs-CZ" sz="1800" b="1" dirty="0" smtClean="0"/>
              <a:t>1,928 mld. Kč </a:t>
            </a:r>
            <a:r>
              <a:rPr lang="cs-CZ" altLang="cs-CZ" sz="1800" dirty="0" smtClean="0"/>
              <a:t>na 589 akcí výstavby a údržby cyklostezek</a:t>
            </a:r>
          </a:p>
          <a:p>
            <a:pPr marL="914400" lvl="1" indent="-514350">
              <a:lnSpc>
                <a:spcPct val="110000"/>
              </a:lnSpc>
              <a:spcBef>
                <a:spcPts val="0"/>
              </a:spcBef>
            </a:pPr>
            <a:r>
              <a:rPr lang="cs-CZ" altLang="cs-CZ" sz="1800" b="1" dirty="0" smtClean="0"/>
              <a:t>704 mil. Kč </a:t>
            </a:r>
            <a:r>
              <a:rPr lang="cs-CZ" altLang="cs-CZ" sz="1800" dirty="0" smtClean="0"/>
              <a:t>na 299 projektů „nových technologií“</a:t>
            </a:r>
          </a:p>
          <a:p>
            <a:pPr marL="914400" lvl="1" indent="-514350">
              <a:lnSpc>
                <a:spcPct val="110000"/>
              </a:lnSpc>
              <a:spcBef>
                <a:spcPts val="0"/>
              </a:spcBef>
            </a:pPr>
            <a:r>
              <a:rPr lang="cs-CZ" altLang="cs-CZ" sz="1800" b="1" dirty="0" smtClean="0"/>
              <a:t>15,391 mil. Kč </a:t>
            </a:r>
            <a:r>
              <a:rPr lang="cs-CZ" altLang="cs-CZ" sz="1800" dirty="0" smtClean="0"/>
              <a:t>na 3 akci v rámci „Křížení komunikací“</a:t>
            </a:r>
          </a:p>
          <a:p>
            <a:pPr marL="914400" lvl="1" indent="-514350">
              <a:lnSpc>
                <a:spcPct val="110000"/>
              </a:lnSpc>
              <a:spcBef>
                <a:spcPts val="0"/>
              </a:spcBef>
            </a:pPr>
            <a:r>
              <a:rPr lang="cs-CZ" altLang="cs-CZ" sz="1800" b="1" dirty="0" smtClean="0"/>
              <a:t>7,661 mil. Kč</a:t>
            </a:r>
            <a:r>
              <a:rPr lang="cs-CZ" altLang="cs-CZ" sz="1800" dirty="0" smtClean="0"/>
              <a:t> na 4 akce v rámci „Vybavení letišť“</a:t>
            </a:r>
          </a:p>
          <a:p>
            <a:pPr marL="400050" lvl="1" indent="0">
              <a:lnSpc>
                <a:spcPct val="110000"/>
              </a:lnSpc>
              <a:spcBef>
                <a:spcPts val="0"/>
              </a:spcBef>
              <a:buNone/>
            </a:pPr>
            <a:endParaRPr lang="cs-CZ" alt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825994627"/>
      </p:ext>
    </p:extLst>
  </p:cSld>
  <p:clrMapOvr>
    <a:masterClrMapping/>
  </p:clrMapOvr>
  <p:transition advClick="0" advTm="28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5513" cy="525117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Čerpání příspěvků v letech 2015-2017</a:t>
            </a: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175170"/>
              </p:ext>
            </p:extLst>
          </p:nvPr>
        </p:nvGraphicFramePr>
        <p:xfrm>
          <a:off x="107504" y="1628800"/>
          <a:ext cx="8784976" cy="4363127"/>
        </p:xfrm>
        <a:graphic>
          <a:graphicData uri="http://schemas.openxmlformats.org/drawingml/2006/table">
            <a:tbl>
              <a:tblPr>
                <a:solidFill>
                  <a:srgbClr val="A099A5">
                    <a:alpha val="32157"/>
                  </a:srgbClr>
                </a:solidFill>
              </a:tblPr>
              <a:tblGrid>
                <a:gridCol w="3573568"/>
                <a:gridCol w="1302852"/>
                <a:gridCol w="1302852"/>
                <a:gridCol w="1302852"/>
                <a:gridCol w="1302852"/>
              </a:tblGrid>
              <a:tr h="930695">
                <a:tc>
                  <a:txBody>
                    <a:bodyPr/>
                    <a:lstStyle/>
                    <a:p>
                      <a:pPr algn="l" fontAlgn="ctr"/>
                      <a:r>
                        <a:rPr lang="cs-CZ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Příspěvky </a:t>
                      </a:r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(v tis. Kč)</a:t>
                      </a:r>
                      <a:r>
                        <a:rPr lang="cs-CZ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2015</a:t>
                      </a: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/>
                      </a:r>
                      <a:b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čerpáno</a:t>
                      </a: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/>
                      </a:r>
                      <a:b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SFDI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2016</a:t>
                      </a: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/>
                      </a:r>
                      <a:b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čerpáno</a:t>
                      </a: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/>
                      </a:r>
                      <a:b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SFDI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2017</a:t>
                      </a: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/>
                      </a:r>
                      <a:b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čerpáno</a:t>
                      </a: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/>
                      </a:r>
                      <a:b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SFDI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2018</a:t>
                      </a:r>
                    </a:p>
                    <a:p>
                      <a:pPr algn="ctr" fontAlgn="ctr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Rozpočet</a:t>
                      </a:r>
                    </a:p>
                    <a:p>
                      <a:pPr algn="ctr" fontAlgn="ctr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SFDI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9000"/>
                      </a:srgbClr>
                    </a:solidFill>
                  </a:tcPr>
                </a:tc>
              </a:tr>
              <a:tr h="723874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na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projekty a expertní 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činnost, nové technologie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132 138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155</a:t>
                      </a:r>
                      <a:r>
                        <a:rPr lang="cs-CZ" sz="1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800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120 054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9000"/>
                      </a:srgbClr>
                    </a:solidFill>
                  </a:tcPr>
                </a:tc>
              </a:tr>
              <a:tr h="723874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na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zvyšování bezpečnosti 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nebo plynulosti dopravy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316 942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468 262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407 028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250 000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9000"/>
                      </a:srgbClr>
                    </a:solidFill>
                  </a:tcPr>
                </a:tc>
              </a:tr>
              <a:tr h="496171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na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výstavbu cyklistických stezek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143 072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98 506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131 213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150 000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9000"/>
                      </a:srgbClr>
                    </a:solidFill>
                  </a:tcPr>
                </a:tc>
              </a:tr>
              <a:tr h="496171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na křížení komunikací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15 391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250 000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9000"/>
                      </a:srgbClr>
                    </a:solidFill>
                  </a:tcPr>
                </a:tc>
              </a:tr>
              <a:tr h="496171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na</a:t>
                      </a:r>
                      <a:r>
                        <a:rPr lang="cs-CZ" sz="1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vybavení letišť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 7 661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40 000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9000"/>
                      </a:srgbClr>
                    </a:solidFill>
                  </a:tcPr>
                </a:tc>
              </a:tr>
              <a:tr h="496171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na bezpečnost</a:t>
                      </a:r>
                      <a:r>
                        <a:rPr lang="cs-CZ" sz="1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sil. II. a III. třídy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100 000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9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4812273"/>
      </p:ext>
    </p:extLst>
  </p:cSld>
  <p:clrMapOvr>
    <a:masterClrMapping/>
  </p:clrMapOvr>
  <p:transition advClick="0" advTm="28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994"/>
            <a:ext cx="9143999" cy="5307092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3672408"/>
          </a:xfrm>
          <a:solidFill>
            <a:schemeClr val="bg1">
              <a:alpha val="25000"/>
            </a:schemeClr>
          </a:solidFill>
        </p:spPr>
        <p:txBody>
          <a:bodyPr>
            <a:normAutofit fontScale="77500" lnSpcReduction="20000"/>
          </a:bodyPr>
          <a:lstStyle/>
          <a:p>
            <a:pPr algn="just" rtl="0" eaLnBrk="1" latinLnBrk="0" hangingPunct="1"/>
            <a:r>
              <a:rPr lang="cs-CZ" sz="2800" b="1" kern="1200" dirty="0" smtClean="0">
                <a:solidFill>
                  <a:schemeClr val="tx1"/>
                </a:solidFill>
                <a:effectLst/>
              </a:rPr>
              <a:t>Na opatření ke zvýšení bezpečnosti nebo plynulosti dopravy nebo opatření ke zpřístupňování dopravy osobám s omezenou schopností pohybu nebo orientace </a:t>
            </a:r>
            <a:endParaRPr lang="cs-CZ" sz="2800" b="1" dirty="0" smtClean="0">
              <a:effectLst/>
            </a:endParaRPr>
          </a:p>
          <a:p>
            <a:pPr algn="just"/>
            <a:r>
              <a:rPr lang="cs-CZ" b="1" dirty="0" smtClean="0"/>
              <a:t>Pravidla schválena 25. 10. 2017</a:t>
            </a:r>
          </a:p>
          <a:p>
            <a:pPr algn="just" rtl="0" eaLnBrk="1" latinLnBrk="0" hangingPunct="1"/>
            <a:r>
              <a:rPr lang="cs-CZ" sz="2800" b="1" kern="1200" dirty="0" smtClean="0">
                <a:solidFill>
                  <a:schemeClr val="tx1"/>
                </a:solidFill>
                <a:effectLst/>
              </a:rPr>
              <a:t>Termín pro předkládání žádostí: </a:t>
            </a:r>
            <a:r>
              <a:rPr lang="cs-CZ" sz="2800" b="1" kern="1200" dirty="0" smtClean="0">
                <a:effectLst/>
              </a:rPr>
              <a:t>11. 1. 2018</a:t>
            </a:r>
          </a:p>
          <a:p>
            <a:pPr algn="just" rtl="0" eaLnBrk="1" latinLnBrk="0" hangingPunct="1"/>
            <a:r>
              <a:rPr lang="cs-CZ" sz="2800" b="1" kern="1200" dirty="0" smtClean="0">
                <a:solidFill>
                  <a:schemeClr val="tx1"/>
                </a:solidFill>
                <a:effectLst/>
              </a:rPr>
              <a:t>Maximální výše příspěvku </a:t>
            </a:r>
          </a:p>
          <a:p>
            <a:pPr marL="742950" lvl="1" indent="-28575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cs-CZ" sz="2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85% uznatelných nákladů stavební části akce </a:t>
            </a:r>
          </a:p>
          <a:p>
            <a:pPr marL="742950" lvl="1" indent="-285750" algn="l" defTabSz="914400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cs-CZ" sz="2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Limit 0,3 až 20 mil. Kč na žadatele</a:t>
            </a:r>
          </a:p>
          <a:p>
            <a:pPr marL="342900" lvl="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9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Nové bodování akcí</a:t>
            </a:r>
          </a:p>
          <a:p>
            <a:pPr marL="342900" lvl="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900" b="1" dirty="0" smtClean="0"/>
              <a:t>Nově možnosti řešení přechodů i mimo řešenou bezbariérovou trasu</a:t>
            </a:r>
            <a:endParaRPr lang="cs-CZ" sz="29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cs-CZ" sz="3600" kern="1200" dirty="0" smtClean="0">
                <a:solidFill>
                  <a:schemeClr val="bg1"/>
                </a:solidFill>
                <a:effectLst/>
              </a:rPr>
              <a:t>Příspěvky na zvyšování bezpečnosti</a:t>
            </a:r>
            <a:endParaRPr lang="cs-CZ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07046108"/>
      </p:ext>
    </p:extLst>
  </p:cSld>
  <p:clrMapOvr>
    <a:masterClrMapping/>
  </p:clrMapOvr>
  <p:transition advClick="0" advTm="28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cs-CZ" sz="3600" kern="1200" dirty="0" smtClean="0">
                <a:solidFill>
                  <a:schemeClr val="bg1"/>
                </a:solidFill>
                <a:effectLst/>
              </a:rPr>
              <a:t>Příspěvky na zvyšování bezpečnosti</a:t>
            </a:r>
            <a:endParaRPr lang="cs-CZ" sz="3600" dirty="0">
              <a:effectLst/>
            </a:endParaRPr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5066561"/>
              </p:ext>
            </p:extLst>
          </p:nvPr>
        </p:nvGraphicFramePr>
        <p:xfrm>
          <a:off x="0" y="1302358"/>
          <a:ext cx="9144000" cy="5153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7046108"/>
      </p:ext>
    </p:extLst>
  </p:cSld>
  <p:clrMapOvr>
    <a:masterClrMapping/>
  </p:clrMapOvr>
  <p:transition advClick="0" advTm="28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F:\Prezentace\Podklady-Fotky\Chodník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47"/>
          <a:stretch/>
        </p:blipFill>
        <p:spPr bwMode="auto">
          <a:xfrm>
            <a:off x="0" y="1232942"/>
            <a:ext cx="9144000" cy="529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cs-CZ" sz="3600" kern="1200" dirty="0" smtClean="0">
                <a:solidFill>
                  <a:schemeClr val="bg1"/>
                </a:solidFill>
                <a:effectLst/>
              </a:rPr>
              <a:t>Příspěvky na zvyšování bezpečnosti</a:t>
            </a:r>
            <a:endParaRPr lang="cs-CZ" sz="3600" dirty="0">
              <a:effectLst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706832"/>
              </p:ext>
            </p:extLst>
          </p:nvPr>
        </p:nvGraphicFramePr>
        <p:xfrm>
          <a:off x="179512" y="3789040"/>
          <a:ext cx="8784976" cy="1654569"/>
        </p:xfrm>
        <a:graphic>
          <a:graphicData uri="http://schemas.openxmlformats.org/drawingml/2006/table">
            <a:tbl>
              <a:tblPr>
                <a:solidFill>
                  <a:srgbClr val="A099A5">
                    <a:alpha val="32157"/>
                  </a:srgbClr>
                </a:solidFill>
              </a:tblPr>
              <a:tblGrid>
                <a:gridCol w="3573568"/>
                <a:gridCol w="1302852"/>
                <a:gridCol w="1302852"/>
                <a:gridCol w="1302852"/>
                <a:gridCol w="1302852"/>
              </a:tblGrid>
              <a:tr h="930695">
                <a:tc>
                  <a:txBody>
                    <a:bodyPr/>
                    <a:lstStyle/>
                    <a:p>
                      <a:pPr algn="l" fontAlgn="ctr"/>
                      <a:r>
                        <a:rPr lang="cs-CZ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Příspěvky </a:t>
                      </a:r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(v tis. Kč)</a:t>
                      </a:r>
                      <a:r>
                        <a:rPr lang="cs-CZ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2015</a:t>
                      </a: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/>
                      </a:r>
                      <a:b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čerpáno</a:t>
                      </a: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/>
                      </a:r>
                      <a:b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SFDI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2016</a:t>
                      </a: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/>
                      </a:r>
                      <a:b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čerpáno</a:t>
                      </a: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/>
                      </a:r>
                      <a:b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SFDI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2017</a:t>
                      </a: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/>
                      </a:r>
                      <a:b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čerpáno</a:t>
                      </a: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/>
                      </a:r>
                      <a:b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SFDI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2018</a:t>
                      </a:r>
                    </a:p>
                    <a:p>
                      <a:pPr algn="ctr" fontAlgn="ctr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rozpočet</a:t>
                      </a:r>
                    </a:p>
                    <a:p>
                      <a:pPr algn="ctr" fontAlgn="ctr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SFDI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  <a:tr h="723874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na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zvyšování bezpečnosti 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nebo plynulosti dopravy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316 942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468 262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407 028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250 000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7046108"/>
      </p:ext>
    </p:extLst>
  </p:cSld>
  <p:clrMapOvr>
    <a:masterClrMapping/>
  </p:clrMapOvr>
  <p:transition advClick="0" advTm="28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F:\Prezentace\Podklady-Fotky\Chodník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47"/>
          <a:stretch/>
        </p:blipFill>
        <p:spPr bwMode="auto">
          <a:xfrm>
            <a:off x="0" y="1268091"/>
            <a:ext cx="9144000" cy="529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/>
              <a:t>Podpora realizace záměrů bezbariérových tras ve městech a obcích za příspěvku z rozpočtu </a:t>
            </a:r>
            <a:r>
              <a:rPr lang="cs-CZ" sz="2400" b="1" dirty="0" smtClean="0"/>
              <a:t>SFDI</a:t>
            </a:r>
            <a:endParaRPr lang="cs-CZ" sz="2400" dirty="0">
              <a:effectLst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006168"/>
              </p:ext>
            </p:extLst>
          </p:nvPr>
        </p:nvGraphicFramePr>
        <p:xfrm>
          <a:off x="179512" y="2132856"/>
          <a:ext cx="8784980" cy="2786608"/>
        </p:xfrm>
        <a:graphic>
          <a:graphicData uri="http://schemas.openxmlformats.org/drawingml/2006/table">
            <a:tbl>
              <a:tblPr>
                <a:solidFill>
                  <a:srgbClr val="A099A5">
                    <a:alpha val="32157"/>
                  </a:srgbClr>
                </a:solidFill>
              </a:tblPr>
              <a:tblGrid>
                <a:gridCol w="1890950"/>
                <a:gridCol w="689403"/>
                <a:gridCol w="689403"/>
                <a:gridCol w="689403"/>
                <a:gridCol w="689403"/>
                <a:gridCol w="689403"/>
                <a:gridCol w="689403"/>
                <a:gridCol w="689403"/>
                <a:gridCol w="689403"/>
                <a:gridCol w="689403"/>
                <a:gridCol w="689403"/>
              </a:tblGrid>
              <a:tr h="93069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Příspěvky na trasy schválené v NRPM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Arial CE"/>
                        </a:rPr>
                        <a:t>2009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Arial CE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Arial CE"/>
                        </a:rPr>
                        <a:t>2010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Arial CE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Arial CE"/>
                        </a:rPr>
                        <a:t>2011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Arial CE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Arial CE"/>
                        </a:rPr>
                        <a:t>2012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Arial CE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Arial CE"/>
                        </a:rPr>
                        <a:t>2013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Arial CE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Arial CE"/>
                        </a:rPr>
                        <a:t>2014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Arial CE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Arial CE"/>
                        </a:rPr>
                        <a:t>2015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Arial CE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Arial CE"/>
                        </a:rPr>
                        <a:t>2016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Arial CE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Arial CE"/>
                        </a:rPr>
                        <a:t>2017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Arial CE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 smtClean="0">
                          <a:solidFill>
                            <a:srgbClr val="000000"/>
                          </a:solidFill>
                          <a:latin typeface="Arial CE"/>
                        </a:rPr>
                        <a:t>celkem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latin typeface="Arial CE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20000"/>
                      </a:schemeClr>
                    </a:solidFill>
                  </a:tcPr>
                </a:tc>
              </a:tr>
              <a:tr h="941513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Počet akcí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109</a:t>
                      </a:r>
                      <a:endParaRPr lang="cs-CZ" sz="18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  <a:tr h="72387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Poskytnuté příspěvky celkem    (v mil. Kč)</a:t>
                      </a:r>
                      <a:r>
                        <a:rPr lang="cs-CZ" sz="18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30,0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64,0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22,2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32,6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37,0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14,5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36,2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30,4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26,9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293,9</a:t>
                      </a:r>
                      <a:endParaRPr lang="cs-CZ" sz="18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770001"/>
      </p:ext>
    </p:extLst>
  </p:cSld>
  <p:clrMapOvr>
    <a:masterClrMapping/>
  </p:clrMapOvr>
  <p:transition advClick="0" advTm="28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F:\Prezentace\Podklady-Fotky\Chodník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47"/>
          <a:stretch/>
        </p:blipFill>
        <p:spPr bwMode="auto">
          <a:xfrm>
            <a:off x="0" y="1232942"/>
            <a:ext cx="9144000" cy="529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3672408"/>
          </a:xfrm>
          <a:solidFill>
            <a:schemeClr val="bg1">
              <a:alpha val="72000"/>
            </a:schemeClr>
          </a:solidFill>
        </p:spPr>
        <p:txBody>
          <a:bodyPr>
            <a:normAutofit/>
          </a:bodyPr>
          <a:lstStyle/>
          <a:p>
            <a:pPr marL="0" lvl="1" indent="0" algn="just">
              <a:buNone/>
            </a:pPr>
            <a:endParaRPr lang="cs-CZ" sz="2000" dirty="0" smtClean="0"/>
          </a:p>
          <a:p>
            <a:pPr marL="0" lvl="1" indent="0" algn="just">
              <a:buNone/>
            </a:pPr>
            <a:r>
              <a:rPr lang="cs-CZ" sz="2000" dirty="0" smtClean="0"/>
              <a:t>Konzultace </a:t>
            </a:r>
            <a:r>
              <a:rPr lang="cs-CZ" sz="2000" b="1" dirty="0" smtClean="0"/>
              <a:t>žádostí </a:t>
            </a:r>
            <a:r>
              <a:rPr lang="cs-CZ" sz="2000" b="1" dirty="0"/>
              <a:t>připravovaných </a:t>
            </a:r>
            <a:r>
              <a:rPr lang="cs-CZ" sz="2000" b="1" dirty="0" smtClean="0"/>
              <a:t>žádostí</a:t>
            </a:r>
            <a:r>
              <a:rPr lang="cs-CZ" sz="2000" dirty="0" smtClean="0"/>
              <a:t> probíhají od </a:t>
            </a:r>
            <a:r>
              <a:rPr lang="cs-CZ" sz="2000" dirty="0"/>
              <a:t>října 2008 </a:t>
            </a:r>
            <a:r>
              <a:rPr lang="cs-CZ" sz="2000" dirty="0" smtClean="0"/>
              <a:t>a jejich konání bylo na </a:t>
            </a:r>
            <a:r>
              <a:rPr lang="cs-CZ" sz="2000" dirty="0"/>
              <a:t>základě </a:t>
            </a:r>
            <a:r>
              <a:rPr lang="cs-CZ" sz="2000" dirty="0" smtClean="0"/>
              <a:t>zájmu žadatelů.</a:t>
            </a:r>
            <a:r>
              <a:rPr lang="cs-CZ" sz="2000" dirty="0"/>
              <a:t> </a:t>
            </a:r>
            <a:r>
              <a:rPr lang="cs-CZ" sz="2000" kern="1200" dirty="0" smtClean="0">
                <a:solidFill>
                  <a:schemeClr val="tx1"/>
                </a:solidFill>
                <a:effectLst/>
              </a:rPr>
              <a:t>Při těchto konzultacích je prováděna zejména </a:t>
            </a:r>
            <a:r>
              <a:rPr lang="cs-CZ" sz="2000" b="1" kern="1200" dirty="0" smtClean="0">
                <a:solidFill>
                  <a:schemeClr val="tx1"/>
                </a:solidFill>
                <a:effectLst/>
              </a:rPr>
              <a:t>kontrola projektových dokumentací</a:t>
            </a:r>
            <a:r>
              <a:rPr lang="cs-CZ" sz="2000" kern="1200" dirty="0" smtClean="0">
                <a:solidFill>
                  <a:schemeClr val="tx1"/>
                </a:solidFill>
                <a:effectLst/>
              </a:rPr>
              <a:t> z hlediska jejich souladu s platnou legislativou, zejm. v oblasti bezbariérového užívání staveb (tedy s </a:t>
            </a:r>
            <a:r>
              <a:rPr lang="cs-CZ" sz="2000" b="1" kern="1200" dirty="0" err="1" smtClean="0">
                <a:solidFill>
                  <a:schemeClr val="tx1"/>
                </a:solidFill>
                <a:effectLst/>
              </a:rPr>
              <a:t>vyhl</a:t>
            </a:r>
            <a:r>
              <a:rPr lang="cs-CZ" sz="2000" b="1" kern="1200" dirty="0" smtClean="0">
                <a:solidFill>
                  <a:schemeClr val="tx1"/>
                </a:solidFill>
                <a:effectLst/>
              </a:rPr>
              <a:t>. MMR č. 398/2009 Sb.</a:t>
            </a:r>
            <a:r>
              <a:rPr lang="cs-CZ" sz="2000" kern="1200" dirty="0" smtClean="0">
                <a:solidFill>
                  <a:schemeClr val="tx1"/>
                </a:solidFill>
                <a:effectLst/>
              </a:rPr>
              <a:t>)</a:t>
            </a:r>
          </a:p>
          <a:p>
            <a:pPr marL="0" lvl="1" indent="0" algn="just">
              <a:buNone/>
            </a:pPr>
            <a:endParaRPr lang="cs-CZ" sz="2000" kern="1200" dirty="0" smtClean="0">
              <a:solidFill>
                <a:schemeClr val="tx1"/>
              </a:solidFill>
              <a:effectLst/>
            </a:endParaRPr>
          </a:p>
          <a:p>
            <a:pPr marL="0" lvl="1" indent="0" algn="just">
              <a:buNone/>
            </a:pPr>
            <a:r>
              <a:rPr lang="cs-CZ" sz="2000" dirty="0" smtClean="0"/>
              <a:t>Během </a:t>
            </a:r>
            <a:r>
              <a:rPr lang="cs-CZ" sz="2000" dirty="0"/>
              <a:t>konzultačních dnů na pracovišti v Praze byla </a:t>
            </a:r>
            <a:r>
              <a:rPr lang="cs-CZ" sz="2000" dirty="0" smtClean="0"/>
              <a:t>v roce 2016 provedena </a:t>
            </a:r>
            <a:r>
              <a:rPr lang="cs-CZ" sz="2000" dirty="0"/>
              <a:t>konzultace u </a:t>
            </a:r>
            <a:r>
              <a:rPr lang="cs-CZ" sz="2000" b="1" dirty="0"/>
              <a:t>151</a:t>
            </a:r>
            <a:r>
              <a:rPr lang="cs-CZ" sz="2000" dirty="0"/>
              <a:t> </a:t>
            </a:r>
            <a:r>
              <a:rPr lang="cs-CZ" sz="2000" dirty="0" smtClean="0"/>
              <a:t>projektů a v roce 2017 celkem </a:t>
            </a:r>
            <a:r>
              <a:rPr lang="cs-CZ" sz="2000" b="1" dirty="0" smtClean="0"/>
              <a:t>163</a:t>
            </a:r>
            <a:r>
              <a:rPr lang="cs-CZ" sz="2000" dirty="0" smtClean="0"/>
              <a:t> žádostí, </a:t>
            </a:r>
            <a:r>
              <a:rPr lang="cs-CZ" sz="2000" b="1" dirty="0" smtClean="0"/>
              <a:t>64</a:t>
            </a:r>
            <a:r>
              <a:rPr lang="cs-CZ" sz="2000" dirty="0" smtClean="0"/>
              <a:t> </a:t>
            </a:r>
            <a:r>
              <a:rPr lang="cs-CZ" sz="2000" dirty="0"/>
              <a:t>projektů </a:t>
            </a:r>
            <a:r>
              <a:rPr lang="cs-CZ" sz="2000" dirty="0" smtClean="0"/>
              <a:t>na bylo v roce 2016 konzultováno na </a:t>
            </a:r>
            <a:r>
              <a:rPr lang="cs-CZ" sz="2000" dirty="0"/>
              <a:t>pracovišti SFDI v </a:t>
            </a:r>
            <a:r>
              <a:rPr lang="cs-CZ" sz="2000" dirty="0" smtClean="0"/>
              <a:t>Brně.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cs-CZ" sz="3600" kern="1200" dirty="0" smtClean="0">
                <a:solidFill>
                  <a:schemeClr val="bg1"/>
                </a:solidFill>
                <a:effectLst/>
              </a:rPr>
              <a:t>Konzultace žádostí</a:t>
            </a:r>
            <a:endParaRPr lang="cs-CZ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58629797"/>
      </p:ext>
    </p:extLst>
  </p:cSld>
  <p:clrMapOvr>
    <a:masterClrMapping/>
  </p:clrMapOvr>
  <p:transition advClick="0" advTm="28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F:\Prezentace\Podklady-Fotky\Chodník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47"/>
          <a:stretch/>
        </p:blipFill>
        <p:spPr bwMode="auto">
          <a:xfrm>
            <a:off x="0" y="1268760"/>
            <a:ext cx="9144000" cy="529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cs-CZ" dirty="0" smtClean="0"/>
              <a:t>Úspěšnost podaných žádostí</a:t>
            </a:r>
            <a:endParaRPr lang="cs-CZ" sz="3600" dirty="0">
              <a:effectLst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435571"/>
              </p:ext>
            </p:extLst>
          </p:nvPr>
        </p:nvGraphicFramePr>
        <p:xfrm>
          <a:off x="179512" y="3356992"/>
          <a:ext cx="8784976" cy="2956508"/>
        </p:xfrm>
        <a:graphic>
          <a:graphicData uri="http://schemas.openxmlformats.org/drawingml/2006/table">
            <a:tbl>
              <a:tblPr>
                <a:solidFill>
                  <a:srgbClr val="A099A5">
                    <a:alpha val="32157"/>
                  </a:srgbClr>
                </a:solidFill>
              </a:tblPr>
              <a:tblGrid>
                <a:gridCol w="3573568"/>
                <a:gridCol w="1302852"/>
                <a:gridCol w="1302852"/>
                <a:gridCol w="1302852"/>
                <a:gridCol w="1302852"/>
              </a:tblGrid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cs-CZ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Příspěvky </a:t>
                      </a:r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(v tis. Kč)</a:t>
                      </a:r>
                      <a:r>
                        <a:rPr lang="cs-CZ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Arial CE"/>
                        </a:rPr>
                        <a:t>2015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Arial CE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Arial CE"/>
                        </a:rPr>
                        <a:t>2016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Arial CE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Arial CE"/>
                        </a:rPr>
                        <a:t>2017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latin typeface="Arial CE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latin typeface="Arial CE"/>
                        </a:rPr>
                        <a:t>2018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  <a:alpha val="20000"/>
                      </a:schemeClr>
                    </a:solidFill>
                  </a:tcPr>
                </a:tc>
              </a:tr>
              <a:tr h="723874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 CE"/>
                        </a:rPr>
                        <a:t>Počet podaných žádostí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 CE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485</a:t>
                      </a:r>
                      <a:endParaRPr lang="cs-CZ" sz="18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cs-CZ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 kolo 320;</a:t>
                      </a:r>
                      <a:r>
                        <a:rPr lang="cs-CZ" sz="1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cs-CZ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 kolo 165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289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411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324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  <a:tr h="1051174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 CE"/>
                        </a:rPr>
                        <a:t>Počet schválených žádostí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 CE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273               </a:t>
                      </a:r>
                      <a:r>
                        <a:rPr lang="cs-CZ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 kolo 178; 2.kolo 95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/>
                        <a:t>251</a:t>
                      </a:r>
                    </a:p>
                    <a:p>
                      <a:pPr marL="0" marR="0" lvl="1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dirty="0" smtClean="0"/>
                        <a:t> (+ 27 žádostí nebylo schváleno z důvodu nedostatku finančních prostředků v rozpočtu SFDI v roce 2017</a:t>
                      </a:r>
                      <a:endParaRPr lang="cs-CZ" sz="1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</a:tr>
              <a:tr h="723874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Arial CE"/>
                        </a:rPr>
                        <a:t>Procento úspěšnosti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Arial CE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56%</a:t>
                      </a:r>
                      <a:endParaRPr lang="cs-CZ" sz="180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69%</a:t>
                      </a:r>
                      <a:endParaRPr lang="cs-CZ" sz="1800" b="0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61%      (resp. </a:t>
                      </a:r>
                      <a:r>
                        <a:rPr lang="cs-CZ" sz="1800" b="0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68%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1148379"/>
      </p:ext>
    </p:extLst>
  </p:cSld>
  <p:clrMapOvr>
    <a:masterClrMapping/>
  </p:clrMapOvr>
  <p:transition advClick="0" advTm="28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2434</TotalTime>
  <Words>630</Words>
  <Application>Microsoft Office PowerPoint</Application>
  <PresentationFormat>Předvádění na obrazovce (4:3)</PresentationFormat>
  <Paragraphs>201</Paragraphs>
  <Slides>15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Prezentace aplikace PowerPoint</vt:lpstr>
      <vt:lpstr>Příspěvky SFDI – www.sfdi.cz </vt:lpstr>
      <vt:lpstr>Čerpání příspěvků v letech 2015-2017</vt:lpstr>
      <vt:lpstr>Příspěvky na zvyšování bezpečnosti</vt:lpstr>
      <vt:lpstr>Příspěvky na zvyšování bezpečnosti</vt:lpstr>
      <vt:lpstr>Příspěvky na zvyšování bezpečnosti</vt:lpstr>
      <vt:lpstr>Podpora realizace záměrů bezbariérových tras ve městech a obcích za příspěvku z rozpočtu SFDI</vt:lpstr>
      <vt:lpstr>Konzultace žádostí</vt:lpstr>
      <vt:lpstr>Úspěšnost podaných žádostí</vt:lpstr>
      <vt:lpstr>Nejčastější chyby PD bezbariérových pěších tras   z hlediska bezbariérového užívání staveb dle vyhlášky č.398/2009 Sb., dle vyhl.  č. 146/2008 Sb. a přísl. ČSN</vt:lpstr>
      <vt:lpstr>Nejčastější chyby PD bezbariérových pěších tras   z hlediska bezbariérového užívání staveb dle vyhlášky č.398/2009 Sb., dle vyhl.  č. 146/2008 Sb. a přísl. ČSN</vt:lpstr>
      <vt:lpstr>Nejčastější chyby PD bezbariérových pěších tras   z hlediska bezbariérového užívání staveb dle vyhlášky č.398/2009 Sb., dle vyhl.  č. 146/2008 Sb. a přísl. ČSN</vt:lpstr>
      <vt:lpstr>Nejčastější chyby PD bezbariérových pěších tras   z hlediska bezbariérového užívání staveb dle vyhlášky č.398/2009 Sb., dle vyhl.  č. 146/2008 Sb. a přísl. ČSN</vt:lpstr>
      <vt:lpstr>Nejčastější chyby PD bezbariérových pěších tras   z hlediska bezbariérového užívání staveb dle vyhlášky č.398/2009 Sb., dle vyhl.  č. 146/2008 Sb. a přísl. ČSN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afsdf</dc:title>
  <dc:creator>milan.dont</dc:creator>
  <cp:lastModifiedBy>Espinoza Blanka</cp:lastModifiedBy>
  <cp:revision>130</cp:revision>
  <dcterms:created xsi:type="dcterms:W3CDTF">2016-02-16T07:27:41Z</dcterms:created>
  <dcterms:modified xsi:type="dcterms:W3CDTF">2018-03-14T10:22:41Z</dcterms:modified>
</cp:coreProperties>
</file>