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8" r:id="rId6"/>
    <p:sldId id="267" r:id="rId7"/>
    <p:sldId id="351" r:id="rId8"/>
    <p:sldId id="260" r:id="rId9"/>
    <p:sldId id="261" r:id="rId10"/>
    <p:sldId id="354" r:id="rId11"/>
    <p:sldId id="279" r:id="rId12"/>
    <p:sldId id="301" r:id="rId13"/>
    <p:sldId id="355" r:id="rId14"/>
    <p:sldId id="303" r:id="rId15"/>
    <p:sldId id="304" r:id="rId16"/>
    <p:sldId id="305" r:id="rId17"/>
    <p:sldId id="306" r:id="rId18"/>
    <p:sldId id="307" r:id="rId19"/>
    <p:sldId id="356" r:id="rId20"/>
    <p:sldId id="357" r:id="rId21"/>
    <p:sldId id="312" r:id="rId22"/>
    <p:sldId id="313" r:id="rId23"/>
    <p:sldId id="314" r:id="rId24"/>
    <p:sldId id="315" r:id="rId25"/>
    <p:sldId id="317" r:id="rId26"/>
    <p:sldId id="318" r:id="rId27"/>
    <p:sldId id="319" r:id="rId28"/>
    <p:sldId id="320" r:id="rId29"/>
    <p:sldId id="321" r:id="rId30"/>
    <p:sldId id="323" r:id="rId31"/>
    <p:sldId id="324" r:id="rId32"/>
    <p:sldId id="326" r:id="rId33"/>
    <p:sldId id="327" r:id="rId34"/>
    <p:sldId id="329" r:id="rId35"/>
    <p:sldId id="331" r:id="rId36"/>
    <p:sldId id="332" r:id="rId37"/>
    <p:sldId id="333" r:id="rId38"/>
    <p:sldId id="361" r:id="rId39"/>
    <p:sldId id="334" r:id="rId40"/>
    <p:sldId id="335" r:id="rId41"/>
    <p:sldId id="336" r:id="rId42"/>
    <p:sldId id="362" r:id="rId43"/>
    <p:sldId id="363" r:id="rId44"/>
    <p:sldId id="337" r:id="rId45"/>
    <p:sldId id="338" r:id="rId46"/>
    <p:sldId id="339" r:id="rId47"/>
    <p:sldId id="340" r:id="rId48"/>
    <p:sldId id="341" r:id="rId49"/>
    <p:sldId id="342" r:id="rId50"/>
    <p:sldId id="358" r:id="rId51"/>
    <p:sldId id="348" r:id="rId52"/>
    <p:sldId id="349" r:id="rId53"/>
    <p:sldId id="359" r:id="rId54"/>
    <p:sldId id="278" r:id="rId55"/>
  </p:sldIdLst>
  <p:sldSz cx="9144000" cy="6858000" type="screen4x3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17" autoAdjust="0"/>
    <p:restoredTop sz="94660"/>
  </p:normalViewPr>
  <p:slideViewPr>
    <p:cSldViewPr>
      <p:cViewPr varScale="1">
        <p:scale>
          <a:sx n="83" d="100"/>
          <a:sy n="83" d="100"/>
        </p:scale>
        <p:origin x="-154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1071EC9-9160-41D1-A2BF-F9CC5FB0B71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93899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B66511B-A9D6-4F4E-B73D-B077B379B83E}" type="slidenum">
              <a:rPr lang="cs-CZ" altLang="cs-CZ" smtClean="0"/>
              <a:pPr eaLnBrk="1" hangingPunct="1">
                <a:spcBef>
                  <a:spcPct val="0"/>
                </a:spcBef>
              </a:pPr>
              <a:t>1</a:t>
            </a:fld>
            <a:endParaRPr lang="cs-CZ" alt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529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  <p:sp>
        <p:nvSpPr>
          <p:cNvPr id="5530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0551219-A3FB-4268-853E-704D41F53341}" type="slidenum">
              <a:rPr lang="cs-CZ" altLang="cs-CZ" smtClean="0"/>
              <a:pPr eaLnBrk="1" hangingPunct="1"/>
              <a:t>2</a:t>
            </a:fld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76 w 5740"/>
                <a:gd name="T1" fmla="*/ 617 h 4316"/>
                <a:gd name="T2" fmla="*/ 0 w 5740"/>
                <a:gd name="T3" fmla="*/ 617 h 4316"/>
                <a:gd name="T4" fmla="*/ 0 w 5740"/>
                <a:gd name="T5" fmla="*/ 0 h 4316"/>
                <a:gd name="T6" fmla="*/ 5776 w 5740"/>
                <a:gd name="T7" fmla="*/ 0 h 4316"/>
                <a:gd name="T8" fmla="*/ 5776 w 5740"/>
                <a:gd name="T9" fmla="*/ 617 h 4316"/>
                <a:gd name="T10" fmla="*/ 5776 w 5740"/>
                <a:gd name="T11" fmla="*/ 617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1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1 w 382"/>
                  <a:gd name="T19" fmla="*/ 96 h 96"/>
                  <a:gd name="T20" fmla="*/ 265 w 382"/>
                  <a:gd name="T21" fmla="*/ 90 h 96"/>
                  <a:gd name="T22" fmla="*/ 313 w 382"/>
                  <a:gd name="T23" fmla="*/ 84 h 96"/>
                  <a:gd name="T24" fmla="*/ 354 w 382"/>
                  <a:gd name="T25" fmla="*/ 66 h 96"/>
                  <a:gd name="T26" fmla="*/ 384 w 382"/>
                  <a:gd name="T27" fmla="*/ 42 h 96"/>
                  <a:gd name="T28" fmla="*/ 378 w 382"/>
                  <a:gd name="T29" fmla="*/ 42 h 96"/>
                  <a:gd name="T30" fmla="*/ 348 w 382"/>
                  <a:gd name="T31" fmla="*/ 66 h 96"/>
                  <a:gd name="T32" fmla="*/ 307 w 382"/>
                  <a:gd name="T33" fmla="*/ 78 h 96"/>
                  <a:gd name="T34" fmla="*/ 265 w 382"/>
                  <a:gd name="T35" fmla="*/ 90 h 96"/>
                  <a:gd name="T36" fmla="*/ 211 w 382"/>
                  <a:gd name="T37" fmla="*/ 96 h 96"/>
                  <a:gd name="T38" fmla="*/ 211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1 w 185"/>
                  <a:gd name="T5" fmla="*/ 36 h 210"/>
                  <a:gd name="T6" fmla="*/ 157 w 185"/>
                  <a:gd name="T7" fmla="*/ 72 h 210"/>
                  <a:gd name="T8" fmla="*/ 163 w 185"/>
                  <a:gd name="T9" fmla="*/ 90 h 210"/>
                  <a:gd name="T10" fmla="*/ 169 w 185"/>
                  <a:gd name="T11" fmla="*/ 114 h 210"/>
                  <a:gd name="T12" fmla="*/ 163 w 185"/>
                  <a:gd name="T13" fmla="*/ 138 h 210"/>
                  <a:gd name="T14" fmla="*/ 151 w 185"/>
                  <a:gd name="T15" fmla="*/ 162 h 210"/>
                  <a:gd name="T16" fmla="*/ 121 w 185"/>
                  <a:gd name="T17" fmla="*/ 180 h 210"/>
                  <a:gd name="T18" fmla="*/ 90 w 185"/>
                  <a:gd name="T19" fmla="*/ 198 h 210"/>
                  <a:gd name="T20" fmla="*/ 98 w 185"/>
                  <a:gd name="T21" fmla="*/ 210 h 210"/>
                  <a:gd name="T22" fmla="*/ 133 w 185"/>
                  <a:gd name="T23" fmla="*/ 192 h 210"/>
                  <a:gd name="T24" fmla="*/ 163 w 185"/>
                  <a:gd name="T25" fmla="*/ 168 h 210"/>
                  <a:gd name="T26" fmla="*/ 181 w 185"/>
                  <a:gd name="T27" fmla="*/ 144 h 210"/>
                  <a:gd name="T28" fmla="*/ 187 w 185"/>
                  <a:gd name="T29" fmla="*/ 114 h 210"/>
                  <a:gd name="T30" fmla="*/ 181 w 185"/>
                  <a:gd name="T31" fmla="*/ 90 h 210"/>
                  <a:gd name="T32" fmla="*/ 175 w 185"/>
                  <a:gd name="T33" fmla="*/ 66 h 210"/>
                  <a:gd name="T34" fmla="*/ 157 w 185"/>
                  <a:gd name="T35" fmla="*/ 48 h 210"/>
                  <a:gd name="T36" fmla="*/ 133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 dirty="0" smtClean="0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 dirty="0" smtClean="0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 dirty="0" smtClean="0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 dirty="0" smtClean="0"/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4EA34-AEAF-403D-8D03-5B508994B79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567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83900-6B17-4994-A3FB-531B9109211A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0260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AF116-4A91-418F-9FC3-27CFB84325A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4550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20A66-9165-4ABE-9BAC-21D0176B5FE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339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54A20-0C9B-4553-AAEB-4A9D919EA041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2865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9D1D9-C968-4AE2-9CE0-79789D7C668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7755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323FF-AB3F-48BE-AF72-06BADD44375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7348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1C845-E8D5-4A4A-A39B-340393383D5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4595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B8FA5-E081-400C-A862-18A294471259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6043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15FDE-3AF5-48DE-91B4-D56CEC78956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2472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7FD4C-C73E-49ED-A159-F18B8D61250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4259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87110-B7FE-4E43-AA2C-8B75E315B40A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010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cs-CZ" dirty="0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76 w 5740"/>
                <a:gd name="T1" fmla="*/ 617 h 4316"/>
                <a:gd name="T2" fmla="*/ 0 w 5740"/>
                <a:gd name="T3" fmla="*/ 617 h 4316"/>
                <a:gd name="T4" fmla="*/ 0 w 5740"/>
                <a:gd name="T5" fmla="*/ 0 h 4316"/>
                <a:gd name="T6" fmla="*/ 5776 w 5740"/>
                <a:gd name="T7" fmla="*/ 0 h 4316"/>
                <a:gd name="T8" fmla="*/ 5776 w 5740"/>
                <a:gd name="T9" fmla="*/ 617 h 4316"/>
                <a:gd name="T10" fmla="*/ 5776 w 5740"/>
                <a:gd name="T11" fmla="*/ 617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1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1 w 382"/>
                  <a:gd name="T19" fmla="*/ 96 h 96"/>
                  <a:gd name="T20" fmla="*/ 265 w 382"/>
                  <a:gd name="T21" fmla="*/ 90 h 96"/>
                  <a:gd name="T22" fmla="*/ 313 w 382"/>
                  <a:gd name="T23" fmla="*/ 84 h 96"/>
                  <a:gd name="T24" fmla="*/ 354 w 382"/>
                  <a:gd name="T25" fmla="*/ 66 h 96"/>
                  <a:gd name="T26" fmla="*/ 384 w 382"/>
                  <a:gd name="T27" fmla="*/ 42 h 96"/>
                  <a:gd name="T28" fmla="*/ 378 w 382"/>
                  <a:gd name="T29" fmla="*/ 42 h 96"/>
                  <a:gd name="T30" fmla="*/ 348 w 382"/>
                  <a:gd name="T31" fmla="*/ 66 h 96"/>
                  <a:gd name="T32" fmla="*/ 307 w 382"/>
                  <a:gd name="T33" fmla="*/ 78 h 96"/>
                  <a:gd name="T34" fmla="*/ 265 w 382"/>
                  <a:gd name="T35" fmla="*/ 90 h 96"/>
                  <a:gd name="T36" fmla="*/ 211 w 382"/>
                  <a:gd name="T37" fmla="*/ 96 h 96"/>
                  <a:gd name="T38" fmla="*/ 211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1 w 185"/>
                  <a:gd name="T5" fmla="*/ 36 h 210"/>
                  <a:gd name="T6" fmla="*/ 157 w 185"/>
                  <a:gd name="T7" fmla="*/ 72 h 210"/>
                  <a:gd name="T8" fmla="*/ 163 w 185"/>
                  <a:gd name="T9" fmla="*/ 90 h 210"/>
                  <a:gd name="T10" fmla="*/ 169 w 185"/>
                  <a:gd name="T11" fmla="*/ 114 h 210"/>
                  <a:gd name="T12" fmla="*/ 163 w 185"/>
                  <a:gd name="T13" fmla="*/ 138 h 210"/>
                  <a:gd name="T14" fmla="*/ 151 w 185"/>
                  <a:gd name="T15" fmla="*/ 162 h 210"/>
                  <a:gd name="T16" fmla="*/ 121 w 185"/>
                  <a:gd name="T17" fmla="*/ 180 h 210"/>
                  <a:gd name="T18" fmla="*/ 90 w 185"/>
                  <a:gd name="T19" fmla="*/ 198 h 210"/>
                  <a:gd name="T20" fmla="*/ 98 w 185"/>
                  <a:gd name="T21" fmla="*/ 210 h 210"/>
                  <a:gd name="T22" fmla="*/ 133 w 185"/>
                  <a:gd name="T23" fmla="*/ 192 h 210"/>
                  <a:gd name="T24" fmla="*/ 163 w 185"/>
                  <a:gd name="T25" fmla="*/ 168 h 210"/>
                  <a:gd name="T26" fmla="*/ 181 w 185"/>
                  <a:gd name="T27" fmla="*/ 144 h 210"/>
                  <a:gd name="T28" fmla="*/ 187 w 185"/>
                  <a:gd name="T29" fmla="*/ 114 h 210"/>
                  <a:gd name="T30" fmla="*/ 181 w 185"/>
                  <a:gd name="T31" fmla="*/ 90 h 210"/>
                  <a:gd name="T32" fmla="*/ 175 w 185"/>
                  <a:gd name="T33" fmla="*/ 66 h 210"/>
                  <a:gd name="T34" fmla="*/ 157 w 185"/>
                  <a:gd name="T35" fmla="*/ 48 h 210"/>
                  <a:gd name="T36" fmla="*/ 133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 dirty="0" smtClean="0"/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 dirty="0" smtClean="0"/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 dirty="0" smtClean="0"/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 dirty="0" smtClean="0"/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dirty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419B4190-A6AD-46E8-903B-DB8C846D9CA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5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1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mailto:d.lanzova@nrzp.cz" TargetMode="External"/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81075"/>
            <a:ext cx="7772400" cy="1736725"/>
          </a:xfrm>
        </p:spPr>
        <p:txBody>
          <a:bodyPr/>
          <a:lstStyle/>
          <a:p>
            <a:pPr eaLnBrk="1" hangingPunct="1">
              <a:defRPr/>
            </a:pPr>
            <a:r>
              <a:rPr lang="cs-CZ" sz="4800" b="1" dirty="0" smtClean="0">
                <a:solidFill>
                  <a:schemeClr val="tx1"/>
                </a:solidFill>
              </a:rPr>
              <a:t>Národní rozvojový program mobility pro všechny (NRPM)</a:t>
            </a: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116013" y="3933825"/>
            <a:ext cx="69850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cs-CZ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smtClean="0"/>
              <a:t>Vládní výbor pro zdravotně postižené občany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smtClean="0"/>
              <a:t>Národní rada osob se zdravotním postižením ČR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b="1" dirty="0" smtClean="0"/>
              <a:t>Dagmar LANZOVÁ – NRZP ČR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2997200"/>
            <a:ext cx="10795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5603875"/>
            <a:ext cx="39433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916238" y="6245225"/>
            <a:ext cx="3608387" cy="476250"/>
          </a:xfrm>
        </p:spPr>
        <p:txBody>
          <a:bodyPr/>
          <a:lstStyle/>
          <a:p>
            <a:pPr>
              <a:defRPr/>
            </a:pPr>
            <a:r>
              <a:rPr lang="pt-BR" altLang="cs-CZ" smtClean="0"/>
              <a:t>NRPM, Praha, 7.4. 2016</a:t>
            </a:r>
            <a:endParaRPr lang="cs-CZ" altLang="cs-CZ" dirty="0"/>
          </a:p>
        </p:txBody>
      </p:sp>
      <p:pic>
        <p:nvPicPr>
          <p:cNvPr id="122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520825"/>
            <a:ext cx="6604000" cy="4716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59" name="Rectangle 80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ZPRACOVÁNÍ  ZÁMĚRU</a:t>
            </a:r>
          </a:p>
        </p:txBody>
      </p:sp>
      <p:sp>
        <p:nvSpPr>
          <p:cNvPr id="3" name="Ovál 2"/>
          <p:cNvSpPr/>
          <p:nvPr/>
        </p:nvSpPr>
        <p:spPr>
          <a:xfrm>
            <a:off x="6156325" y="4076700"/>
            <a:ext cx="1008063" cy="504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294" name="TextovéPole 4"/>
          <p:cNvSpPr txBox="1">
            <a:spLocks noChangeArrowheads="1"/>
          </p:cNvSpPr>
          <p:nvPr/>
        </p:nvSpPr>
        <p:spPr bwMode="auto">
          <a:xfrm>
            <a:off x="6156325" y="4140200"/>
            <a:ext cx="1152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Radnice</a:t>
            </a:r>
          </a:p>
        </p:txBody>
      </p:sp>
      <p:sp>
        <p:nvSpPr>
          <p:cNvPr id="7" name="Ovál 6"/>
          <p:cNvSpPr/>
          <p:nvPr/>
        </p:nvSpPr>
        <p:spPr>
          <a:xfrm>
            <a:off x="4211638" y="5300663"/>
            <a:ext cx="1081087" cy="441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296" name="TextovéPole 7"/>
          <p:cNvSpPr txBox="1">
            <a:spLocks noChangeArrowheads="1"/>
          </p:cNvSpPr>
          <p:nvPr/>
        </p:nvSpPr>
        <p:spPr bwMode="auto">
          <a:xfrm>
            <a:off x="4284663" y="5376863"/>
            <a:ext cx="1079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Muzeum</a:t>
            </a:r>
          </a:p>
        </p:txBody>
      </p:sp>
      <p:sp>
        <p:nvSpPr>
          <p:cNvPr id="9" name="Ovál 8"/>
          <p:cNvSpPr/>
          <p:nvPr/>
        </p:nvSpPr>
        <p:spPr>
          <a:xfrm>
            <a:off x="1331913" y="4149725"/>
            <a:ext cx="1511300" cy="431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298" name="TextovéPole 9"/>
          <p:cNvSpPr txBox="1">
            <a:spLocks noChangeArrowheads="1"/>
          </p:cNvSpPr>
          <p:nvPr/>
        </p:nvSpPr>
        <p:spPr bwMode="auto">
          <a:xfrm>
            <a:off x="1476375" y="4221163"/>
            <a:ext cx="1511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Nemocnice</a:t>
            </a:r>
          </a:p>
        </p:txBody>
      </p:sp>
      <p:cxnSp>
        <p:nvCxnSpPr>
          <p:cNvPr id="16" name="Přímá spojnice 15"/>
          <p:cNvCxnSpPr/>
          <p:nvPr/>
        </p:nvCxnSpPr>
        <p:spPr>
          <a:xfrm flipH="1">
            <a:off x="2843213" y="4508500"/>
            <a:ext cx="3384550" cy="12969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 flipV="1">
            <a:off x="2555875" y="5741988"/>
            <a:ext cx="287338" cy="63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 flipV="1">
            <a:off x="2447925" y="5218113"/>
            <a:ext cx="107950" cy="5238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 flipH="1" flipV="1">
            <a:off x="2376488" y="5010150"/>
            <a:ext cx="71437" cy="29051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 flipH="1" flipV="1">
            <a:off x="2087563" y="4868863"/>
            <a:ext cx="288925" cy="1412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56" name="Rovnoramenný trojúhelník 20255"/>
          <p:cNvSpPr/>
          <p:nvPr/>
        </p:nvSpPr>
        <p:spPr>
          <a:xfrm>
            <a:off x="6156325" y="4365625"/>
            <a:ext cx="215900" cy="2159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6" name="Rovnoramenný trojúhelník 35"/>
          <p:cNvSpPr/>
          <p:nvPr/>
        </p:nvSpPr>
        <p:spPr>
          <a:xfrm>
            <a:off x="1871663" y="4603750"/>
            <a:ext cx="215900" cy="2159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7" name="Rovnoramenný trojúhelník 36"/>
          <p:cNvSpPr/>
          <p:nvPr/>
        </p:nvSpPr>
        <p:spPr>
          <a:xfrm>
            <a:off x="4535488" y="5110163"/>
            <a:ext cx="215900" cy="2159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20262" name="Přímá spojnice 20261"/>
          <p:cNvCxnSpPr/>
          <p:nvPr/>
        </p:nvCxnSpPr>
        <p:spPr>
          <a:xfrm flipH="1" flipV="1">
            <a:off x="3203575" y="5010150"/>
            <a:ext cx="215900" cy="511175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64" name="Přímá spojnice 20263"/>
          <p:cNvCxnSpPr/>
          <p:nvPr/>
        </p:nvCxnSpPr>
        <p:spPr>
          <a:xfrm flipH="1" flipV="1">
            <a:off x="3132138" y="3789363"/>
            <a:ext cx="71437" cy="1220787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67" name="Přímá spojnice 20266"/>
          <p:cNvCxnSpPr/>
          <p:nvPr/>
        </p:nvCxnSpPr>
        <p:spPr>
          <a:xfrm flipH="1" flipV="1">
            <a:off x="2987675" y="3429000"/>
            <a:ext cx="144463" cy="360363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69" name="Přímá spojnice 20268"/>
          <p:cNvCxnSpPr/>
          <p:nvPr/>
        </p:nvCxnSpPr>
        <p:spPr>
          <a:xfrm flipH="1" flipV="1">
            <a:off x="2700338" y="2565400"/>
            <a:ext cx="287337" cy="86360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71" name="Přímá spojnice 20270"/>
          <p:cNvCxnSpPr/>
          <p:nvPr/>
        </p:nvCxnSpPr>
        <p:spPr>
          <a:xfrm flipV="1">
            <a:off x="2916238" y="3068638"/>
            <a:ext cx="360362" cy="73025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74" name="Ovál 20273"/>
          <p:cNvSpPr/>
          <p:nvPr/>
        </p:nvSpPr>
        <p:spPr>
          <a:xfrm>
            <a:off x="1692275" y="2349500"/>
            <a:ext cx="1008063" cy="431800"/>
          </a:xfrm>
          <a:prstGeom prst="ellipse">
            <a:avLst/>
          </a:prstGeom>
          <a:solidFill>
            <a:srgbClr val="FF99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313" name="TextovéPole 20274"/>
          <p:cNvSpPr txBox="1">
            <a:spLocks noChangeArrowheads="1"/>
          </p:cNvSpPr>
          <p:nvPr/>
        </p:nvSpPr>
        <p:spPr bwMode="auto">
          <a:xfrm>
            <a:off x="1835150" y="2349500"/>
            <a:ext cx="1008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Soud</a:t>
            </a:r>
          </a:p>
        </p:txBody>
      </p:sp>
      <p:sp>
        <p:nvSpPr>
          <p:cNvPr id="20276" name="Ovál 20275"/>
          <p:cNvSpPr/>
          <p:nvPr/>
        </p:nvSpPr>
        <p:spPr>
          <a:xfrm>
            <a:off x="2987675" y="2341563"/>
            <a:ext cx="1079500" cy="727075"/>
          </a:xfrm>
          <a:prstGeom prst="ellipse">
            <a:avLst/>
          </a:prstGeom>
          <a:solidFill>
            <a:srgbClr val="FF99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315" name="TextovéPole 20276"/>
          <p:cNvSpPr txBox="1">
            <a:spLocks noChangeArrowheads="1"/>
          </p:cNvSpPr>
          <p:nvPr/>
        </p:nvSpPr>
        <p:spPr bwMode="auto">
          <a:xfrm>
            <a:off x="2987675" y="2430463"/>
            <a:ext cx="1152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 Katastr.</a:t>
            </a:r>
          </a:p>
          <a:p>
            <a:pPr eaLnBrk="1" hangingPunct="1"/>
            <a:r>
              <a:rPr lang="cs-CZ" altLang="cs-CZ"/>
              <a:t>   úřad</a:t>
            </a:r>
          </a:p>
        </p:txBody>
      </p:sp>
      <p:sp>
        <p:nvSpPr>
          <p:cNvPr id="57" name="Rovnoramenný trojúhelník 56"/>
          <p:cNvSpPr/>
          <p:nvPr/>
        </p:nvSpPr>
        <p:spPr>
          <a:xfrm>
            <a:off x="2501900" y="2644775"/>
            <a:ext cx="215900" cy="2159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8" name="Rovnoramenný trojúhelník 57"/>
          <p:cNvSpPr/>
          <p:nvPr/>
        </p:nvSpPr>
        <p:spPr>
          <a:xfrm>
            <a:off x="3300413" y="3033713"/>
            <a:ext cx="215900" cy="2159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REALIZACE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b="1" u="sng" dirty="0" smtClean="0"/>
              <a:t>Základní opatření a cíle NRPM</a:t>
            </a:r>
          </a:p>
          <a:p>
            <a:pPr eaLnBrk="1" hangingPunct="1">
              <a:defRPr/>
            </a:pPr>
            <a:endParaRPr lang="cs-CZ" b="1" dirty="0" smtClean="0"/>
          </a:p>
          <a:p>
            <a:pPr eaLnBrk="1" hangingPunct="1">
              <a:defRPr/>
            </a:pPr>
            <a:r>
              <a:rPr lang="cs-CZ" dirty="0" smtClean="0">
                <a:solidFill>
                  <a:srgbClr val="FF0000"/>
                </a:solidFill>
              </a:rPr>
              <a:t>Zpřístupňování</a:t>
            </a:r>
            <a:r>
              <a:rPr lang="cs-CZ" dirty="0" smtClean="0"/>
              <a:t> veřejné dopravy a </a:t>
            </a:r>
            <a:r>
              <a:rPr lang="cs-CZ" dirty="0" smtClean="0">
                <a:solidFill>
                  <a:srgbClr val="FF0000"/>
                </a:solidFill>
              </a:rPr>
              <a:t>pěších</a:t>
            </a:r>
            <a:r>
              <a:rPr lang="cs-CZ" dirty="0" smtClean="0"/>
              <a:t> bezbariérových </a:t>
            </a:r>
            <a:r>
              <a:rPr lang="cs-CZ" dirty="0" smtClean="0">
                <a:solidFill>
                  <a:srgbClr val="FF0000"/>
                </a:solidFill>
              </a:rPr>
              <a:t>tras</a:t>
            </a:r>
            <a:endParaRPr lang="cs-CZ" sz="3600" dirty="0" smtClean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cs-CZ" sz="3600" dirty="0" smtClean="0"/>
          </a:p>
          <a:p>
            <a:pPr eaLnBrk="1" hangingPunct="1">
              <a:defRPr/>
            </a:pPr>
            <a:r>
              <a:rPr lang="cs-CZ" dirty="0" smtClean="0">
                <a:solidFill>
                  <a:srgbClr val="FF0000"/>
                </a:solidFill>
              </a:rPr>
              <a:t>Odstraňování bariér v budovách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dirty="0" smtClean="0"/>
              <a:t>	veřejných institucí</a:t>
            </a:r>
            <a:endParaRPr lang="cs-CZ" sz="3600" dirty="0" smtClean="0"/>
          </a:p>
          <a:p>
            <a:pPr eaLnBrk="1" hangingPunct="1">
              <a:defRPr/>
            </a:pPr>
            <a:endParaRPr lang="cs-CZ" dirty="0" smtClean="0"/>
          </a:p>
        </p:txBody>
      </p:sp>
      <p:pic>
        <p:nvPicPr>
          <p:cNvPr id="13317" name="Picture 4" descr="j02054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013325"/>
            <a:ext cx="1312863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5" descr="MCj0434819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763838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ZPŘÍSTUPŇOVÁNÍ PĚŠÍCH TRAS 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45259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cs-CZ" b="1" dirty="0" smtClean="0"/>
          </a:p>
          <a:p>
            <a:pPr eaLnBrk="1" hangingPunct="1">
              <a:defRPr/>
            </a:pPr>
            <a:r>
              <a:rPr lang="cs-CZ" dirty="0" smtClean="0"/>
              <a:t>Základní parametry dopravních staveb vychází z legislativních předpisů a ČSN</a:t>
            </a:r>
          </a:p>
          <a:p>
            <a:pPr eaLnBrk="1" hangingPunct="1">
              <a:defRPr/>
            </a:pPr>
            <a:r>
              <a:rPr lang="cs-CZ" dirty="0" smtClean="0"/>
              <a:t>Pro zvýšení bezpečnosti:</a:t>
            </a:r>
          </a:p>
          <a:p>
            <a:pPr marL="857250" lvl="1" indent="-457200" eaLnBrk="1" hangingPunct="1">
              <a:buFontTx/>
              <a:buChar char="-"/>
              <a:defRPr/>
            </a:pPr>
            <a:r>
              <a:rPr lang="cs-CZ" dirty="0" smtClean="0"/>
              <a:t>Dodržování zásad pro projektování PK</a:t>
            </a:r>
          </a:p>
          <a:p>
            <a:pPr marL="857250" lvl="1" indent="-457200" eaLnBrk="1" hangingPunct="1">
              <a:buFontTx/>
              <a:buChar char="-"/>
              <a:defRPr/>
            </a:pPr>
            <a:r>
              <a:rPr lang="cs-CZ" dirty="0" smtClean="0"/>
              <a:t>Dodržování maximálních délek pro přechody a místa pro přecházení</a:t>
            </a:r>
          </a:p>
          <a:p>
            <a:pPr marL="857250" lvl="1" indent="-457200" eaLnBrk="1" hangingPunct="1">
              <a:buFontTx/>
              <a:buChar char="-"/>
              <a:defRPr/>
            </a:pPr>
            <a:r>
              <a:rPr lang="cs-CZ" dirty="0" smtClean="0"/>
              <a:t>Dodržování rozhledových poměrů</a:t>
            </a:r>
          </a:p>
          <a:p>
            <a:pPr marL="857250" lvl="1" indent="-457200" eaLnBrk="1" hangingPunct="1">
              <a:buFontTx/>
              <a:buChar char="-"/>
              <a:defRPr/>
            </a:pPr>
            <a:r>
              <a:rPr lang="cs-CZ" dirty="0" smtClean="0"/>
              <a:t>Vyhledávání dalších rizik pro účastníky provozu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600" dirty="0" smtClean="0"/>
              <a:t>	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700338" y="6245225"/>
            <a:ext cx="3319462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NRPM, Praha, 7.4. 2016</a:t>
            </a:r>
            <a:endParaRPr lang="cs-CZ" dirty="0"/>
          </a:p>
        </p:txBody>
      </p:sp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ZÁKLADNÍ PARAMETRY PŘÍSTUPNOSTI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600200"/>
            <a:ext cx="8964612" cy="4525963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u="sng" dirty="0" smtClean="0"/>
              <a:t>Osoby s omezenou schopností pohybu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2400" dirty="0" smtClean="0"/>
              <a:t>	šířka pěší trasy (chodníku) –  min 1500 mm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2400" dirty="0" smtClean="0"/>
              <a:t>	podélný sklon trasy – max  8,33%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2400" dirty="0" smtClean="0"/>
              <a:t>	příčný sklon trasy – max  2%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2400" dirty="0" smtClean="0"/>
              <a:t>	výškové rozdíly v pochozí ploše – max 20 mm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sz="2400" dirty="0" smtClean="0"/>
          </a:p>
          <a:p>
            <a:pPr eaLnBrk="1" hangingPunct="1">
              <a:defRPr/>
            </a:pPr>
            <a:r>
              <a:rPr lang="cs-CZ" sz="2400" u="sng" dirty="0"/>
              <a:t>Osoby s omezenou schopností </a:t>
            </a:r>
            <a:r>
              <a:rPr lang="cs-CZ" sz="2400" u="sng" dirty="0" smtClean="0"/>
              <a:t>orientace – zrakové postižení</a:t>
            </a:r>
            <a:endParaRPr lang="cs-CZ" sz="2400" dirty="0"/>
          </a:p>
          <a:p>
            <a:pPr eaLnBrk="1" hangingPunct="1">
              <a:buNone/>
              <a:defRPr/>
            </a:pPr>
            <a:r>
              <a:rPr lang="cs-CZ" sz="2400" dirty="0"/>
              <a:t>	řešení vodící linie</a:t>
            </a:r>
          </a:p>
          <a:p>
            <a:pPr eaLnBrk="1" hangingPunct="1">
              <a:buNone/>
              <a:defRPr/>
            </a:pPr>
            <a:r>
              <a:rPr lang="cs-CZ" sz="2400" dirty="0"/>
              <a:t>	řešení hmatových </a:t>
            </a:r>
            <a:r>
              <a:rPr lang="cs-CZ" sz="2400" dirty="0" smtClean="0"/>
              <a:t>úprav a materiály </a:t>
            </a:r>
            <a:r>
              <a:rPr lang="cs-CZ" sz="2400" dirty="0"/>
              <a:t>pro hmatové úpravy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2400" dirty="0" smtClean="0"/>
              <a:t>	překážky na trase</a:t>
            </a:r>
          </a:p>
        </p:txBody>
      </p:sp>
    </p:spTree>
    <p:extLst>
      <p:ext uri="{BB962C8B-B14F-4D97-AF65-F5344CB8AC3E}">
        <p14:creationId xmlns:p14="http://schemas.microsoft.com/office/powerpoint/2010/main" val="272221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908300" y="6245225"/>
            <a:ext cx="3392488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– chyby Odstraňování bariér v dopravě</a:t>
            </a:r>
          </a:p>
        </p:txBody>
      </p:sp>
      <p:pic>
        <p:nvPicPr>
          <p:cNvPr id="17412" name="Picture 3" descr="Obraz010"/>
          <p:cNvPicPr preferRelativeResize="0"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2420938"/>
            <a:ext cx="5545137" cy="3851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8820150" cy="6762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2800" dirty="0" smtClean="0"/>
              <a:t>Základní parametry přístupnosti – šířka chodníku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– chyby Odstraňování bariér v dopravě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8820150" cy="6762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2800" dirty="0" smtClean="0"/>
              <a:t>Základní parametry přístupnosti – podélný sklon</a:t>
            </a:r>
          </a:p>
        </p:txBody>
      </p:sp>
      <p:pic>
        <p:nvPicPr>
          <p:cNvPr id="18437" name="Picture 4" descr="DSCN564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2276475"/>
            <a:ext cx="5545138" cy="3849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– chyby Odstraňování bariér v dopravě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8820150" cy="6762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2800" dirty="0" smtClean="0"/>
              <a:t>Základní parametry přístupnosti – příčný sklon</a:t>
            </a:r>
          </a:p>
        </p:txBody>
      </p:sp>
      <p:pic>
        <p:nvPicPr>
          <p:cNvPr id="19461" name="Picture 4" descr="P9180212"/>
          <p:cNvPicPr preferRelativeResize="0"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2276475"/>
            <a:ext cx="5545137" cy="3851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– chyby Odstraňování bariér v dopravě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8820150" cy="6762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2800" dirty="0" smtClean="0"/>
              <a:t>Základní parametry přístupnosti – výškové rozdíly</a:t>
            </a:r>
          </a:p>
        </p:txBody>
      </p:sp>
      <p:pic>
        <p:nvPicPr>
          <p:cNvPr id="20485" name="Picture 4" descr="Kladno chodník 3"/>
          <p:cNvPicPr preferRelativeResize="0"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2276475"/>
            <a:ext cx="5545138" cy="3851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- chyby</a:t>
            </a:r>
            <a:br>
              <a:rPr lang="cs-CZ" sz="4000" dirty="0" smtClean="0"/>
            </a:br>
            <a:r>
              <a:rPr lang="cs-CZ" sz="4000" dirty="0" smtClean="0"/>
              <a:t>Odstraňování bariér v dopravě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cs-CZ" dirty="0" smtClean="0"/>
              <a:t>příliš strmé rampy nebo nájezdy</a:t>
            </a:r>
          </a:p>
        </p:txBody>
      </p:sp>
      <p:pic>
        <p:nvPicPr>
          <p:cNvPr id="21509" name="Picture 4" descr="mapování 3 0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420938"/>
            <a:ext cx="6423025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908300" y="6245225"/>
            <a:ext cx="339248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NRPM, Praha, 7.4. 2016</a:t>
            </a:r>
            <a:endParaRPr lang="cs-CZ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– chyby Odstraňování bariér v dopravě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8820150" cy="6762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2800" dirty="0" smtClean="0"/>
              <a:t>Základní parametry přístupnosti – hmatové úpravy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682" y="2313304"/>
            <a:ext cx="5134606" cy="38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Přímá spojnice se šipkou 3"/>
          <p:cNvCxnSpPr/>
          <p:nvPr/>
        </p:nvCxnSpPr>
        <p:spPr>
          <a:xfrm flipH="1" flipV="1">
            <a:off x="2627784" y="3140968"/>
            <a:ext cx="4032448" cy="187220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H="1">
            <a:off x="3707904" y="3212976"/>
            <a:ext cx="144016" cy="241226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1115616" y="3645024"/>
            <a:ext cx="2794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Směr přecházení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86609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411413" y="6245225"/>
            <a:ext cx="4824412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ZÁKLADNÍ  CÍL NRPM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133600"/>
            <a:ext cx="8569325" cy="3992563"/>
          </a:xfrm>
        </p:spPr>
        <p:txBody>
          <a:bodyPr/>
          <a:lstStyle/>
          <a:p>
            <a:pPr eaLnBrk="1" hangingPunct="1">
              <a:defRPr/>
            </a:pPr>
            <a:endParaRPr lang="cs-CZ" sz="4000" u="sng" dirty="0" smtClean="0"/>
          </a:p>
          <a:p>
            <a:pPr eaLnBrk="1" hangingPunct="1">
              <a:defRPr/>
            </a:pPr>
            <a:r>
              <a:rPr lang="cs-CZ" sz="3600" b="1" dirty="0" smtClean="0"/>
              <a:t>Vytvořit KONCEPCI a STRATEGII PRO SYSTEMATICKÉ ODSTRAŇOVÁNÍ BARIÉR  </a:t>
            </a:r>
          </a:p>
          <a:p>
            <a:pPr eaLnBrk="1" hangingPunct="1">
              <a:defRPr/>
            </a:pPr>
            <a:r>
              <a:rPr lang="cs-CZ" sz="3600" b="1" dirty="0"/>
              <a:t> </a:t>
            </a:r>
            <a:r>
              <a:rPr lang="cs-CZ" sz="3600" b="1" dirty="0" smtClean="0"/>
              <a:t>Vytvořit přístupné prostředí pro všechny občany i návštěvníky obce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sz="3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908300" y="6245225"/>
            <a:ext cx="339248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NRPM, Praha, 7.4. 2016</a:t>
            </a:r>
            <a:endParaRPr lang="cs-CZ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– chyby Odstraňování bariér v dopravě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8820150" cy="6762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2800" dirty="0" smtClean="0"/>
              <a:t>Základní parametry přístupnosti – přechod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348880"/>
            <a:ext cx="5134606" cy="38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12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ODSTRAŇOVÁNÍ BARIÉR V BUDOVÁCH 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2800" b="1" dirty="0" smtClean="0"/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u="sng" dirty="0" smtClean="0"/>
              <a:t>Základní parametry přístupné budovy 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u="sng" dirty="0" smtClean="0"/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  <a:defRPr/>
            </a:pPr>
            <a:r>
              <a:rPr lang="cs-CZ" sz="2800" dirty="0" smtClean="0"/>
              <a:t>Přístup k budově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cs-CZ" sz="2800" dirty="0" smtClean="0"/>
              <a:t>Vstupní dveře, zádveří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cs-CZ" sz="2800" dirty="0" smtClean="0"/>
              <a:t>Pohyb po budově - vertikální 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cs-CZ" sz="2800" dirty="0" smtClean="0"/>
              <a:t>Pohyb po budově - horizontální </a:t>
            </a:r>
            <a:endParaRPr lang="cs-CZ" sz="2000" dirty="0" smtClean="0"/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cs-CZ" sz="2800" dirty="0" smtClean="0"/>
              <a:t>Hygienická zařízení 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cs-CZ" sz="2800" dirty="0" smtClean="0"/>
              <a:t>Informační a orientační systémy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2800" dirty="0" smtClean="0"/>
              <a:t>	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dirty="0" smtClean="0"/>
          </a:p>
          <a:p>
            <a:pPr marL="609600" indent="-609600" eaLnBrk="1" hangingPunct="1">
              <a:lnSpc>
                <a:spcPct val="80000"/>
              </a:lnSpc>
              <a:defRPr/>
            </a:pPr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620713"/>
            <a:ext cx="8964612" cy="865187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ODSTRAŇOVÁNÍ BARIÉR V BUDOVÁCH </a:t>
            </a:r>
            <a:br>
              <a:rPr lang="cs-CZ" sz="4000" dirty="0" smtClean="0"/>
            </a:br>
            <a:r>
              <a:rPr lang="cs-CZ" sz="4000" b="1" u="sng" dirty="0"/>
              <a:t>1. </a:t>
            </a:r>
            <a:r>
              <a:rPr lang="cs-CZ" sz="4000" b="1" u="sng" dirty="0" smtClean="0"/>
              <a:t>PŘÍSTUP K BUDOVĚ</a:t>
            </a:r>
            <a:r>
              <a:rPr lang="cs-CZ" sz="4000" dirty="0" smtClean="0">
                <a:solidFill>
                  <a:schemeClr val="folHlink"/>
                </a:solidFill>
              </a:rPr>
              <a:t> 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332038"/>
            <a:ext cx="8686800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v úrovni komunikace, bez schodů a vyrovnávacích stupňů</a:t>
            </a:r>
          </a:p>
          <a:p>
            <a:pPr eaLnBrk="1" hangingPunct="1">
              <a:defRPr/>
            </a:pPr>
            <a:r>
              <a:rPr lang="cs-CZ" dirty="0" smtClean="0"/>
              <a:t>bezbariérová rampa, rekonstrukce: plošina</a:t>
            </a:r>
          </a:p>
          <a:p>
            <a:pPr eaLnBrk="1" hangingPunct="1">
              <a:defRPr/>
            </a:pPr>
            <a:r>
              <a:rPr lang="cs-CZ" dirty="0" smtClean="0"/>
              <a:t>vytýčení přístupu vodícími liniemi popř. akusticky (majáčky)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dirty="0" smtClean="0"/>
          </a:p>
          <a:p>
            <a:pPr eaLnBrk="1" hangingPunct="1">
              <a:defRPr/>
            </a:pPr>
            <a:endParaRPr lang="cs-CZ" dirty="0" smtClean="0">
              <a:solidFill>
                <a:schemeClr val="bg1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dirty="0" smtClean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24581" name="Picture 4" descr="DSCN62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581525"/>
            <a:ext cx="22098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</a:t>
            </a:r>
            <a:br>
              <a:rPr lang="cs-CZ" sz="4000" dirty="0" smtClean="0"/>
            </a:br>
            <a:r>
              <a:rPr lang="cs-CZ" sz="4000" dirty="0" smtClean="0"/>
              <a:t> Odstraňování bariér v budovách</a:t>
            </a:r>
          </a:p>
        </p:txBody>
      </p:sp>
      <p:pic>
        <p:nvPicPr>
          <p:cNvPr id="25604" name="Picture 3" descr="DSCN440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28775"/>
            <a:ext cx="4038600" cy="4537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4" descr="AN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373688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5" descr="DSCN2740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628775"/>
            <a:ext cx="4038600" cy="4537075"/>
          </a:xfrm>
        </p:spPr>
      </p:pic>
      <p:pic>
        <p:nvPicPr>
          <p:cNvPr id="25607" name="Picture 5" descr="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530066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</a:t>
            </a:r>
            <a:br>
              <a:rPr lang="cs-CZ" sz="4000" dirty="0" smtClean="0"/>
            </a:br>
            <a:r>
              <a:rPr lang="cs-CZ" sz="4000" dirty="0" smtClean="0"/>
              <a:t> Odstraňování bariér v budovách</a:t>
            </a:r>
          </a:p>
        </p:txBody>
      </p:sp>
      <p:pic>
        <p:nvPicPr>
          <p:cNvPr id="26628" name="Picture 3" descr="P102052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916113"/>
            <a:ext cx="4392612" cy="4249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229225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420888"/>
            <a:ext cx="511242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1" name="Picture 6" descr="ANO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365104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728788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ODSTRAŇOVÁNÍ BARIÉR V BUDOVÁCH </a:t>
            </a:r>
            <a:br>
              <a:rPr lang="cs-CZ" sz="4000" dirty="0" smtClean="0"/>
            </a:br>
            <a:r>
              <a:rPr lang="cs-CZ" sz="4000" b="1" u="sng" dirty="0" smtClean="0"/>
              <a:t>2. VSTUP DO BUDOVY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76475"/>
            <a:ext cx="8229600" cy="41767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800" dirty="0" smtClean="0"/>
              <a:t>šířka vstupních dveří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 smtClean="0"/>
              <a:t>madlo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 smtClean="0"/>
              <a:t>vizuální kontrast dveří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 smtClean="0"/>
              <a:t>kontrastní označení prosklených ploch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 smtClean="0"/>
              <a:t>výškové a prostorové osazení kliky, zvonků,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2800" dirty="0" smtClean="0"/>
              <a:t>	dorozumívacího zařízení,..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 smtClean="0"/>
              <a:t>zádveří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 smtClean="0"/>
              <a:t>akustický majáček</a:t>
            </a:r>
            <a:r>
              <a:rPr lang="cs-CZ" sz="2400" dirty="0" smtClean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27653" name="Picture 4" descr="DSCN05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9688" r="20833" b="20313"/>
          <a:stretch>
            <a:fillRect/>
          </a:stretch>
        </p:blipFill>
        <p:spPr bwMode="auto">
          <a:xfrm>
            <a:off x="6443663" y="4437063"/>
            <a:ext cx="19812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855787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</a:t>
            </a:r>
            <a:br>
              <a:rPr lang="cs-CZ" sz="4000" dirty="0" smtClean="0"/>
            </a:br>
            <a:r>
              <a:rPr lang="cs-CZ" sz="4000" dirty="0" smtClean="0"/>
              <a:t> Odstraňování bariér v budovách  vstupní dveře</a:t>
            </a:r>
          </a:p>
        </p:txBody>
      </p:sp>
      <p:pic>
        <p:nvPicPr>
          <p:cNvPr id="28676" name="Picture 3" descr="kontrola přístupnosti 36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92375"/>
            <a:ext cx="4572000" cy="3363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4" descr="AN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636838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5" descr="kontrola přístupnosti 05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7588" y="2492375"/>
            <a:ext cx="4316412" cy="3359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5" descr="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941888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855787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</a:t>
            </a:r>
            <a:br>
              <a:rPr lang="cs-CZ" sz="4000" dirty="0" smtClean="0"/>
            </a:br>
            <a:r>
              <a:rPr lang="cs-CZ" sz="4000" dirty="0" smtClean="0"/>
              <a:t> Odstraňování bariér v budovách  zvonky a komunikátory</a:t>
            </a:r>
          </a:p>
        </p:txBody>
      </p:sp>
      <p:pic>
        <p:nvPicPr>
          <p:cNvPr id="29700" name="Picture 3" descr="DSCN258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1989138"/>
            <a:ext cx="3586163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357346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 descr="dörr öppnare i förhållande till dörrbladet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349500"/>
            <a:ext cx="4330700" cy="3962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6" descr="ANO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373688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855787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</a:t>
            </a:r>
            <a:br>
              <a:rPr lang="cs-CZ" sz="4000" dirty="0" smtClean="0"/>
            </a:br>
            <a:r>
              <a:rPr lang="cs-CZ" sz="4000" dirty="0" smtClean="0"/>
              <a:t> Odstraňování bariér v budovách  zádveří</a:t>
            </a:r>
          </a:p>
        </p:txBody>
      </p:sp>
      <p:pic>
        <p:nvPicPr>
          <p:cNvPr id="30724" name="Picture 3" descr="kontrola přístupnosti 18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916113"/>
            <a:ext cx="403860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30066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" descr="Step 029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989138"/>
            <a:ext cx="4537075" cy="3671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7" name="Picture 6" descr="ANO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797425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76076"/>
            <a:ext cx="8374063" cy="1728788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ODSTRAŇOVÁNÍ BARIÉR V BUDOVÁCH </a:t>
            </a:r>
            <a:br>
              <a:rPr lang="cs-CZ" sz="4000" dirty="0" smtClean="0"/>
            </a:br>
            <a:r>
              <a:rPr lang="cs-CZ" sz="4000" b="1" u="sng" dirty="0" smtClean="0"/>
              <a:t>3. VERTIKÁLNÍ POHYB 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36912"/>
            <a:ext cx="8229600" cy="3816276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Clr>
                <a:schemeClr val="bg1"/>
              </a:buClr>
              <a:buFont typeface="Arial" charset="0"/>
              <a:buChar char="•"/>
              <a:defRPr/>
            </a:pPr>
            <a:endParaRPr lang="cs-CZ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schodiště, zábradlí, schodiště v prostoru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bezbariérové rampy, nájezdy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výtahy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svislé a šikmé schodišťové plošiny</a:t>
            </a:r>
            <a:endParaRPr 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8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700338" y="6245225"/>
            <a:ext cx="3967162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782762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PROČ  ŽÁDAT O SCHVÁLENÍ ZÁMĚRU  v  NRPM?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 eaLnBrk="1" hangingPunct="1">
              <a:defRPr/>
            </a:pPr>
            <a:r>
              <a:rPr lang="cs-CZ" b="1" u="sng" dirty="0" smtClean="0"/>
              <a:t>Schválený záměr</a:t>
            </a:r>
            <a:r>
              <a:rPr lang="cs-CZ" b="1" dirty="0" smtClean="0"/>
              <a:t> v NRPM </a:t>
            </a:r>
            <a:r>
              <a:rPr lang="cs-CZ" b="1" u="sng" dirty="0" smtClean="0"/>
              <a:t>je nutný pro získání příspěvku</a:t>
            </a:r>
            <a:r>
              <a:rPr lang="cs-CZ" b="1" dirty="0" smtClean="0"/>
              <a:t> na jednotlivé projekty z dotačních titulů příslušných rezortů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b="1" dirty="0" smtClean="0"/>
          </a:p>
          <a:p>
            <a:pPr eaLnBrk="1" hangingPunct="1">
              <a:defRPr/>
            </a:pPr>
            <a:r>
              <a:rPr lang="cs-CZ" b="1" dirty="0" smtClean="0"/>
              <a:t>O vlastní příspěvek na akci lze požádat až po schválení celého záměru v NRPM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pic>
        <p:nvPicPr>
          <p:cNvPr id="32771" name="Picture 2" descr="P102045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205038"/>
            <a:ext cx="4148137" cy="4032250"/>
          </a:xfrm>
        </p:spPr>
      </p:pic>
      <p:sp>
        <p:nvSpPr>
          <p:cNvPr id="115715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229600" cy="2592387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</a:t>
            </a:r>
            <a:br>
              <a:rPr lang="cs-CZ" sz="4000" dirty="0" smtClean="0"/>
            </a:br>
            <a:r>
              <a:rPr lang="cs-CZ" sz="4000" dirty="0" smtClean="0"/>
              <a:t> Odstraňování bariér v budovách  vertikální pohyb – schodiště</a:t>
            </a:r>
            <a:br>
              <a:rPr lang="cs-CZ" sz="4000" dirty="0" smtClean="0"/>
            </a:br>
            <a:r>
              <a:rPr lang="cs-CZ" sz="4000" dirty="0" smtClean="0"/>
              <a:t>			v prostoru</a:t>
            </a:r>
          </a:p>
        </p:txBody>
      </p:sp>
      <p:pic>
        <p:nvPicPr>
          <p:cNvPr id="32773" name="Picture 4" descr="AN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373688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5" descr="Obraz06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852738"/>
            <a:ext cx="4427538" cy="3384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5" descr="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530066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pic>
        <p:nvPicPr>
          <p:cNvPr id="33795" name="Picture 2" descr="Obraz05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47913"/>
            <a:ext cx="4038600" cy="40338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3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855787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</a:t>
            </a:r>
            <a:br>
              <a:rPr lang="cs-CZ" sz="4000" dirty="0" smtClean="0"/>
            </a:br>
            <a:r>
              <a:rPr lang="cs-CZ" sz="4000" dirty="0" smtClean="0"/>
              <a:t> Odstraňování bariér v budovách  vertikální pohyb - madla</a:t>
            </a:r>
          </a:p>
        </p:txBody>
      </p:sp>
      <p:pic>
        <p:nvPicPr>
          <p:cNvPr id="33797" name="Picture 5" descr="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30066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5" descr="chodov (14)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205038"/>
            <a:ext cx="3382962" cy="424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5" descr="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420938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</a:t>
            </a:r>
            <a:br>
              <a:rPr lang="cs-CZ" sz="4000" dirty="0" smtClean="0"/>
            </a:br>
            <a:r>
              <a:rPr lang="cs-CZ" sz="4000" dirty="0" smtClean="0"/>
              <a:t> Odstraňování bariér v budovách  vertikální pohyb - výtahy</a:t>
            </a:r>
          </a:p>
        </p:txBody>
      </p:sp>
      <p:pic>
        <p:nvPicPr>
          <p:cNvPr id="34820" name="Picture 4" descr="Obraz0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2276474"/>
            <a:ext cx="4032250" cy="41768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7" descr="AN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997200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9" descr="C5_0581_MM_Winter_korj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916113"/>
            <a:ext cx="3402013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Picture 5" descr="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4290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7272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</a:t>
            </a:r>
            <a:br>
              <a:rPr lang="cs-CZ" sz="4000" dirty="0" smtClean="0"/>
            </a:br>
            <a:r>
              <a:rPr lang="cs-CZ" sz="4000" dirty="0" smtClean="0"/>
              <a:t> Odstraňování bariér v budovách  vertikální pohyb - výtahy</a:t>
            </a:r>
          </a:p>
        </p:txBody>
      </p:sp>
      <p:pic>
        <p:nvPicPr>
          <p:cNvPr id="35844" name="Picture 4" descr="Brno vodni 8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060575"/>
            <a:ext cx="360045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 descr="AN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349500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3" descr="P102032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060575"/>
            <a:ext cx="3887787" cy="4321175"/>
          </a:xfrm>
        </p:spPr>
      </p:pic>
      <p:pic>
        <p:nvPicPr>
          <p:cNvPr id="35847" name="Picture 5" descr="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229225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pic>
        <p:nvPicPr>
          <p:cNvPr id="36867" name="Picture 4" descr="DSCN3036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420938"/>
            <a:ext cx="34559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6383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</a:t>
            </a:r>
            <a:br>
              <a:rPr lang="cs-CZ" sz="4000" dirty="0" smtClean="0"/>
            </a:br>
            <a:r>
              <a:rPr lang="cs-CZ" sz="4000" dirty="0" smtClean="0"/>
              <a:t> Odstraňování bariér v budovách  vertikální pohyb - plošiny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420888"/>
            <a:ext cx="8435975" cy="468052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výjimečné řešení při změně stavby, neřeší bezbariérový přístup pro seniory, rodiče s kočárky atd.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mezi uživateli neoblíbené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12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2400" dirty="0" smtClean="0"/>
              <a:t>DŮVODY: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zamčené, bez informace o obsluze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ovládání plošiny je nevhodné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často mimo provoz (vysoká poruchovost)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často nepoužitelné (zaskládané nábytkem,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2400" dirty="0" smtClean="0"/>
              <a:t>	zařizovacími předměty, …. 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nízká únosnost plošiny (200 kg)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1200" dirty="0" smtClean="0"/>
              <a:t>	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12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523875" y="60928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pic>
        <p:nvPicPr>
          <p:cNvPr id="37891" name="Picture 2" descr="UMC BOHUNICE (1)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275" y="2492375"/>
            <a:ext cx="5292725" cy="3960813"/>
          </a:xfrm>
        </p:spPr>
      </p:pic>
      <p:sp>
        <p:nvSpPr>
          <p:cNvPr id="1239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</a:t>
            </a:r>
            <a:br>
              <a:rPr lang="cs-CZ" sz="4000" dirty="0" smtClean="0"/>
            </a:br>
            <a:r>
              <a:rPr lang="cs-CZ" sz="4000" dirty="0" smtClean="0"/>
              <a:t> Odstraňování bariér v budovách  vertikální pohyb – šikmé plošiny</a:t>
            </a:r>
          </a:p>
        </p:txBody>
      </p:sp>
      <p:pic>
        <p:nvPicPr>
          <p:cNvPr id="37893" name="Picture 4" descr="AN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3068638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5" descr="DSCN644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44675"/>
            <a:ext cx="4495800" cy="3600450"/>
          </a:xfrm>
        </p:spPr>
      </p:pic>
      <p:pic>
        <p:nvPicPr>
          <p:cNvPr id="37895" name="Picture 6" descr="AN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89363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2466975" y="6245225"/>
            <a:ext cx="3552825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pic>
        <p:nvPicPr>
          <p:cNvPr id="38915" name="Picture 2" descr="DSCN864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989286"/>
            <a:ext cx="4316413" cy="4464050"/>
          </a:xfrm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6967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</a:t>
            </a:r>
            <a:br>
              <a:rPr lang="cs-CZ" sz="4000" dirty="0" smtClean="0"/>
            </a:br>
            <a:r>
              <a:rPr lang="cs-CZ" sz="4000" dirty="0" smtClean="0"/>
              <a:t> Odstraňování bariér v budovách  vertikální pohyb – svislé plošiny</a:t>
            </a:r>
          </a:p>
        </p:txBody>
      </p:sp>
      <p:pic>
        <p:nvPicPr>
          <p:cNvPr id="38917" name="Picture 5" descr="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205038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5" descr="ANO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5516563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6" descr="Nový obrázek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989286"/>
            <a:ext cx="4187825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0" name="Picture 7" descr="ANO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20528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2627313" y="6337300"/>
            <a:ext cx="3392487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-324544" y="1124744"/>
            <a:ext cx="4438576" cy="755501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dirty="0" smtClean="0"/>
              <a:t>				Ližiny</a:t>
            </a:r>
          </a:p>
        </p:txBody>
      </p:sp>
      <p:pic>
        <p:nvPicPr>
          <p:cNvPr id="39940" name="Picture 3" descr="MČ Praha 9 - ližin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321" y="2780928"/>
            <a:ext cx="4284663" cy="36579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4" descr="poliklinika lesna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420888"/>
            <a:ext cx="4392612" cy="401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 Box 5"/>
          <p:cNvSpPr txBox="1">
            <a:spLocks noChangeArrowheads="1"/>
          </p:cNvSpPr>
          <p:nvPr/>
        </p:nvSpPr>
        <p:spPr bwMode="auto">
          <a:xfrm>
            <a:off x="4495800" y="304800"/>
            <a:ext cx="449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3330575" y="1628800"/>
            <a:ext cx="6105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800" dirty="0" smtClean="0"/>
              <a:t>neřeší </a:t>
            </a:r>
            <a:r>
              <a:rPr lang="cs-CZ" altLang="cs-CZ" sz="2800" dirty="0"/>
              <a:t>bezbariérový přístup !!</a:t>
            </a:r>
          </a:p>
        </p:txBody>
      </p:sp>
      <p:pic>
        <p:nvPicPr>
          <p:cNvPr id="39944" name="Picture 5" descr="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924175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5" descr="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30066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259632" y="488156"/>
            <a:ext cx="55474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FOTODOKUMENTACE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212" y="2780908"/>
            <a:ext cx="4604976" cy="3347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0" descr="schodišťová plošina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2276872"/>
            <a:ext cx="4596383" cy="385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2627313" y="6337300"/>
            <a:ext cx="3392487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-324544" y="1124744"/>
            <a:ext cx="4438576" cy="755501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dirty="0" smtClean="0"/>
              <a:t>				Ližiny</a:t>
            </a:r>
          </a:p>
        </p:txBody>
      </p:sp>
      <p:sp>
        <p:nvSpPr>
          <p:cNvPr id="39942" name="Text Box 5"/>
          <p:cNvSpPr txBox="1">
            <a:spLocks noChangeArrowheads="1"/>
          </p:cNvSpPr>
          <p:nvPr/>
        </p:nvSpPr>
        <p:spPr bwMode="auto">
          <a:xfrm>
            <a:off x="4495800" y="304800"/>
            <a:ext cx="449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3330575" y="1628800"/>
            <a:ext cx="6105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800" dirty="0" smtClean="0"/>
              <a:t>neřeší </a:t>
            </a:r>
            <a:r>
              <a:rPr lang="cs-CZ" altLang="cs-CZ" sz="2800" dirty="0"/>
              <a:t>bezbariérový přístup !!</a:t>
            </a:r>
          </a:p>
        </p:txBody>
      </p:sp>
      <p:sp>
        <p:nvSpPr>
          <p:cNvPr id="3" name="Obdélník 2"/>
          <p:cNvSpPr/>
          <p:nvPr/>
        </p:nvSpPr>
        <p:spPr>
          <a:xfrm>
            <a:off x="1259632" y="488156"/>
            <a:ext cx="55474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FOTODOKUMENTACE</a:t>
            </a:r>
          </a:p>
        </p:txBody>
      </p:sp>
      <p:pic>
        <p:nvPicPr>
          <p:cNvPr id="39947" name="Picture 5" descr="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30066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5" descr="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30066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99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5651500" y="6237288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Schodolez </a:t>
            </a:r>
          </a:p>
        </p:txBody>
      </p:sp>
      <p:pic>
        <p:nvPicPr>
          <p:cNvPr id="40964" name="Picture 3" descr="DSCN056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341438"/>
            <a:ext cx="3887788" cy="4884737"/>
          </a:xfrm>
        </p:spPr>
      </p:pic>
      <p:sp>
        <p:nvSpPr>
          <p:cNvPr id="12698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dirty="0" smtClean="0"/>
              <a:t>individuální pomůcka</a:t>
            </a:r>
          </a:p>
          <a:p>
            <a:pPr eaLnBrk="1" hangingPunct="1">
              <a:defRPr/>
            </a:pPr>
            <a:r>
              <a:rPr lang="cs-CZ" sz="2800" dirty="0" smtClean="0"/>
              <a:t>pouze pro některé typy vozíků</a:t>
            </a:r>
          </a:p>
          <a:p>
            <a:pPr eaLnBrk="1" hangingPunct="1">
              <a:defRPr/>
            </a:pPr>
            <a:r>
              <a:rPr lang="cs-CZ" sz="2800" dirty="0" smtClean="0"/>
              <a:t>bezbariérový přístup není zajištěn!!!!</a:t>
            </a:r>
          </a:p>
          <a:p>
            <a:pPr eaLnBrk="1" hangingPunct="1">
              <a:defRPr/>
            </a:pPr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555875" y="6237288"/>
            <a:ext cx="3887788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PROCES SCHVÁLENÍ ZÁMĚRU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08525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b="1" u="sng" dirty="0" smtClean="0"/>
              <a:t>Žadatel</a:t>
            </a:r>
            <a:r>
              <a:rPr lang="cs-CZ" sz="2800" dirty="0" smtClean="0"/>
              <a:t> (město nebo obec) </a:t>
            </a:r>
            <a:r>
              <a:rPr lang="cs-CZ" sz="2800" b="1" u="sng" dirty="0" smtClean="0"/>
              <a:t>předloží</a:t>
            </a:r>
            <a:r>
              <a:rPr lang="cs-CZ" sz="2800" dirty="0" smtClean="0"/>
              <a:t> VVZPO ve vyhlášeném termínu </a:t>
            </a:r>
            <a:r>
              <a:rPr lang="cs-CZ" sz="2800" b="1" u="sng" dirty="0" smtClean="0"/>
              <a:t>záměr</a:t>
            </a:r>
            <a:r>
              <a:rPr lang="cs-CZ" sz="2800" dirty="0" smtClean="0"/>
              <a:t> na odstraňování bariér ve městě </a:t>
            </a:r>
            <a:r>
              <a:rPr lang="cs-CZ" sz="2800" b="1" u="sng" dirty="0" smtClean="0"/>
              <a:t>ke schválení</a:t>
            </a:r>
          </a:p>
          <a:p>
            <a:pPr eaLnBrk="1" hangingPunct="1">
              <a:defRPr/>
            </a:pPr>
            <a:r>
              <a:rPr lang="cs-CZ" sz="2800" b="1" u="sng" dirty="0" smtClean="0"/>
              <a:t>VVZPO záměr doporučí k financování</a:t>
            </a:r>
            <a:r>
              <a:rPr lang="cs-CZ" sz="2800" dirty="0" smtClean="0"/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2800" dirty="0" smtClean="0"/>
              <a:t>	(předložení záměru Řídícímu výboru - posouzení záměru Hodnotitelskou komisí – zasedání Řídícího výboru) </a:t>
            </a:r>
          </a:p>
          <a:p>
            <a:pPr eaLnBrk="1" hangingPunct="1">
              <a:defRPr/>
            </a:pPr>
            <a:r>
              <a:rPr lang="cs-CZ" sz="2800" b="1" u="sng" dirty="0" smtClean="0"/>
              <a:t>Žadatel žádá o finanční příspěvek</a:t>
            </a:r>
            <a:r>
              <a:rPr lang="cs-CZ" sz="2800" dirty="0" smtClean="0"/>
              <a:t> na konkrétní projekt u příslušného rezortu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353425" cy="1728788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ODSTRAŇOVÁNÍ BARIÉR V BUDOVÁCH </a:t>
            </a:r>
            <a:br>
              <a:rPr lang="cs-CZ" sz="4000" dirty="0" smtClean="0"/>
            </a:br>
            <a:r>
              <a:rPr lang="cs-CZ" sz="4000" b="1" u="sng" dirty="0" smtClean="0"/>
              <a:t>4. HORIZONTÁLNÍ POHYB 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76475"/>
            <a:ext cx="8229600" cy="4176713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buClr>
                <a:schemeClr val="bg1"/>
              </a:buClr>
              <a:buFont typeface="Arial" charset="0"/>
              <a:buChar char="•"/>
              <a:defRPr/>
            </a:pPr>
            <a:endParaRPr lang="cs-CZ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dirty="0" smtClean="0"/>
              <a:t>typy a povrchy podlah – součinitel smykového tření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dirty="0" smtClean="0"/>
              <a:t>prahy a další výškové rozdíly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dirty="0" smtClean="0"/>
              <a:t>označení prosklených ploch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dirty="0" smtClean="0"/>
              <a:t>označení překážek, barevné kontrasty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dirty="0" smtClean="0"/>
              <a:t>zařizovací předměty/ průjezdné šířky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28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2619375" y="6245225"/>
            <a:ext cx="3608388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pic>
        <p:nvPicPr>
          <p:cNvPr id="43011" name="Picture 2" descr="just palác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/>
          <a:stretch>
            <a:fillRect/>
          </a:stretch>
        </p:blipFill>
        <p:spPr>
          <a:xfrm>
            <a:off x="468313" y="1989138"/>
            <a:ext cx="4391025" cy="4319587"/>
          </a:xfrm>
        </p:spPr>
      </p:pic>
      <p:sp>
        <p:nvSpPr>
          <p:cNvPr id="12902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6967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</a:t>
            </a:r>
            <a:br>
              <a:rPr lang="cs-CZ" sz="4000" dirty="0" smtClean="0"/>
            </a:br>
            <a:r>
              <a:rPr lang="cs-CZ" sz="4000" dirty="0" smtClean="0"/>
              <a:t> Odstraňování bariér v budovách  horizontální pohyb - kontrasty</a:t>
            </a:r>
          </a:p>
        </p:txBody>
      </p:sp>
      <p:pic>
        <p:nvPicPr>
          <p:cNvPr id="43013" name="Picture 5" descr="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813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" descr="oznac dveri S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989138"/>
            <a:ext cx="3384550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6" descr="ANO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205038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2619375" y="6245225"/>
            <a:ext cx="3608388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6967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</a:t>
            </a:r>
            <a:br>
              <a:rPr lang="cs-CZ" sz="4000" dirty="0" smtClean="0"/>
            </a:br>
            <a:r>
              <a:rPr lang="cs-CZ" sz="4000" dirty="0" smtClean="0"/>
              <a:t> Odstraňování bariér v budovách  horizontální pohyb - kontrasty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5616624" cy="38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5" name="Picture 6" descr="AN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5229200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579" y="2276872"/>
            <a:ext cx="2867917" cy="342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 descr="AN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910" y="5392876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1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04864"/>
            <a:ext cx="5832000" cy="38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2619375" y="6245225"/>
            <a:ext cx="3608388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6967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</a:t>
            </a:r>
            <a:br>
              <a:rPr lang="cs-CZ" sz="4000" dirty="0" smtClean="0"/>
            </a:br>
            <a:r>
              <a:rPr lang="cs-CZ" sz="4000" dirty="0" smtClean="0"/>
              <a:t> Odstraňování bariér v budovách  horizontální pohyb - kontrasty</a:t>
            </a:r>
          </a:p>
        </p:txBody>
      </p:sp>
      <p:pic>
        <p:nvPicPr>
          <p:cNvPr id="43013" name="Picture 5" descr="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60" y="486916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44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</a:t>
            </a:r>
            <a:br>
              <a:rPr lang="cs-CZ" sz="4000" dirty="0" smtClean="0"/>
            </a:br>
            <a:r>
              <a:rPr lang="cs-CZ" sz="4000" dirty="0" smtClean="0"/>
              <a:t> Odstraňování bariér v budovách  </a:t>
            </a:r>
            <a:r>
              <a:rPr lang="cs-CZ" sz="3200" dirty="0" smtClean="0"/>
              <a:t>horizontální pohyb – zařizovací předměty</a:t>
            </a:r>
          </a:p>
        </p:txBody>
      </p:sp>
      <p:pic>
        <p:nvPicPr>
          <p:cNvPr id="44036" name="Picture 3" descr="Obraz00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565400"/>
            <a:ext cx="4392613" cy="3773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7" name="Picture 5" descr="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813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"/>
          <a:stretch>
            <a:fillRect/>
          </a:stretch>
        </p:blipFill>
        <p:spPr bwMode="auto">
          <a:xfrm>
            <a:off x="4859338" y="1916113"/>
            <a:ext cx="4033837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6" descr="ANO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205038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ODSTRAŇOVÁNÍ BARIÉR V BUDOVÁCH </a:t>
            </a:r>
            <a:br>
              <a:rPr lang="cs-CZ" sz="4000" dirty="0" smtClean="0"/>
            </a:br>
            <a:r>
              <a:rPr lang="cs-CZ" sz="4000" b="1" u="sng" dirty="0"/>
              <a:t>5. HYGIENICKÁ  ZAŘÍZENÍ 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73238"/>
            <a:ext cx="8229600" cy="46799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cs-CZ" sz="2400" dirty="0" smtClean="0"/>
              <a:t>na veřejně přístupných WC - nejméně jedna bezbariérově řešená  kabina  </a:t>
            </a:r>
          </a:p>
          <a:p>
            <a:pPr eaLnBrk="1" hangingPunct="1">
              <a:defRPr/>
            </a:pPr>
            <a:r>
              <a:rPr lang="cs-CZ" sz="2400" dirty="0" smtClean="0"/>
              <a:t>osoby na vozíku s asistentem: řešení s ohledem na výpomoc (větší manipulační prostor)</a:t>
            </a:r>
          </a:p>
          <a:p>
            <a:pPr eaLnBrk="1" hangingPunct="1">
              <a:defRPr/>
            </a:pPr>
            <a:r>
              <a:rPr lang="cs-CZ" sz="2400" dirty="0" smtClean="0"/>
              <a:t>přebalovací kabina nebo přebalovací pult</a:t>
            </a:r>
          </a:p>
          <a:p>
            <a:pPr eaLnBrk="1" hangingPunct="1">
              <a:defRPr/>
            </a:pPr>
            <a:r>
              <a:rPr lang="cs-CZ" sz="2400" dirty="0" smtClean="0"/>
              <a:t>ve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u="sng" dirty="0" smtClean="0">
                <a:solidFill>
                  <a:srgbClr val="FF0000"/>
                </a:solidFill>
              </a:rPr>
              <a:t>školách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smtClean="0"/>
              <a:t>nutno řešit bb. WC </a:t>
            </a:r>
            <a:r>
              <a:rPr lang="cs-CZ" sz="2400" u="sng" dirty="0" smtClean="0">
                <a:solidFill>
                  <a:srgbClr val="FF0000"/>
                </a:solidFill>
              </a:rPr>
              <a:t>vždy</a:t>
            </a:r>
          </a:p>
        </p:txBody>
      </p:sp>
      <p:pic>
        <p:nvPicPr>
          <p:cNvPr id="45061" name="Picture 4" descr="picto w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581525"/>
            <a:ext cx="19558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ZHODNOCENÍ STÁVAJÍCÍHO STAVU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981200"/>
            <a:ext cx="8458200" cy="48768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Správně řešených a použitelných bezbariérových hygienických zařízení  je v ČR nedostatek </a:t>
            </a:r>
          </a:p>
          <a:p>
            <a:pPr eaLnBrk="1" hangingPunct="1">
              <a:defRPr/>
            </a:pPr>
            <a:r>
              <a:rPr lang="cs-CZ" dirty="0" smtClean="0"/>
              <a:t>Bezbariérová hygienická zařízení jsou užívána k jiným účelům (sklad, šatna,…)</a:t>
            </a:r>
          </a:p>
          <a:p>
            <a:pPr eaLnBrk="1" hangingPunct="1">
              <a:defRPr/>
            </a:pPr>
            <a:r>
              <a:rPr lang="cs-CZ" dirty="0" smtClean="0"/>
              <a:t>I nově stavěná bezbariérová WC jsou řešená špatně</a:t>
            </a:r>
            <a:endParaRPr lang="cs-CZ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pic>
        <p:nvPicPr>
          <p:cNvPr id="47107" name="Picture 2" descr="kontrola přístupnosti 47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2781300"/>
            <a:ext cx="4716462" cy="3598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3" descr="P924025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060575"/>
            <a:ext cx="3960812" cy="4319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FOTODOKUMENTACE </a:t>
            </a:r>
            <a:br>
              <a:rPr lang="cs-CZ" dirty="0" smtClean="0"/>
            </a:br>
            <a:r>
              <a:rPr lang="cs-CZ" dirty="0" smtClean="0"/>
              <a:t> Odstraňování bariér v budovách </a:t>
            </a:r>
            <a:r>
              <a:rPr lang="cs-CZ" sz="3600" dirty="0" smtClean="0"/>
              <a:t>– hygienická zařízení</a:t>
            </a:r>
            <a:r>
              <a:rPr lang="cs-CZ" dirty="0" smtClean="0">
                <a:latin typeface="Verdana" pitchFamily="34" charset="0"/>
              </a:rPr>
              <a:t> </a:t>
            </a:r>
          </a:p>
        </p:txBody>
      </p:sp>
      <p:pic>
        <p:nvPicPr>
          <p:cNvPr id="47110" name="Picture 5" descr="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997200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6" descr="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76475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pic>
        <p:nvPicPr>
          <p:cNvPr id="48131" name="Picture 2" descr="DSCN807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2060575"/>
            <a:ext cx="3743325" cy="4381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3" descr="Boskovice (2)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989138"/>
            <a:ext cx="3651250" cy="445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8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FOTODOKUMENTACE </a:t>
            </a:r>
            <a:br>
              <a:rPr lang="cs-CZ" dirty="0" smtClean="0"/>
            </a:br>
            <a:r>
              <a:rPr lang="cs-CZ" dirty="0" smtClean="0"/>
              <a:t> Odstraňování bariér v budovách </a:t>
            </a:r>
            <a:r>
              <a:rPr lang="cs-CZ" sz="3600" dirty="0" smtClean="0"/>
              <a:t>– hygienická zařízení</a:t>
            </a:r>
            <a:r>
              <a:rPr lang="cs-CZ" dirty="0" smtClean="0">
                <a:latin typeface="Verdana" pitchFamily="34" charset="0"/>
              </a:rPr>
              <a:t> </a:t>
            </a:r>
          </a:p>
        </p:txBody>
      </p:sp>
      <p:pic>
        <p:nvPicPr>
          <p:cNvPr id="48134" name="Picture 5" descr="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133600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6" descr="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060575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762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ODSTRAŇOVÁNÍ BARIÉR V BUDOVÁCH </a:t>
            </a:r>
            <a:br>
              <a:rPr lang="cs-CZ" dirty="0" smtClean="0"/>
            </a:br>
            <a:r>
              <a:rPr lang="cs-CZ" b="1" u="sng" dirty="0" smtClean="0"/>
              <a:t>HYGIENICKÁ  ZAŘÍZENÍ</a:t>
            </a:r>
            <a:r>
              <a:rPr lang="cs-CZ" b="1" u="sng" dirty="0" smtClean="0">
                <a:solidFill>
                  <a:srgbClr val="33CC33"/>
                </a:solidFill>
              </a:rPr>
              <a:t> </a:t>
            </a:r>
            <a:endParaRPr lang="cs-CZ" dirty="0" smtClean="0">
              <a:latin typeface="Verdana" pitchFamily="34" charset="0"/>
            </a:endParaRP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2276475"/>
            <a:ext cx="9072562" cy="42926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Clr>
                <a:srgbClr val="E62404"/>
              </a:buClr>
              <a:buFont typeface="Wingdings" pitchFamily="2" charset="2"/>
              <a:buNone/>
              <a:defRPr/>
            </a:pPr>
            <a:r>
              <a:rPr lang="cs-CZ" u="sng" dirty="0" smtClean="0"/>
              <a:t>Jak má vypadat správně řešená</a:t>
            </a:r>
          </a:p>
          <a:p>
            <a:pPr algn="ctr" eaLnBrk="1" hangingPunct="1">
              <a:lnSpc>
                <a:spcPct val="90000"/>
              </a:lnSpc>
              <a:buClr>
                <a:srgbClr val="E62404"/>
              </a:buClr>
              <a:buFont typeface="Wingdings" pitchFamily="2" charset="2"/>
              <a:buNone/>
              <a:defRPr/>
            </a:pPr>
            <a:r>
              <a:rPr lang="cs-CZ" u="sng" dirty="0" smtClean="0"/>
              <a:t> (= použitelná) bezbariérová toaleta?</a:t>
            </a:r>
          </a:p>
          <a:p>
            <a:pPr eaLnBrk="1" hangingPunct="1">
              <a:lnSpc>
                <a:spcPct val="90000"/>
              </a:lnSpc>
              <a:buClr>
                <a:srgbClr val="E62404"/>
              </a:buClr>
              <a:buFont typeface="Wingdings" pitchFamily="2" charset="2"/>
              <a:buNone/>
              <a:defRPr/>
            </a:pPr>
            <a:r>
              <a:rPr lang="cs-CZ" dirty="0" smtClean="0"/>
              <a:t> </a:t>
            </a:r>
            <a:r>
              <a:rPr lang="cs-CZ" sz="2400" i="1" dirty="0" smtClean="0"/>
              <a:t>parametry viz bezbariérová vyhláška</a:t>
            </a:r>
          </a:p>
          <a:p>
            <a:pPr eaLnBrk="1" hangingPunct="1">
              <a:lnSpc>
                <a:spcPct val="90000"/>
              </a:lnSpc>
              <a:buClr>
                <a:srgbClr val="E62404"/>
              </a:buClr>
              <a:buFont typeface="Wingdings" pitchFamily="2" charset="2"/>
              <a:buNone/>
              <a:defRPr/>
            </a:pPr>
            <a:endParaRPr lang="cs-CZ" sz="2400" i="1" dirty="0" smtClean="0"/>
          </a:p>
          <a:p>
            <a:pPr eaLnBrk="1" hangingPunct="1">
              <a:lnSpc>
                <a:spcPct val="90000"/>
              </a:lnSpc>
              <a:buClr>
                <a:srgbClr val="E62404"/>
              </a:buClr>
              <a:buFont typeface="Wingdings" pitchFamily="2" charset="2"/>
              <a:buNone/>
              <a:defRPr/>
            </a:pPr>
            <a:r>
              <a:rPr lang="cs-CZ" dirty="0" smtClean="0"/>
              <a:t>Správná velikost kabiny</a:t>
            </a:r>
          </a:p>
          <a:p>
            <a:pPr eaLnBrk="1" hangingPunct="1">
              <a:lnSpc>
                <a:spcPct val="90000"/>
              </a:lnSpc>
              <a:buClr>
                <a:srgbClr val="E62404"/>
              </a:buClr>
              <a:buFont typeface="Wingdings" pitchFamily="2" charset="2"/>
              <a:buNone/>
              <a:defRPr/>
            </a:pPr>
            <a:r>
              <a:rPr lang="cs-CZ" dirty="0" smtClean="0"/>
              <a:t>Správný návrh a osazení zařizovacích předmětů</a:t>
            </a:r>
          </a:p>
          <a:p>
            <a:pPr eaLnBrk="1" hangingPunct="1">
              <a:lnSpc>
                <a:spcPct val="90000"/>
              </a:lnSpc>
              <a:buClr>
                <a:srgbClr val="E62404"/>
              </a:buClr>
              <a:buFont typeface="Wingdings" pitchFamily="2" charset="2"/>
              <a:buNone/>
              <a:defRPr/>
            </a:pPr>
            <a:r>
              <a:rPr lang="cs-CZ" dirty="0" smtClean="0"/>
              <a:t>Správný návrh a osazení doplňků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sz="3600" dirty="0" smtClean="0">
              <a:solidFill>
                <a:srgbClr val="FFCC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700338" y="6165850"/>
            <a:ext cx="3527425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PŘÍPRAVA  ZÁMĚRU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66863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Pro koho záměr připravujeme</a:t>
            </a:r>
            <a:r>
              <a:rPr lang="cs-CZ" dirty="0" smtClean="0"/>
              <a:t>?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dirty="0" smtClean="0"/>
              <a:t>	</a:t>
            </a:r>
            <a:r>
              <a:rPr lang="cs-CZ" b="1" dirty="0" smtClean="0">
                <a:solidFill>
                  <a:srgbClr val="FF0000"/>
                </a:solidFill>
              </a:rPr>
              <a:t>PRO VŠECHNY OBČANY</a:t>
            </a:r>
            <a:endParaRPr lang="cs-CZ" b="1" dirty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cs-CZ" b="1" dirty="0" smtClean="0"/>
          </a:p>
        </p:txBody>
      </p:sp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97200"/>
            <a:ext cx="820737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60648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FOTODOKUMENTACE </a:t>
            </a:r>
            <a:br>
              <a:rPr lang="cs-CZ" dirty="0" smtClean="0"/>
            </a:br>
            <a:r>
              <a:rPr lang="cs-CZ" dirty="0" smtClean="0"/>
              <a:t> </a:t>
            </a:r>
            <a:endParaRPr lang="cs-CZ" dirty="0" smtClean="0"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48" y="980728"/>
            <a:ext cx="4656276" cy="34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4746868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ANO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824" y="5246712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ANO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42528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917807" y="1196752"/>
            <a:ext cx="42627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hygienická zařízení </a:t>
            </a:r>
          </a:p>
        </p:txBody>
      </p:sp>
    </p:spTree>
    <p:extLst>
      <p:ext uri="{BB962C8B-B14F-4D97-AF65-F5344CB8AC3E}">
        <p14:creationId xmlns:p14="http://schemas.microsoft.com/office/powerpoint/2010/main" val="4066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63925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141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49275"/>
            <a:ext cx="8991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ODSTRAŇOVÁNÍ BARIÉR V BUDOVÁCH </a:t>
            </a:r>
            <a:br>
              <a:rPr lang="cs-CZ" sz="4000" dirty="0" smtClean="0"/>
            </a:br>
            <a:r>
              <a:rPr lang="cs-CZ" sz="3200" b="1" u="sng" dirty="0" smtClean="0"/>
              <a:t>INFORMAČNÍ A ORIENTAČNÍ SYSTÉMY</a:t>
            </a:r>
            <a:r>
              <a:rPr lang="cs-CZ" sz="4000" b="1" u="sng" dirty="0" smtClean="0">
                <a:solidFill>
                  <a:srgbClr val="33CC33"/>
                </a:solidFill>
              </a:rPr>
              <a:t> 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2060575"/>
            <a:ext cx="7620000" cy="4525963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dirty="0" smtClean="0"/>
              <a:t>základní informace vizuální, dle okolností i akustické a hmatné</a:t>
            </a:r>
          </a:p>
          <a:p>
            <a:pPr eaLnBrk="1" hangingPunct="1">
              <a:defRPr/>
            </a:pPr>
            <a:r>
              <a:rPr lang="cs-CZ" sz="2800" dirty="0" smtClean="0"/>
              <a:t>kontrastní osvětlené nápisy a symboly</a:t>
            </a:r>
          </a:p>
        </p:txBody>
      </p:sp>
      <p:pic>
        <p:nvPicPr>
          <p:cNvPr id="50181" name="Picture 4" descr="N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644900"/>
            <a:ext cx="3132138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5" descr="P10200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644900"/>
            <a:ext cx="17811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20838" y="549275"/>
            <a:ext cx="8567737" cy="1157288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 </a:t>
            </a:r>
            <a:br>
              <a:rPr lang="cs-CZ" sz="4000" dirty="0" smtClean="0"/>
            </a:br>
            <a:r>
              <a:rPr lang="cs-CZ" sz="4000" dirty="0" smtClean="0"/>
              <a:t> 				</a:t>
            </a:r>
            <a:r>
              <a:rPr lang="cs-CZ" sz="4000" dirty="0"/>
              <a:t/>
            </a:r>
            <a:br>
              <a:rPr lang="cs-CZ" sz="4000" dirty="0"/>
            </a:br>
            <a:r>
              <a:rPr lang="cs-CZ" sz="4000" dirty="0" smtClean="0"/>
              <a:t>	</a:t>
            </a:r>
            <a:r>
              <a:rPr lang="cs-CZ" sz="4000" dirty="0"/>
              <a:t/>
            </a:r>
            <a:br>
              <a:rPr lang="cs-CZ" sz="4000" dirty="0"/>
            </a:br>
            <a:r>
              <a:rPr lang="cs-CZ" sz="4000" dirty="0" smtClean="0"/>
              <a:t>        </a:t>
            </a:r>
            <a:r>
              <a:rPr lang="cs-CZ" sz="3200" dirty="0" smtClean="0"/>
              <a:t>– informační systémy</a:t>
            </a:r>
          </a:p>
        </p:txBody>
      </p:sp>
      <p:pic>
        <p:nvPicPr>
          <p:cNvPr id="51204" name="Picture 3" descr="Barc Girona 09 (11)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90600"/>
            <a:ext cx="4400550" cy="5867400"/>
          </a:xfrm>
        </p:spPr>
      </p:pic>
      <p:pic>
        <p:nvPicPr>
          <p:cNvPr id="51205" name="Picture 4" descr="AN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5" descr="Barc Girona 09 (9)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3" b="17700"/>
          <a:stretch>
            <a:fillRect/>
          </a:stretch>
        </p:blipFill>
        <p:spPr>
          <a:xfrm>
            <a:off x="3962400" y="4175125"/>
            <a:ext cx="5181600" cy="2682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7" name="Text Box 6"/>
          <p:cNvSpPr txBox="1">
            <a:spLocks noChangeArrowheads="1"/>
          </p:cNvSpPr>
          <p:nvPr/>
        </p:nvSpPr>
        <p:spPr bwMode="auto">
          <a:xfrm>
            <a:off x="4500563" y="2492375"/>
            <a:ext cx="44196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/>
              <a:t>vizuální, akustické a hmatné informace přístupné pro všechny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" name="Obdélník 1"/>
          <p:cNvSpPr/>
          <p:nvPr/>
        </p:nvSpPr>
        <p:spPr>
          <a:xfrm>
            <a:off x="179388" y="188913"/>
            <a:ext cx="8964612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FOTODOKUMENTACE</a:t>
            </a:r>
            <a:br>
              <a:rPr lang="cs-CZ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</a:br>
            <a:endParaRPr lang="cs-CZ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61" y="2492375"/>
            <a:ext cx="5136304" cy="38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04664"/>
            <a:ext cx="7416823" cy="1157288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 </a:t>
            </a:r>
            <a:br>
              <a:rPr lang="cs-CZ" sz="4000" dirty="0" smtClean="0"/>
            </a:br>
            <a:r>
              <a:rPr lang="cs-CZ" sz="4000" dirty="0" smtClean="0"/>
              <a:t> 				</a:t>
            </a:r>
            <a:r>
              <a:rPr lang="cs-CZ" sz="4000" dirty="0"/>
              <a:t/>
            </a:r>
            <a:br>
              <a:rPr lang="cs-CZ" sz="4000" dirty="0"/>
            </a:br>
            <a:r>
              <a:rPr lang="cs-CZ" sz="4000" dirty="0" smtClean="0"/>
              <a:t>	</a:t>
            </a:r>
            <a:r>
              <a:rPr lang="cs-CZ" sz="4000" dirty="0"/>
              <a:t/>
            </a:r>
            <a:br>
              <a:rPr lang="cs-CZ" sz="4000" dirty="0"/>
            </a:br>
            <a:r>
              <a:rPr lang="cs-CZ" sz="4000" dirty="0" smtClean="0"/>
              <a:t>        </a:t>
            </a:r>
            <a:r>
              <a:rPr lang="cs-CZ" sz="3200" dirty="0" smtClean="0"/>
              <a:t>informační a orientační  systémy</a:t>
            </a:r>
          </a:p>
        </p:txBody>
      </p:sp>
      <p:pic>
        <p:nvPicPr>
          <p:cNvPr id="51205" name="Picture 4" descr="AN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576912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95537" y="188913"/>
            <a:ext cx="8640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FOTODOKUMENTACE</a:t>
            </a:r>
            <a:br>
              <a:rPr lang="cs-CZ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cs-CZ" sz="4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cs-CZ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cs-CZ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</a:br>
            <a:endParaRPr lang="cs-CZ" sz="4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492375"/>
            <a:ext cx="2736304" cy="38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AN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920" y="5576912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95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6000" b="1" dirty="0" smtClean="0"/>
              <a:t>DĚKUJI VÁM ZA</a:t>
            </a:r>
            <a:br>
              <a:rPr lang="cs-CZ" sz="6000" b="1" dirty="0" smtClean="0"/>
            </a:br>
            <a:r>
              <a:rPr lang="cs-CZ" sz="6000" b="1" dirty="0" smtClean="0"/>
              <a:t> POZORNOST</a:t>
            </a:r>
          </a:p>
        </p:txBody>
      </p:sp>
      <p:pic>
        <p:nvPicPr>
          <p:cNvPr id="52227" name="Picture 6" descr="j0293238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4508500"/>
            <a:ext cx="1749425" cy="1292225"/>
          </a:xfrm>
        </p:spPr>
      </p:pic>
      <p:sp>
        <p:nvSpPr>
          <p:cNvPr id="52228" name="TextovéPole 1"/>
          <p:cNvSpPr txBox="1">
            <a:spLocks noChangeArrowheads="1"/>
          </p:cNvSpPr>
          <p:nvPr/>
        </p:nvSpPr>
        <p:spPr bwMode="auto">
          <a:xfrm>
            <a:off x="5580063" y="5973763"/>
            <a:ext cx="3095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Ing. Dagmar Lanzová</a:t>
            </a:r>
          </a:p>
          <a:p>
            <a:pPr eaLnBrk="1" hangingPunct="1"/>
            <a:r>
              <a:rPr lang="cs-CZ" altLang="cs-CZ">
                <a:hlinkClick r:id="rId3"/>
              </a:rPr>
              <a:t>d.lanzova@nrzp.cz</a:t>
            </a:r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PŘÍPRAVA  ZÁMĚRU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052513"/>
            <a:ext cx="8893175" cy="53276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800" b="1" u="sng" dirty="0" smtClean="0"/>
              <a:t>CÍLOVÁ SKUPINA: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sz="2800" dirty="0" smtClean="0"/>
              <a:t> 	- osoby se zdravotním postižením nebo omezením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sz="2800" dirty="0" smtClean="0"/>
              <a:t>	- senioři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sz="2800" dirty="0" smtClean="0"/>
              <a:t>	- děti (0 – 3 roky) 	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sz="2800" dirty="0" smtClean="0"/>
              <a:t>	- těhotné ženy a matky s kočárky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sz="2800" dirty="0" smtClean="0"/>
              <a:t>	- osoby mal</a:t>
            </a:r>
            <a:r>
              <a:rPr lang="cs-CZ" sz="2800" dirty="0" smtClean="0">
                <a:latin typeface="Verdana"/>
              </a:rPr>
              <a:t>é</a:t>
            </a:r>
            <a:r>
              <a:rPr lang="cs-CZ" sz="2800" dirty="0" smtClean="0"/>
              <a:t>ho i velk</a:t>
            </a:r>
            <a:r>
              <a:rPr lang="cs-CZ" sz="2800" dirty="0" smtClean="0">
                <a:latin typeface="Verdana"/>
              </a:rPr>
              <a:t>é</a:t>
            </a:r>
            <a:r>
              <a:rPr lang="cs-CZ" sz="2800" dirty="0" smtClean="0"/>
              <a:t>ho vzrůstu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sz="2800" dirty="0" smtClean="0"/>
              <a:t>    - osoby dočasně zdravotně indisponovan</a:t>
            </a:r>
            <a:r>
              <a:rPr lang="cs-CZ" sz="2800" dirty="0" smtClean="0">
                <a:latin typeface="Verdana"/>
              </a:rPr>
              <a:t>é</a:t>
            </a:r>
            <a:r>
              <a:rPr lang="cs-CZ" sz="2400" dirty="0" smtClean="0"/>
              <a:t> 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Wingdings" pitchFamily="2" charset="2"/>
              <a:buNone/>
              <a:defRPr/>
            </a:pPr>
            <a:r>
              <a:rPr lang="cs-CZ" sz="2800" dirty="0" smtClean="0"/>
              <a:t>	(osoby po operaci, po úrazu, při ataku nemoci)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Wingdings" pitchFamily="2" charset="2"/>
              <a:buNone/>
              <a:defRPr/>
            </a:pPr>
            <a:r>
              <a:rPr lang="cs-CZ" sz="2800" dirty="0" smtClean="0"/>
              <a:t>	- osoby s objemnými zavazadly, s nákupními vozíky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Wingdings" pitchFamily="2" charset="2"/>
              <a:buNone/>
              <a:defRPr/>
            </a:pPr>
            <a:r>
              <a:rPr lang="cs-CZ" sz="2800" dirty="0"/>
              <a:t> </a:t>
            </a:r>
            <a:r>
              <a:rPr lang="cs-CZ" sz="2800" dirty="0" smtClean="0"/>
              <a:t>   </a:t>
            </a:r>
            <a:r>
              <a:rPr lang="cs-CZ" sz="2800" dirty="0"/>
              <a:t>- osoby doprovázející výše uvedené skupiny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Wingdings" pitchFamily="2" charset="2"/>
              <a:buNone/>
              <a:defRPr/>
            </a:pPr>
            <a:endParaRPr lang="cs-CZ" sz="28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sz="28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sz="28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700338" y="6165850"/>
            <a:ext cx="3527425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PŘÍPRAVA  ZÁMĚRU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Cílová skupina  </a:t>
            </a:r>
            <a:r>
              <a:rPr lang="cs-CZ" b="1" u="sng" dirty="0" smtClean="0"/>
              <a:t>32  -  45% obyvatel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dirty="0" smtClean="0"/>
              <a:t>	= </a:t>
            </a:r>
            <a:r>
              <a:rPr lang="cs-CZ" sz="2400" b="1" dirty="0" smtClean="0"/>
              <a:t>osoby s omezenou schopností pohybu a orientace</a:t>
            </a:r>
            <a:endParaRPr lang="cs-CZ" b="1" dirty="0" smtClean="0"/>
          </a:p>
        </p:txBody>
      </p:sp>
      <p:pic>
        <p:nvPicPr>
          <p:cNvPr id="9221" name="Picture 7" descr="OOSPO vyre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420938"/>
            <a:ext cx="45370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771775" y="6245225"/>
            <a:ext cx="3455988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800" dirty="0" smtClean="0"/>
              <a:t>ZPRACOVÁNÍ  ZÁMĚRU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u="sng" dirty="0" smtClean="0"/>
              <a:t>Cílem záměru je</a:t>
            </a:r>
            <a:r>
              <a:rPr lang="cs-CZ" sz="2800" dirty="0" smtClean="0"/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2800" dirty="0" smtClean="0"/>
              <a:t>	</a:t>
            </a:r>
            <a:r>
              <a:rPr lang="cs-CZ" b="1" dirty="0" smtClean="0">
                <a:solidFill>
                  <a:srgbClr val="FF0000"/>
                </a:solidFill>
              </a:rPr>
              <a:t>vytvořit koncepci</a:t>
            </a:r>
            <a:r>
              <a:rPr lang="cs-CZ" b="1" dirty="0" smtClean="0"/>
              <a:t> pro systematické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b="1" dirty="0" smtClean="0"/>
              <a:t>   odstraňování bariér ve městě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b="1" dirty="0" smtClean="0"/>
          </a:p>
          <a:p>
            <a:pPr eaLnBrk="1" hangingPunct="1">
              <a:defRPr/>
            </a:pPr>
            <a:r>
              <a:rPr lang="cs-CZ" u="sng" dirty="0" smtClean="0"/>
              <a:t>Nejčastější chyba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b="1" dirty="0" smtClean="0"/>
              <a:t>	</a:t>
            </a:r>
            <a:r>
              <a:rPr lang="cs-CZ" b="1" dirty="0" smtClean="0">
                <a:solidFill>
                  <a:srgbClr val="FF0000"/>
                </a:solidFill>
              </a:rPr>
              <a:t>záměr</a:t>
            </a:r>
            <a:r>
              <a:rPr lang="cs-CZ" b="1" dirty="0" smtClean="0"/>
              <a:t> není koncepcí pro odstranění bariér - </a:t>
            </a:r>
            <a:r>
              <a:rPr lang="cs-CZ" b="1" dirty="0" smtClean="0">
                <a:solidFill>
                  <a:srgbClr val="FF0000"/>
                </a:solidFill>
              </a:rPr>
              <a:t>obsahuje pouze jeden projekt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619375" y="6245225"/>
            <a:ext cx="3608388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Praha, 7.4. 2016</a:t>
            </a:r>
            <a:endParaRPr lang="cs-CZ" dirty="0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71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4800" dirty="0" smtClean="0"/>
              <a:t>ZPRACOVÁNÍ  ZÁMĚRU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620713"/>
            <a:ext cx="9072562" cy="4525962"/>
          </a:xfrm>
        </p:spPr>
        <p:txBody>
          <a:bodyPr/>
          <a:lstStyle/>
          <a:p>
            <a:pPr eaLnBrk="1" hangingPunct="1">
              <a:defRPr/>
            </a:pPr>
            <a:endParaRPr lang="cs-CZ" b="1" dirty="0" smtClean="0"/>
          </a:p>
          <a:p>
            <a:pPr eaLnBrk="1" hangingPunct="1">
              <a:defRPr/>
            </a:pPr>
            <a:r>
              <a:rPr lang="cs-CZ" dirty="0" smtClean="0"/>
              <a:t>Záměr</a:t>
            </a:r>
            <a:r>
              <a:rPr lang="cs-CZ" b="1" dirty="0" smtClean="0"/>
              <a:t> </a:t>
            </a:r>
            <a:r>
              <a:rPr lang="cs-CZ" b="1" u="sng" dirty="0" smtClean="0"/>
              <a:t>MUSÍ VŽDY</a:t>
            </a:r>
            <a:r>
              <a:rPr lang="cs-CZ" b="1" dirty="0" smtClean="0"/>
              <a:t> </a:t>
            </a:r>
            <a:r>
              <a:rPr lang="cs-CZ" dirty="0" smtClean="0"/>
              <a:t>obsahovat:</a:t>
            </a:r>
            <a:r>
              <a:rPr lang="cs-CZ" b="1" dirty="0" smtClean="0"/>
              <a:t> </a:t>
            </a:r>
          </a:p>
          <a:p>
            <a:pPr marL="914400" lvl="1" indent="-514350" eaLnBrk="1" hangingPunct="1"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+mj-lt"/>
              <a:buAutoNum type="arabicPeriod"/>
              <a:defRPr/>
            </a:pPr>
            <a:r>
              <a:rPr lang="cs-CZ" b="1" dirty="0" smtClean="0">
                <a:solidFill>
                  <a:srgbClr val="FF0000"/>
                </a:solidFill>
              </a:rPr>
              <a:t>BEZBARIÉROVOU TRASU</a:t>
            </a:r>
            <a:r>
              <a:rPr lang="cs-CZ" b="1" dirty="0" smtClean="0"/>
              <a:t>  </a:t>
            </a:r>
          </a:p>
          <a:p>
            <a:pPr marL="971550" lvl="1" indent="-514350" eaLnBrk="1" hangingPunct="1"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+mj-lt"/>
              <a:buAutoNum type="arabicPeriod"/>
              <a:defRPr/>
            </a:pPr>
            <a:r>
              <a:rPr lang="cs-CZ" b="1" dirty="0" smtClean="0"/>
              <a:t>návrhy na </a:t>
            </a:r>
            <a:r>
              <a:rPr lang="cs-CZ" b="1" dirty="0" smtClean="0">
                <a:solidFill>
                  <a:srgbClr val="FF0000"/>
                </a:solidFill>
              </a:rPr>
              <a:t>ZPŘÍSTUPNĚNÍ OBJEKT</a:t>
            </a: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Ů</a:t>
            </a:r>
            <a:endParaRPr lang="cs-CZ" b="1" dirty="0" smtClean="0">
              <a:cs typeface="Arial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b="1" dirty="0" smtClean="0">
                <a:cs typeface="Arial" charset="0"/>
              </a:rPr>
              <a:t>ležících na bezbariérové</a:t>
            </a:r>
            <a:r>
              <a:rPr lang="cs-CZ" b="1" dirty="0" smtClean="0"/>
              <a:t> trase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b="1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b="1" dirty="0" smtClean="0"/>
              <a:t>	- výjimku tvoří </a:t>
            </a:r>
            <a:r>
              <a:rPr lang="cs-CZ" b="1" u="sng" dirty="0" smtClean="0"/>
              <a:t>budovy škol</a:t>
            </a:r>
            <a:r>
              <a:rPr lang="cs-CZ" b="1" dirty="0" smtClean="0"/>
              <a:t>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b="1" dirty="0" smtClean="0"/>
              <a:t>v odůvodněných případech se dokladuje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b="1" dirty="0" smtClean="0"/>
              <a:t>trasa od zastávky VHD nebo vyhrazeného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b="1" dirty="0" smtClean="0"/>
              <a:t>parkovacího místa ke škole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ruhy na vodě">
  <a:themeElements>
    <a:clrScheme name="Kruhy na vodě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Kruhy na vodě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ruhy na vodě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ruhy na vodě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1218</TotalTime>
  <Words>1064</Words>
  <Application>Microsoft Office PowerPoint</Application>
  <PresentationFormat>Předvádění na obrazovce (4:3)</PresentationFormat>
  <Paragraphs>281</Paragraphs>
  <Slides>54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55" baseType="lpstr">
      <vt:lpstr>Kruhy na vodě</vt:lpstr>
      <vt:lpstr>Národní rozvojový program mobility pro všechny (NRPM)</vt:lpstr>
      <vt:lpstr>ZÁKLADNÍ  CÍL NRPM</vt:lpstr>
      <vt:lpstr>PROČ  ŽÁDAT O SCHVÁLENÍ ZÁMĚRU  v  NRPM? </vt:lpstr>
      <vt:lpstr>PROCES SCHVÁLENÍ ZÁMĚRU</vt:lpstr>
      <vt:lpstr>PŘÍPRAVA  ZÁMĚRU</vt:lpstr>
      <vt:lpstr>PŘÍPRAVA  ZÁMĚRU</vt:lpstr>
      <vt:lpstr>PŘÍPRAVA  ZÁMĚRU</vt:lpstr>
      <vt:lpstr>ZPRACOVÁNÍ  ZÁMĚRU</vt:lpstr>
      <vt:lpstr>ZPRACOVÁNÍ  ZÁMĚRU</vt:lpstr>
      <vt:lpstr>ZPRACOVÁNÍ  ZÁMĚRU</vt:lpstr>
      <vt:lpstr>REALIZACE</vt:lpstr>
      <vt:lpstr>ZPŘÍSTUPŇOVÁNÍ PĚŠÍCH TRAS </vt:lpstr>
      <vt:lpstr>ZÁKLADNÍ PARAMETRY PŘÍSTUPNOSTI</vt:lpstr>
      <vt:lpstr>FOTODOKUMENTACE – chyby Odstraňování bariér v dopravě</vt:lpstr>
      <vt:lpstr>FOTODOKUMENTACE – chyby Odstraňování bariér v dopravě</vt:lpstr>
      <vt:lpstr>FOTODOKUMENTACE – chyby Odstraňování bariér v dopravě</vt:lpstr>
      <vt:lpstr>FOTODOKUMENTACE – chyby Odstraňování bariér v dopravě</vt:lpstr>
      <vt:lpstr>FOTODOKUMENTACE - chyby Odstraňování bariér v dopravě</vt:lpstr>
      <vt:lpstr>FOTODOKUMENTACE – chyby Odstraňování bariér v dopravě</vt:lpstr>
      <vt:lpstr>FOTODOKUMENTACE – chyby Odstraňování bariér v dopravě</vt:lpstr>
      <vt:lpstr>ODSTRAŇOVÁNÍ BARIÉR V BUDOVÁCH </vt:lpstr>
      <vt:lpstr>ODSTRAŇOVÁNÍ BARIÉR V BUDOVÁCH  1. PŘÍSTUP K BUDOVĚ </vt:lpstr>
      <vt:lpstr>FOTODOKUMENTACE   Odstraňování bariér v budovách</vt:lpstr>
      <vt:lpstr>FOTODOKUMENTACE   Odstraňování bariér v budovách</vt:lpstr>
      <vt:lpstr>ODSTRAŇOVÁNÍ BARIÉR V BUDOVÁCH  2. VSTUP DO BUDOVY</vt:lpstr>
      <vt:lpstr>FOTODOKUMENTACE   Odstraňování bariér v budovách  vstupní dveře</vt:lpstr>
      <vt:lpstr>FOTODOKUMENTACE   Odstraňování bariér v budovách  zvonky a komunikátory</vt:lpstr>
      <vt:lpstr>FOTODOKUMENTACE   Odstraňování bariér v budovách  zádveří</vt:lpstr>
      <vt:lpstr>ODSTRAŇOVÁNÍ BARIÉR V BUDOVÁCH  3. VERTIKÁLNÍ POHYB </vt:lpstr>
      <vt:lpstr>FOTODOKUMENTACE   Odstraňování bariér v budovách  vertikální pohyb – schodiště    v prostoru</vt:lpstr>
      <vt:lpstr>FOTODOKUMENTACE   Odstraňování bariér v budovách  vertikální pohyb - madla</vt:lpstr>
      <vt:lpstr>FOTODOKUMENTACE   Odstraňování bariér v budovách  vertikální pohyb - výtahy</vt:lpstr>
      <vt:lpstr>FOTODOKUMENTACE   Odstraňování bariér v budovách  vertikální pohyb - výtahy</vt:lpstr>
      <vt:lpstr>FOTODOKUMENTACE   Odstraňování bariér v budovách  vertikální pohyb - plošiny</vt:lpstr>
      <vt:lpstr>FOTODOKUMENTACE   Odstraňování bariér v budovách  vertikální pohyb – šikmé plošiny</vt:lpstr>
      <vt:lpstr>FOTODOKUMENTACE   Odstraňování bariér v budovách  vertikální pohyb – svislé plošiny</vt:lpstr>
      <vt:lpstr>    Ližiny</vt:lpstr>
      <vt:lpstr>    Ližiny</vt:lpstr>
      <vt:lpstr>Schodolez </vt:lpstr>
      <vt:lpstr>ODSTRAŇOVÁNÍ BARIÉR V BUDOVÁCH  4. HORIZONTÁLNÍ POHYB </vt:lpstr>
      <vt:lpstr>FOTODOKUMENTACE   Odstraňování bariér v budovách  horizontální pohyb - kontrasty</vt:lpstr>
      <vt:lpstr>FOTODOKUMENTACE   Odstraňování bariér v budovách  horizontální pohyb - kontrasty</vt:lpstr>
      <vt:lpstr>FOTODOKUMENTACE   Odstraňování bariér v budovách  horizontální pohyb - kontrasty</vt:lpstr>
      <vt:lpstr>FOTODOKUMENTACE   Odstraňování bariér v budovách  horizontální pohyb – zařizovací předměty</vt:lpstr>
      <vt:lpstr>ODSTRAŇOVÁNÍ BARIÉR V BUDOVÁCH  5. HYGIENICKÁ  ZAŘÍZENÍ </vt:lpstr>
      <vt:lpstr>ZHODNOCENÍ STÁVAJÍCÍHO STAVU</vt:lpstr>
      <vt:lpstr>FOTODOKUMENTACE   Odstraňování bariér v budovách – hygienická zařízení </vt:lpstr>
      <vt:lpstr>FOTODOKUMENTACE   Odstraňování bariér v budovách – hygienická zařízení </vt:lpstr>
      <vt:lpstr>ODSTRAŇOVÁNÍ BARIÉR V BUDOVÁCH  HYGIENICKÁ  ZAŘÍZENÍ </vt:lpstr>
      <vt:lpstr>FOTODOKUMENTACE   </vt:lpstr>
      <vt:lpstr>ODSTRAŇOVÁNÍ BARIÉR V BUDOVÁCH  INFORMAČNÍ A ORIENTAČNÍ SYSTÉMY </vt:lpstr>
      <vt:lpstr>                  – informační systémy</vt:lpstr>
      <vt:lpstr>                  informační a orientační  systémy</vt:lpstr>
      <vt:lpstr>DĚKUJI VÁM ZA  POZORNOST</vt:lpstr>
    </vt:vector>
  </TitlesOfParts>
  <Company>Národní Rada Osob se Zdravotním Postižením ČR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Národní rozvojový program mobility pro všechny (NRPM)</dc:title>
  <dc:creator>Dagmar Lanzová</dc:creator>
  <cp:lastModifiedBy>Dagmar Lanzová</cp:lastModifiedBy>
  <cp:revision>47</cp:revision>
  <dcterms:created xsi:type="dcterms:W3CDTF">2010-04-12T09:49:29Z</dcterms:created>
  <dcterms:modified xsi:type="dcterms:W3CDTF">2016-04-05T13:42:15Z</dcterms:modified>
</cp:coreProperties>
</file>