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8"/>
  </p:notesMasterIdLst>
  <p:handoutMasterIdLst>
    <p:handoutMasterId r:id="rId29"/>
  </p:handoutMasterIdLst>
  <p:sldIdLst>
    <p:sldId id="513" r:id="rId2"/>
    <p:sldId id="514" r:id="rId3"/>
    <p:sldId id="515" r:id="rId4"/>
    <p:sldId id="558" r:id="rId5"/>
    <p:sldId id="555" r:id="rId6"/>
    <p:sldId id="557" r:id="rId7"/>
    <p:sldId id="559" r:id="rId8"/>
    <p:sldId id="541" r:id="rId9"/>
    <p:sldId id="542" r:id="rId10"/>
    <p:sldId id="563" r:id="rId11"/>
    <p:sldId id="554" r:id="rId12"/>
    <p:sldId id="570" r:id="rId13"/>
    <p:sldId id="560" r:id="rId14"/>
    <p:sldId id="549" r:id="rId15"/>
    <p:sldId id="571" r:id="rId16"/>
    <p:sldId id="551" r:id="rId17"/>
    <p:sldId id="553" r:id="rId18"/>
    <p:sldId id="561" r:id="rId19"/>
    <p:sldId id="552" r:id="rId20"/>
    <p:sldId id="543" r:id="rId21"/>
    <p:sldId id="562" r:id="rId22"/>
    <p:sldId id="572" r:id="rId23"/>
    <p:sldId id="573" r:id="rId24"/>
    <p:sldId id="574" r:id="rId25"/>
    <p:sldId id="575" r:id="rId26"/>
    <p:sldId id="576" r:id="rId27"/>
  </p:sldIdLst>
  <p:sldSz cx="9144000" cy="6858000" type="screen4x3"/>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oslav Valuch"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A0F"/>
    <a:srgbClr val="00CC99"/>
    <a:srgbClr val="FF6600"/>
    <a:srgbClr val="FF66CC"/>
    <a:srgbClr val="D9D89F"/>
    <a:srgbClr val="D2D08C"/>
    <a:srgbClr val="A8AC00"/>
    <a:srgbClr val="D9DE00"/>
    <a:srgbClr val="CDD200"/>
    <a:srgbClr val="DD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8" autoAdjust="0"/>
    <p:restoredTop sz="99886" autoAdjust="0"/>
  </p:normalViewPr>
  <p:slideViewPr>
    <p:cSldViewPr>
      <p:cViewPr>
        <p:scale>
          <a:sx n="100" d="100"/>
          <a:sy n="100" d="100"/>
        </p:scale>
        <p:origin x="-1728" y="-176"/>
      </p:cViewPr>
      <p:guideLst>
        <p:guide orient="horz" pos="3475"/>
        <p:guide orient="horz" pos="2160"/>
        <p:guide orient="horz" pos="3339"/>
        <p:guide pos="5012"/>
        <p:guide pos="3243"/>
        <p:guide pos="2381"/>
      </p:guideLst>
    </p:cSldViewPr>
  </p:slideViewPr>
  <p:outlineViewPr>
    <p:cViewPr>
      <p:scale>
        <a:sx n="33" d="100"/>
        <a:sy n="33" d="100"/>
      </p:scale>
      <p:origin x="0" y="1682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922"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479955589437"/>
          <c:y val="0.0332200541160882"/>
          <c:w val="0.37775315522252"/>
          <c:h val="0.766282364976015"/>
        </c:manualLayout>
      </c:layout>
      <c:barChart>
        <c:barDir val="bar"/>
        <c:grouping val="percentStacked"/>
        <c:varyColors val="0"/>
        <c:ser>
          <c:idx val="0"/>
          <c:order val="0"/>
          <c:tx>
            <c:strRef>
              <c:f>List1!$B$1</c:f>
              <c:strCache>
                <c:ptCount val="1"/>
                <c:pt idx="0">
                  <c:v>Určitě ano</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List1!$A$2:$A$11</c:f>
              <c:strCache>
                <c:ptCount val="10"/>
                <c:pt idx="0">
                  <c:v>Neonacista napadne mladého Roma na zastávce autobusu</c:v>
                </c:pt>
                <c:pt idx="1">
                  <c:v>Skupina mladých Romů se na ulici porve se skupinou neonacistů</c:v>
                </c:pt>
                <c:pt idx="2">
                  <c:v>Někdo nastříkal sprejem na zeď domu obývaného romskou rodinou nápis Cikáni do plynu</c:v>
                </c:pt>
                <c:pt idx="3">
                  <c:v>Hudební skupina na veřejně přístupném koncertě hraje písničku s textem Zabijte Žida, zpívejte Sieg Heil, večer je náš</c:v>
                </c:pt>
                <c:pt idx="4">
                  <c:v>Známá na Facebooku napíše, že cikáni jsou jako štěnice a měli by být vyhubeni</c:v>
                </c:pt>
                <c:pt idx="5">
                  <c:v>Někdo plivne na bezdomovce</c:v>
                </c:pt>
                <c:pt idx="6">
                  <c:v>Bývalý přítel jedné ženy v hospodě udeří v hospodě jejího současného přítele</c:v>
                </c:pt>
                <c:pt idx="7">
                  <c:v>Rom napadne a okrade taxikáře</c:v>
                </c:pt>
                <c:pt idx="8">
                  <c:v>Někdo jinému člověku nadává, že je úchylný buzerant</c:v>
                </c:pt>
                <c:pt idx="9">
                  <c:v>Lidé pochodují městem a křičí Cikáni do práce</c:v>
                </c:pt>
              </c:strCache>
            </c:strRef>
          </c:cat>
          <c:val>
            <c:numRef>
              <c:f>List1!$B$2:$B$11</c:f>
              <c:numCache>
                <c:formatCode>General</c:formatCode>
                <c:ptCount val="10"/>
                <c:pt idx="0">
                  <c:v>70.3</c:v>
                </c:pt>
                <c:pt idx="1">
                  <c:v>60.1</c:v>
                </c:pt>
                <c:pt idx="2">
                  <c:v>57.3</c:v>
                </c:pt>
                <c:pt idx="3">
                  <c:v>47.0</c:v>
                </c:pt>
                <c:pt idx="4">
                  <c:v>41.7</c:v>
                </c:pt>
                <c:pt idx="5">
                  <c:v>37.1</c:v>
                </c:pt>
                <c:pt idx="6">
                  <c:v>37.6</c:v>
                </c:pt>
                <c:pt idx="7">
                  <c:v>37.8</c:v>
                </c:pt>
                <c:pt idx="8">
                  <c:v>27.7</c:v>
                </c:pt>
                <c:pt idx="9">
                  <c:v>25.6</c:v>
                </c:pt>
              </c:numCache>
            </c:numRef>
          </c:val>
        </c:ser>
        <c:ser>
          <c:idx val="1"/>
          <c:order val="1"/>
          <c:tx>
            <c:strRef>
              <c:f>List1!$C$1</c:f>
              <c:strCache>
                <c:ptCount val="1"/>
                <c:pt idx="0">
                  <c:v>Spíše ano</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List1!$A$2:$A$11</c:f>
              <c:strCache>
                <c:ptCount val="10"/>
                <c:pt idx="0">
                  <c:v>Neonacista napadne mladého Roma na zastávce autobusu</c:v>
                </c:pt>
                <c:pt idx="1">
                  <c:v>Skupina mladých Romů se na ulici porve se skupinou neonacistů</c:v>
                </c:pt>
                <c:pt idx="2">
                  <c:v>Někdo nastříkal sprejem na zeď domu obývaného romskou rodinou nápis Cikáni do plynu</c:v>
                </c:pt>
                <c:pt idx="3">
                  <c:v>Hudební skupina na veřejně přístupném koncertě hraje písničku s textem Zabijte Žida, zpívejte Sieg Heil, večer je náš</c:v>
                </c:pt>
                <c:pt idx="4">
                  <c:v>Známá na Facebooku napíše, že cikáni jsou jako štěnice a měli by být vyhubeni</c:v>
                </c:pt>
                <c:pt idx="5">
                  <c:v>Někdo plivne na bezdomovce</c:v>
                </c:pt>
                <c:pt idx="6">
                  <c:v>Bývalý přítel jedné ženy v hospodě udeří v hospodě jejího současného přítele</c:v>
                </c:pt>
                <c:pt idx="7">
                  <c:v>Rom napadne a okrade taxikáře</c:v>
                </c:pt>
                <c:pt idx="8">
                  <c:v>Někdo jinému člověku nadává, že je úchylný buzerant</c:v>
                </c:pt>
                <c:pt idx="9">
                  <c:v>Lidé pochodují městem a křičí Cikáni do práce</c:v>
                </c:pt>
              </c:strCache>
            </c:strRef>
          </c:cat>
          <c:val>
            <c:numRef>
              <c:f>List1!$C$2:$C$11</c:f>
              <c:numCache>
                <c:formatCode>General</c:formatCode>
                <c:ptCount val="10"/>
                <c:pt idx="0">
                  <c:v>25.0</c:v>
                </c:pt>
                <c:pt idx="1">
                  <c:v>30.4</c:v>
                </c:pt>
                <c:pt idx="2">
                  <c:v>29.2</c:v>
                </c:pt>
                <c:pt idx="3">
                  <c:v>31.3</c:v>
                </c:pt>
                <c:pt idx="4">
                  <c:v>36.2</c:v>
                </c:pt>
                <c:pt idx="5">
                  <c:v>39.6</c:v>
                </c:pt>
                <c:pt idx="6">
                  <c:v>31.6</c:v>
                </c:pt>
                <c:pt idx="7">
                  <c:v>24.4</c:v>
                </c:pt>
                <c:pt idx="8">
                  <c:v>33.2</c:v>
                </c:pt>
                <c:pt idx="9">
                  <c:v>29.7</c:v>
                </c:pt>
              </c:numCache>
            </c:numRef>
          </c:val>
        </c:ser>
        <c:ser>
          <c:idx val="2"/>
          <c:order val="2"/>
          <c:tx>
            <c:strRef>
              <c:f>List1!$D$1</c:f>
              <c:strCache>
                <c:ptCount val="1"/>
                <c:pt idx="0">
                  <c:v>Spíše ne</c:v>
                </c:pt>
              </c:strCache>
            </c:strRef>
          </c:tx>
          <c:spPr>
            <a:solidFill>
              <a:srgbClr val="FF0000"/>
            </a:solidFill>
            <a:scene3d>
              <a:camera prst="orthographicFront"/>
              <a:lightRig rig="threePt" dir="t"/>
            </a:scene3d>
            <a:sp3d>
              <a:bevelT h="38100"/>
            </a:sp3d>
          </c:spPr>
          <c:invertIfNegative val="0"/>
          <c:dLbls>
            <c:numFmt formatCode="#,##0" sourceLinked="0"/>
            <c:spPr>
              <a:scene3d>
                <a:camera prst="orthographicFront"/>
                <a:lightRig rig="threePt" dir="t"/>
              </a:scene3d>
              <a:sp3d>
                <a:bevelT/>
              </a:sp3d>
            </c:spPr>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List1!$A$2:$A$11</c:f>
              <c:strCache>
                <c:ptCount val="10"/>
                <c:pt idx="0">
                  <c:v>Neonacista napadne mladého Roma na zastávce autobusu</c:v>
                </c:pt>
                <c:pt idx="1">
                  <c:v>Skupina mladých Romů se na ulici porve se skupinou neonacistů</c:v>
                </c:pt>
                <c:pt idx="2">
                  <c:v>Někdo nastříkal sprejem na zeď domu obývaného romskou rodinou nápis Cikáni do plynu</c:v>
                </c:pt>
                <c:pt idx="3">
                  <c:v>Hudební skupina na veřejně přístupném koncertě hraje písničku s textem Zabijte Žida, zpívejte Sieg Heil, večer je náš</c:v>
                </c:pt>
                <c:pt idx="4">
                  <c:v>Známá na Facebooku napíše, že cikáni jsou jako štěnice a měli by být vyhubeni</c:v>
                </c:pt>
                <c:pt idx="5">
                  <c:v>Někdo plivne na bezdomovce</c:v>
                </c:pt>
                <c:pt idx="6">
                  <c:v>Bývalý přítel jedné ženy v hospodě udeří v hospodě jejího současného přítele</c:v>
                </c:pt>
                <c:pt idx="7">
                  <c:v>Rom napadne a okrade taxikáře</c:v>
                </c:pt>
                <c:pt idx="8">
                  <c:v>Někdo jinému člověku nadává, že je úchylný buzerant</c:v>
                </c:pt>
                <c:pt idx="9">
                  <c:v>Lidé pochodují městem a křičí Cikáni do práce</c:v>
                </c:pt>
              </c:strCache>
            </c:strRef>
          </c:cat>
          <c:val>
            <c:numRef>
              <c:f>List1!$D$2:$D$11</c:f>
              <c:numCache>
                <c:formatCode>General</c:formatCode>
                <c:ptCount val="10"/>
                <c:pt idx="0">
                  <c:v>3.5</c:v>
                </c:pt>
                <c:pt idx="1">
                  <c:v>7.2</c:v>
                </c:pt>
                <c:pt idx="2">
                  <c:v>9.8</c:v>
                </c:pt>
                <c:pt idx="3">
                  <c:v>17.0</c:v>
                </c:pt>
                <c:pt idx="4">
                  <c:v>15.8</c:v>
                </c:pt>
                <c:pt idx="5">
                  <c:v>18.0</c:v>
                </c:pt>
                <c:pt idx="6">
                  <c:v>19.4</c:v>
                </c:pt>
                <c:pt idx="7">
                  <c:v>25.5</c:v>
                </c:pt>
                <c:pt idx="8">
                  <c:v>28.1</c:v>
                </c:pt>
                <c:pt idx="9">
                  <c:v>26.1</c:v>
                </c:pt>
              </c:numCache>
            </c:numRef>
          </c:val>
        </c:ser>
        <c:ser>
          <c:idx val="3"/>
          <c:order val="3"/>
          <c:tx>
            <c:strRef>
              <c:f>List1!$E$1</c:f>
              <c:strCache>
                <c:ptCount val="1"/>
                <c:pt idx="0">
                  <c:v>Určitě ne</c:v>
                </c:pt>
              </c:strCache>
            </c:strRef>
          </c:tx>
          <c:spPr>
            <a:solidFill>
              <a:srgbClr val="C00000"/>
            </a:solidFill>
            <a:scene3d>
              <a:camera prst="orthographicFront"/>
              <a:lightRig rig="threePt" dir="t"/>
            </a:scene3d>
            <a:sp3d>
              <a:bevelT h="25400"/>
            </a:sp3d>
          </c:spPr>
          <c:invertIfNegative val="0"/>
          <c:dLbls>
            <c:numFmt formatCode="#,##0" sourceLinked="0"/>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List1!$A$2:$A$11</c:f>
              <c:strCache>
                <c:ptCount val="10"/>
                <c:pt idx="0">
                  <c:v>Neonacista napadne mladého Roma na zastávce autobusu</c:v>
                </c:pt>
                <c:pt idx="1">
                  <c:v>Skupina mladých Romů se na ulici porve se skupinou neonacistů</c:v>
                </c:pt>
                <c:pt idx="2">
                  <c:v>Někdo nastříkal sprejem na zeď domu obývaného romskou rodinou nápis Cikáni do plynu</c:v>
                </c:pt>
                <c:pt idx="3">
                  <c:v>Hudební skupina na veřejně přístupném koncertě hraje písničku s textem Zabijte Žida, zpívejte Sieg Heil, večer je náš</c:v>
                </c:pt>
                <c:pt idx="4">
                  <c:v>Známá na Facebooku napíše, že cikáni jsou jako štěnice a měli by být vyhubeni</c:v>
                </c:pt>
                <c:pt idx="5">
                  <c:v>Někdo plivne na bezdomovce</c:v>
                </c:pt>
                <c:pt idx="6">
                  <c:v>Bývalý přítel jedné ženy v hospodě udeří v hospodě jejího současného přítele</c:v>
                </c:pt>
                <c:pt idx="7">
                  <c:v>Rom napadne a okrade taxikáře</c:v>
                </c:pt>
                <c:pt idx="8">
                  <c:v>Někdo jinému člověku nadává, že je úchylný buzerant</c:v>
                </c:pt>
                <c:pt idx="9">
                  <c:v>Lidé pochodují městem a křičí Cikáni do práce</c:v>
                </c:pt>
              </c:strCache>
            </c:strRef>
          </c:cat>
          <c:val>
            <c:numRef>
              <c:f>List1!$E$2:$E$11</c:f>
              <c:numCache>
                <c:formatCode>General</c:formatCode>
                <c:ptCount val="10"/>
                <c:pt idx="0">
                  <c:v>1.2</c:v>
                </c:pt>
                <c:pt idx="1">
                  <c:v>2.2</c:v>
                </c:pt>
                <c:pt idx="2">
                  <c:v>3.7</c:v>
                </c:pt>
                <c:pt idx="3">
                  <c:v>4.8</c:v>
                </c:pt>
                <c:pt idx="4">
                  <c:v>6.3</c:v>
                </c:pt>
                <c:pt idx="5">
                  <c:v>5.2</c:v>
                </c:pt>
                <c:pt idx="6">
                  <c:v>11.3</c:v>
                </c:pt>
                <c:pt idx="7">
                  <c:v>12.4</c:v>
                </c:pt>
                <c:pt idx="8">
                  <c:v>11.1</c:v>
                </c:pt>
                <c:pt idx="9">
                  <c:v>18.6</c:v>
                </c:pt>
              </c:numCache>
            </c:numRef>
          </c:val>
        </c:ser>
        <c:dLbls>
          <c:showLegendKey val="0"/>
          <c:showVal val="0"/>
          <c:showCatName val="0"/>
          <c:showSerName val="0"/>
          <c:showPercent val="0"/>
          <c:showBubbleSize val="0"/>
        </c:dLbls>
        <c:gapWidth val="100"/>
        <c:overlap val="100"/>
        <c:axId val="555256040"/>
        <c:axId val="1869176"/>
      </c:barChart>
      <c:valAx>
        <c:axId val="186917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555256040"/>
        <c:crosses val="max"/>
        <c:crossBetween val="between"/>
      </c:valAx>
      <c:catAx>
        <c:axId val="555256040"/>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1869176"/>
        <c:crosses val="autoZero"/>
        <c:auto val="1"/>
        <c:lblAlgn val="ctr"/>
        <c:lblOffset val="100"/>
        <c:noMultiLvlLbl val="0"/>
      </c:catAx>
    </c:plotArea>
    <c:legend>
      <c:legendPos val="b"/>
      <c:layout>
        <c:manualLayout>
          <c:xMode val="edge"/>
          <c:yMode val="edge"/>
          <c:x val="0.592049690769988"/>
          <c:y val="0.897342512337743"/>
          <c:w val="0.382490383528334"/>
          <c:h val="0.0719929775086744"/>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922025371829"/>
          <c:y val="0.0332200541160882"/>
          <c:w val="0.426311023622047"/>
          <c:h val="0.757306280344264"/>
        </c:manualLayout>
      </c:layout>
      <c:barChart>
        <c:barDir val="bar"/>
        <c:grouping val="percentStacked"/>
        <c:varyColors val="0"/>
        <c:ser>
          <c:idx val="0"/>
          <c:order val="0"/>
          <c:tx>
            <c:strRef>
              <c:f>List1!$B$1</c:f>
              <c:strCache>
                <c:ptCount val="1"/>
                <c:pt idx="0">
                  <c:v>PRAVDA</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Děti romských rodin ze soc. vyloučených oblastí často nechodí do školky, díky čemuž mohou mít problémy ve škole </c:v>
                </c:pt>
                <c:pt idx="1">
                  <c:v>Mezi Romy ze soc. vyloučených oblastí je vyšší nezaměstnanost než je v ČR běžné </c:v>
                </c:pt>
                <c:pt idx="2">
                  <c:v>Romská domácnost má nárok na vyšší dávky než Neromové </c:v>
                </c:pt>
                <c:pt idx="3">
                  <c:v>Většinu českých nezaměstnaných tvoří Romové </c:v>
                </c:pt>
                <c:pt idx="4">
                  <c:v>Romové dostávají důchody, i když nesplní podmínky na minimum odpracovaných let </c:v>
                </c:pt>
                <c:pt idx="5">
                  <c:v>Romové dostávají v rámci státní podpory lékárnách léky za výrazné slevy či zdarma </c:v>
                </c:pt>
                <c:pt idx="6">
                  <c:v>Romové mají v některých severočeských městech MHD zdarma. </c:v>
                </c:pt>
              </c:strCache>
            </c:strRef>
          </c:cat>
          <c:val>
            <c:numRef>
              <c:f>List1!$B$2:$B$8</c:f>
              <c:numCache>
                <c:formatCode>General</c:formatCode>
                <c:ptCount val="7"/>
                <c:pt idx="0">
                  <c:v>73.8</c:v>
                </c:pt>
                <c:pt idx="1">
                  <c:v>67.9</c:v>
                </c:pt>
                <c:pt idx="2">
                  <c:v>44.0</c:v>
                </c:pt>
                <c:pt idx="3">
                  <c:v>43.0</c:v>
                </c:pt>
                <c:pt idx="4">
                  <c:v>38.6</c:v>
                </c:pt>
                <c:pt idx="5">
                  <c:v>27.0</c:v>
                </c:pt>
                <c:pt idx="6">
                  <c:v>17.5</c:v>
                </c:pt>
              </c:numCache>
            </c:numRef>
          </c:val>
        </c:ser>
        <c:ser>
          <c:idx val="1"/>
          <c:order val="1"/>
          <c:tx>
            <c:strRef>
              <c:f>List1!$C$1</c:f>
              <c:strCache>
                <c:ptCount val="1"/>
                <c:pt idx="0">
                  <c:v>NEPRAVDA</c:v>
                </c:pt>
              </c:strCache>
            </c:strRef>
          </c:tx>
          <c:spPr>
            <a:solidFill>
              <a:srgbClr val="C00000"/>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Děti romských rodin ze soc. vyloučených oblastí často nechodí do školky, díky čemuž mohou mít problémy ve škole </c:v>
                </c:pt>
                <c:pt idx="1">
                  <c:v>Mezi Romy ze soc. vyloučených oblastí je vyšší nezaměstnanost než je v ČR běžné </c:v>
                </c:pt>
                <c:pt idx="2">
                  <c:v>Romská domácnost má nárok na vyšší dávky než Neromové </c:v>
                </c:pt>
                <c:pt idx="3">
                  <c:v>Většinu českých nezaměstnaných tvoří Romové </c:v>
                </c:pt>
                <c:pt idx="4">
                  <c:v>Romové dostávají důchody, i když nesplní podmínky na minimum odpracovaných let </c:v>
                </c:pt>
                <c:pt idx="5">
                  <c:v>Romové dostávají v rámci státní podpory lékárnách léky za výrazné slevy či zdarma </c:v>
                </c:pt>
                <c:pt idx="6">
                  <c:v>Romové mají v některých severočeských městech MHD zdarma. </c:v>
                </c:pt>
              </c:strCache>
            </c:strRef>
          </c:cat>
          <c:val>
            <c:numRef>
              <c:f>List1!$C$2:$C$8</c:f>
              <c:numCache>
                <c:formatCode>General</c:formatCode>
                <c:ptCount val="7"/>
                <c:pt idx="0">
                  <c:v>7.4</c:v>
                </c:pt>
                <c:pt idx="1">
                  <c:v>6.4</c:v>
                </c:pt>
                <c:pt idx="2">
                  <c:v>34.3</c:v>
                </c:pt>
                <c:pt idx="3">
                  <c:v>29.1</c:v>
                </c:pt>
                <c:pt idx="4">
                  <c:v>20.3</c:v>
                </c:pt>
                <c:pt idx="5">
                  <c:v>31.6</c:v>
                </c:pt>
                <c:pt idx="6">
                  <c:v>28.4</c:v>
                </c:pt>
              </c:numCache>
            </c:numRef>
          </c:val>
        </c:ser>
        <c:ser>
          <c:idx val="2"/>
          <c:order val="2"/>
          <c:tx>
            <c:strRef>
              <c:f>List1!$D$1</c:f>
              <c:strCache>
                <c:ptCount val="1"/>
                <c:pt idx="0">
                  <c:v>Nevím</c:v>
                </c:pt>
              </c:strCache>
            </c:strRef>
          </c:tx>
          <c:spPr>
            <a:solidFill>
              <a:schemeClr val="bg1">
                <a:lumMod val="65000"/>
              </a:schemeClr>
            </a:solidFill>
            <a:scene3d>
              <a:camera prst="orthographicFront"/>
              <a:lightRig rig="threePt" dir="t"/>
            </a:scene3d>
            <a:sp3d>
              <a:bevelT h="25400"/>
            </a:sp3d>
          </c:spPr>
          <c:invertIfNegative val="0"/>
          <c:dLbls>
            <c:numFmt formatCode="#,##0" sourceLinked="0"/>
            <c:spPr>
              <a:scene3d>
                <a:camera prst="orthographicFront"/>
                <a:lightRig rig="threePt" dir="t"/>
              </a:scene3d>
              <a:sp3d>
                <a:bevelT/>
              </a:sp3d>
            </c:spPr>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Děti romských rodin ze soc. vyloučených oblastí často nechodí do školky, díky čemuž mohou mít problémy ve škole </c:v>
                </c:pt>
                <c:pt idx="1">
                  <c:v>Mezi Romy ze soc. vyloučených oblastí je vyšší nezaměstnanost než je v ČR běžné </c:v>
                </c:pt>
                <c:pt idx="2">
                  <c:v>Romská domácnost má nárok na vyšší dávky než Neromové </c:v>
                </c:pt>
                <c:pt idx="3">
                  <c:v>Většinu českých nezaměstnaných tvoří Romové </c:v>
                </c:pt>
                <c:pt idx="4">
                  <c:v>Romové dostávají důchody, i když nesplní podmínky na minimum odpracovaných let </c:v>
                </c:pt>
                <c:pt idx="5">
                  <c:v>Romové dostávají v rámci státní podpory lékárnách léky za výrazné slevy či zdarma </c:v>
                </c:pt>
                <c:pt idx="6">
                  <c:v>Romové mají v některých severočeských městech MHD zdarma. </c:v>
                </c:pt>
              </c:strCache>
            </c:strRef>
          </c:cat>
          <c:val>
            <c:numRef>
              <c:f>List1!$D$2:$D$8</c:f>
              <c:numCache>
                <c:formatCode>General</c:formatCode>
                <c:ptCount val="7"/>
                <c:pt idx="0">
                  <c:v>18.8</c:v>
                </c:pt>
                <c:pt idx="1">
                  <c:v>25.7</c:v>
                </c:pt>
                <c:pt idx="2">
                  <c:v>21.6</c:v>
                </c:pt>
                <c:pt idx="3">
                  <c:v>27.9</c:v>
                </c:pt>
                <c:pt idx="4">
                  <c:v>41.1</c:v>
                </c:pt>
                <c:pt idx="5">
                  <c:v>41.3</c:v>
                </c:pt>
                <c:pt idx="6">
                  <c:v>54.1</c:v>
                </c:pt>
              </c:numCache>
            </c:numRef>
          </c:val>
        </c:ser>
        <c:dLbls>
          <c:showLegendKey val="0"/>
          <c:showVal val="0"/>
          <c:showCatName val="0"/>
          <c:showSerName val="0"/>
          <c:showPercent val="0"/>
          <c:showBubbleSize val="0"/>
        </c:dLbls>
        <c:gapWidth val="135"/>
        <c:overlap val="100"/>
        <c:axId val="2698168"/>
        <c:axId val="2898952"/>
      </c:barChart>
      <c:valAx>
        <c:axId val="2898952"/>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2698168"/>
        <c:crosses val="max"/>
        <c:crossBetween val="between"/>
      </c:valAx>
      <c:catAx>
        <c:axId val="2698168"/>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2898952"/>
        <c:crosses val="autoZero"/>
        <c:auto val="1"/>
        <c:lblAlgn val="ctr"/>
        <c:lblOffset val="100"/>
        <c:noMultiLvlLbl val="0"/>
      </c:catAx>
    </c:plotArea>
    <c:legend>
      <c:legendPos val="b"/>
      <c:layout>
        <c:manualLayout>
          <c:xMode val="edge"/>
          <c:yMode val="edge"/>
          <c:x val="0.554038305853744"/>
          <c:y val="0.887458241073989"/>
          <c:w val="0.417331320096454"/>
          <c:h val="0.0723802405919663"/>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dirty="0" err="1" smtClean="0">
                <a:effectLst/>
              </a:rPr>
              <a:t>Průměrný</a:t>
            </a:r>
            <a:r>
              <a:rPr lang="en-US" sz="1400" b="1" i="0" baseline="0" dirty="0" smtClean="0">
                <a:effectLst/>
              </a:rPr>
              <a:t> </a:t>
            </a:r>
            <a:r>
              <a:rPr lang="en-US" sz="1400" b="1" i="0" baseline="0" dirty="0" err="1" smtClean="0">
                <a:effectLst/>
              </a:rPr>
              <a:t>počet</a:t>
            </a:r>
            <a:r>
              <a:rPr lang="en-US" sz="1400" b="1" i="0" baseline="0" dirty="0" smtClean="0">
                <a:effectLst/>
              </a:rPr>
              <a:t> </a:t>
            </a:r>
            <a:r>
              <a:rPr lang="en-US" sz="1400" b="1" i="0" baseline="0" dirty="0" err="1" smtClean="0">
                <a:effectLst/>
              </a:rPr>
              <a:t>hoaxů</a:t>
            </a:r>
            <a:r>
              <a:rPr lang="en-US" sz="1400" b="1" i="0" baseline="0" dirty="0" smtClean="0">
                <a:effectLst/>
              </a:rPr>
              <a:t> </a:t>
            </a:r>
            <a:r>
              <a:rPr lang="en-US" sz="1400" b="1" i="0" baseline="0" dirty="0" err="1" smtClean="0">
                <a:effectLst/>
              </a:rPr>
              <a:t>uvedených</a:t>
            </a:r>
            <a:r>
              <a:rPr lang="en-US" sz="1400" b="1" i="0" baseline="0" dirty="0" smtClean="0">
                <a:effectLst/>
              </a:rPr>
              <a:t> </a:t>
            </a:r>
            <a:r>
              <a:rPr lang="en-US" sz="1400" b="1" i="0" baseline="0" dirty="0" err="1" smtClean="0">
                <a:effectLst/>
              </a:rPr>
              <a:t>jako</a:t>
            </a:r>
            <a:r>
              <a:rPr lang="en-US" sz="1400" b="1" i="0" baseline="0" dirty="0" smtClean="0">
                <a:effectLst/>
              </a:rPr>
              <a:t> </a:t>
            </a:r>
            <a:r>
              <a:rPr lang="en-US" sz="1400" b="1" i="0" baseline="0" dirty="0" err="1" smtClean="0">
                <a:effectLst/>
              </a:rPr>
              <a:t>pravdivé</a:t>
            </a:r>
            <a:endParaRPr lang="cs-CZ" sz="1400" dirty="0">
              <a:effectLst/>
            </a:endParaRPr>
          </a:p>
        </c:rich>
      </c:tx>
      <c:layout>
        <c:manualLayout>
          <c:xMode val="edge"/>
          <c:yMode val="edge"/>
          <c:x val="0.366202841996395"/>
          <c:y val="0.0466556956634448"/>
        </c:manualLayout>
      </c:layout>
      <c:overlay val="0"/>
    </c:title>
    <c:autoTitleDeleted val="0"/>
    <c:plotArea>
      <c:layout>
        <c:manualLayout>
          <c:layoutTarget val="inner"/>
          <c:xMode val="edge"/>
          <c:yMode val="edge"/>
          <c:x val="0.439613783912749"/>
          <c:y val="0.164471712445387"/>
          <c:w val="0.521411129715462"/>
          <c:h val="0.697809093563248"/>
        </c:manualLayout>
      </c:layout>
      <c:barChart>
        <c:barDir val="bar"/>
        <c:grouping val="stacked"/>
        <c:varyColors val="0"/>
        <c:ser>
          <c:idx val="0"/>
          <c:order val="0"/>
          <c:tx>
            <c:strRef>
              <c:f>List1!$B$1</c:f>
              <c:strCache>
                <c:ptCount val="1"/>
                <c:pt idx="0">
                  <c:v>Průměrný počet hoaxů uvedených jako pravdivé</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spPr>
              <a:solidFill>
                <a:schemeClr val="bg1">
                  <a:lumMod val="50000"/>
                </a:schemeClr>
              </a:solidFill>
              <a:scene3d>
                <a:camera prst="orthographicFront"/>
                <a:lightRig rig="threePt" dir="t"/>
              </a:scene3d>
              <a:sp3d>
                <a:bevelT h="25400"/>
              </a:sp3d>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11"/>
            <c:invertIfNegative val="0"/>
            <c:bubble3D val="0"/>
          </c:dPt>
          <c:dLbls>
            <c:numFmt formatCode="#,##0.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List1!$A$2:$A$14</c:f>
              <c:strCache>
                <c:ptCount val="13"/>
                <c:pt idx="0">
                  <c:v>Celkem</c:v>
                </c:pt>
                <c:pt idx="2">
                  <c:v>15-20 let</c:v>
                </c:pt>
                <c:pt idx="3">
                  <c:v>21-25 let</c:v>
                </c:pt>
                <c:pt idx="5">
                  <c:v>ZŠ</c:v>
                </c:pt>
                <c:pt idx="6">
                  <c:v>učiliště / SOŠ bez maturity</c:v>
                </c:pt>
                <c:pt idx="7">
                  <c:v>gymnázium / SOŠ s maturitou</c:v>
                </c:pt>
                <c:pt idx="8">
                  <c:v>VOŠ / konzervatoř / nadstavby</c:v>
                </c:pt>
                <c:pt idx="9">
                  <c:v>vysoká škola</c:v>
                </c:pt>
                <c:pt idx="11">
                  <c:v>vlastní negativní zkušenost</c:v>
                </c:pt>
                <c:pt idx="12">
                  <c:v>bez vlastní negativní zkušenosti</c:v>
                </c:pt>
              </c:strCache>
            </c:strRef>
          </c:cat>
          <c:val>
            <c:numRef>
              <c:f>List1!$B$2:$B$14</c:f>
              <c:numCache>
                <c:formatCode>General</c:formatCode>
                <c:ptCount val="13"/>
                <c:pt idx="0">
                  <c:v>1.7</c:v>
                </c:pt>
                <c:pt idx="2">
                  <c:v>1.88</c:v>
                </c:pt>
                <c:pt idx="3">
                  <c:v>1.54</c:v>
                </c:pt>
                <c:pt idx="5">
                  <c:v>1.9</c:v>
                </c:pt>
                <c:pt idx="6">
                  <c:v>2.2</c:v>
                </c:pt>
                <c:pt idx="7">
                  <c:v>1.85</c:v>
                </c:pt>
                <c:pt idx="8">
                  <c:v>1.6</c:v>
                </c:pt>
                <c:pt idx="9">
                  <c:v>1.37</c:v>
                </c:pt>
                <c:pt idx="11">
                  <c:v>1.9</c:v>
                </c:pt>
                <c:pt idx="12">
                  <c:v>1.61</c:v>
                </c:pt>
              </c:numCache>
            </c:numRef>
          </c:val>
        </c:ser>
        <c:dLbls>
          <c:showLegendKey val="0"/>
          <c:showVal val="0"/>
          <c:showCatName val="0"/>
          <c:showSerName val="0"/>
          <c:showPercent val="0"/>
          <c:showBubbleSize val="0"/>
        </c:dLbls>
        <c:gapWidth val="62"/>
        <c:overlap val="100"/>
        <c:axId val="588585480"/>
        <c:axId val="589267048"/>
      </c:barChart>
      <c:valAx>
        <c:axId val="589267048"/>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588585480"/>
        <c:crosses val="max"/>
        <c:crossBetween val="between"/>
      </c:valAx>
      <c:catAx>
        <c:axId val="588585480"/>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58926704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7295166229221"/>
          <c:y val="0.0272619238287213"/>
        </c:manualLayout>
      </c:layout>
      <c:overlay val="0"/>
      <c:txPr>
        <a:bodyPr/>
        <a:lstStyle/>
        <a:p>
          <a:pPr>
            <a:defRPr sz="1200"/>
          </a:pPr>
          <a:endParaRPr lang="en-US"/>
        </a:p>
      </c:txPr>
    </c:title>
    <c:autoTitleDeleted val="0"/>
    <c:plotArea>
      <c:layout>
        <c:manualLayout>
          <c:layoutTarget val="inner"/>
          <c:xMode val="edge"/>
          <c:yMode val="edge"/>
          <c:x val="0.381487204724409"/>
          <c:y val="0.130336164618638"/>
          <c:w val="0.579537620297463"/>
          <c:h val="0.737811005585587"/>
        </c:manualLayout>
      </c:layout>
      <c:barChart>
        <c:barDir val="bar"/>
        <c:grouping val="stacked"/>
        <c:varyColors val="0"/>
        <c:ser>
          <c:idx val="0"/>
          <c:order val="0"/>
          <c:tx>
            <c:strRef>
              <c:f>List1!$B$1</c:f>
              <c:strCache>
                <c:ptCount val="1"/>
                <c:pt idx="0">
                  <c:v>Průměrný počet hoaxů uvedených jako pravdivé</c:v>
                </c:pt>
              </c:strCache>
            </c:strRef>
          </c:tx>
          <c:spPr>
            <a:solidFill>
              <a:schemeClr val="accent4">
                <a:lumMod val="50000"/>
              </a:schemeClr>
            </a:solidFill>
            <a:ln>
              <a:noFill/>
            </a:ln>
            <a:scene3d>
              <a:camera prst="orthographicFront"/>
              <a:lightRig rig="threePt" dir="t"/>
            </a:scene3d>
            <a:sp3d>
              <a:bevelT h="25400"/>
            </a:sp3d>
          </c:spPr>
          <c:invertIfNegative val="0"/>
          <c:dPt>
            <c:idx val="0"/>
            <c:invertIfNegative val="0"/>
            <c:bubble3D val="0"/>
            <c:spPr>
              <a:solidFill>
                <a:schemeClr val="bg2"/>
              </a:solidFill>
              <a:ln>
                <a:noFill/>
              </a:ln>
              <a:scene3d>
                <a:camera prst="orthographicFront"/>
                <a:lightRig rig="threePt" dir="t"/>
              </a:scene3d>
              <a:sp3d>
                <a:bevelT h="25400"/>
              </a:sp3d>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spPr>
              <a:solidFill>
                <a:srgbClr val="C00000"/>
              </a:solidFill>
              <a:ln>
                <a:noFill/>
              </a:ln>
              <a:scene3d>
                <a:camera prst="orthographicFront"/>
                <a:lightRig rig="threePt" dir="t"/>
              </a:scene3d>
              <a:sp3d>
                <a:bevelT h="25400"/>
              </a:sp3d>
            </c:spPr>
          </c:dPt>
          <c:dPt>
            <c:idx val="6"/>
            <c:invertIfNegative val="0"/>
            <c:bubble3D val="0"/>
          </c:dPt>
          <c:dPt>
            <c:idx val="7"/>
            <c:invertIfNegative val="0"/>
            <c:bubble3D val="0"/>
          </c:dPt>
          <c:dPt>
            <c:idx val="8"/>
            <c:invertIfNegative val="0"/>
            <c:bubble3D val="0"/>
            <c:spPr>
              <a:solidFill>
                <a:srgbClr val="C00000"/>
              </a:solidFill>
              <a:ln>
                <a:noFill/>
              </a:ln>
              <a:scene3d>
                <a:camera prst="orthographicFront"/>
                <a:lightRig rig="threePt" dir="t"/>
              </a:scene3d>
              <a:sp3d>
                <a:bevelT h="25400"/>
              </a:sp3d>
            </c:spPr>
          </c:dPt>
          <c:dPt>
            <c:idx val="9"/>
            <c:invertIfNegative val="0"/>
            <c:bubble3D val="0"/>
          </c:dPt>
          <c:dPt>
            <c:idx val="11"/>
            <c:invertIfNegative val="0"/>
            <c:bubble3D val="0"/>
          </c:dPt>
          <c:dLbls>
            <c:numFmt formatCode="#,##0.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List1!$A$2:$A$13</c:f>
              <c:strCache>
                <c:ptCount val="12"/>
                <c:pt idx="0">
                  <c:v>Celkem</c:v>
                </c:pt>
                <c:pt idx="1">
                  <c:v>ŠKOLA</c:v>
                </c:pt>
                <c:pt idx="2">
                  <c:v>TISK</c:v>
                </c:pt>
                <c:pt idx="3">
                  <c:v>TELEVIZE</c:v>
                </c:pt>
                <c:pt idx="4">
                  <c:v>ON-LINE ZPRAVODAJSTVÍ</c:v>
                </c:pt>
                <c:pt idx="5">
                  <c:v>SOCIÁLNÍ SÍŤE</c:v>
                </c:pt>
                <c:pt idx="6">
                  <c:v>VLASTNÍ ZKUŠENOSTI</c:v>
                </c:pt>
                <c:pt idx="7">
                  <c:v>RODINA A ZNÁMÍ - OSOBNÍ ROZHOVORY</c:v>
                </c:pt>
                <c:pt idx="8">
                  <c:v>RODINA A ZNÁMÍ - EMAIL A EL. KOMUNIKACE</c:v>
                </c:pt>
                <c:pt idx="9">
                  <c:v>ÚŘADY A INSTITUCE</c:v>
                </c:pt>
                <c:pt idx="10">
                  <c:v>NEVLÁDNÍ ORGANIZACE</c:v>
                </c:pt>
                <c:pt idx="11">
                  <c:v>AKTIVITSTÉ</c:v>
                </c:pt>
              </c:strCache>
            </c:strRef>
          </c:cat>
          <c:val>
            <c:numRef>
              <c:f>List1!$B$2:$B$13</c:f>
              <c:numCache>
                <c:formatCode>General</c:formatCode>
                <c:ptCount val="12"/>
                <c:pt idx="0">
                  <c:v>1.7</c:v>
                </c:pt>
                <c:pt idx="1">
                  <c:v>1.6</c:v>
                </c:pt>
                <c:pt idx="2">
                  <c:v>1.79</c:v>
                </c:pt>
                <c:pt idx="3">
                  <c:v>1.84</c:v>
                </c:pt>
                <c:pt idx="4">
                  <c:v>2.04</c:v>
                </c:pt>
                <c:pt idx="5">
                  <c:v>2.13</c:v>
                </c:pt>
                <c:pt idx="6">
                  <c:v>1.7</c:v>
                </c:pt>
                <c:pt idx="7">
                  <c:v>1.79</c:v>
                </c:pt>
                <c:pt idx="8">
                  <c:v>2.24</c:v>
                </c:pt>
                <c:pt idx="9">
                  <c:v>1.82</c:v>
                </c:pt>
                <c:pt idx="10">
                  <c:v>1.19</c:v>
                </c:pt>
                <c:pt idx="11">
                  <c:v>1.42</c:v>
                </c:pt>
              </c:numCache>
            </c:numRef>
          </c:val>
        </c:ser>
        <c:dLbls>
          <c:showLegendKey val="0"/>
          <c:showVal val="0"/>
          <c:showCatName val="0"/>
          <c:showSerName val="0"/>
          <c:showPercent val="0"/>
          <c:showBubbleSize val="0"/>
        </c:dLbls>
        <c:gapWidth val="27"/>
        <c:overlap val="100"/>
        <c:axId val="2838888"/>
        <c:axId val="588332520"/>
      </c:barChart>
      <c:valAx>
        <c:axId val="588332520"/>
        <c:scaling>
          <c:orientation val="minMax"/>
          <c:max val="2.5"/>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2838888"/>
        <c:crosses val="max"/>
        <c:crossBetween val="between"/>
      </c:valAx>
      <c:catAx>
        <c:axId val="2838888"/>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5883325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89923833388"/>
          <c:y val="0.0332200541160882"/>
          <c:w val="0.823343186978569"/>
          <c:h val="0.757306280344264"/>
        </c:manualLayout>
      </c:layout>
      <c:barChart>
        <c:barDir val="bar"/>
        <c:grouping val="percentStacked"/>
        <c:varyColors val="0"/>
        <c:ser>
          <c:idx val="0"/>
          <c:order val="0"/>
          <c:tx>
            <c:strRef>
              <c:f>List1!$B$1</c:f>
              <c:strCache>
                <c:ptCount val="1"/>
                <c:pt idx="0">
                  <c:v>Určitě dostatek</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Důchodci</c:v>
                </c:pt>
                <c:pt idx="1">
                  <c:v>Romové</c:v>
                </c:pt>
                <c:pt idx="2">
                  <c:v>Gayové a lesby</c:v>
                </c:pt>
                <c:pt idx="3">
                  <c:v>Bezdomovci</c:v>
                </c:pt>
                <c:pt idx="4">
                  <c:v>Vietnamci</c:v>
                </c:pt>
                <c:pt idx="5">
                  <c:v>Muslimové</c:v>
                </c:pt>
                <c:pt idx="6">
                  <c:v>Židé</c:v>
                </c:pt>
              </c:strCache>
            </c:strRef>
          </c:cat>
          <c:val>
            <c:numRef>
              <c:f>List1!$B$2:$B$8</c:f>
              <c:numCache>
                <c:formatCode>General</c:formatCode>
                <c:ptCount val="7"/>
                <c:pt idx="0">
                  <c:v>36.0</c:v>
                </c:pt>
                <c:pt idx="1">
                  <c:v>33.5</c:v>
                </c:pt>
                <c:pt idx="2">
                  <c:v>22.3</c:v>
                </c:pt>
                <c:pt idx="3">
                  <c:v>18.0</c:v>
                </c:pt>
                <c:pt idx="4">
                  <c:v>14.8</c:v>
                </c:pt>
                <c:pt idx="5">
                  <c:v>8.700000000000001</c:v>
                </c:pt>
                <c:pt idx="6">
                  <c:v>7.5</c:v>
                </c:pt>
              </c:numCache>
            </c:numRef>
          </c:val>
        </c:ser>
        <c:ser>
          <c:idx val="1"/>
          <c:order val="1"/>
          <c:tx>
            <c:strRef>
              <c:f>List1!$C$1</c:f>
              <c:strCache>
                <c:ptCount val="1"/>
                <c:pt idx="0">
                  <c:v>Spíše dostatek</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Důchodci</c:v>
                </c:pt>
                <c:pt idx="1">
                  <c:v>Romové</c:v>
                </c:pt>
                <c:pt idx="2">
                  <c:v>Gayové a lesby</c:v>
                </c:pt>
                <c:pt idx="3">
                  <c:v>Bezdomovci</c:v>
                </c:pt>
                <c:pt idx="4">
                  <c:v>Vietnamci</c:v>
                </c:pt>
                <c:pt idx="5">
                  <c:v>Muslimové</c:v>
                </c:pt>
                <c:pt idx="6">
                  <c:v>Židé</c:v>
                </c:pt>
              </c:strCache>
            </c:strRef>
          </c:cat>
          <c:val>
            <c:numRef>
              <c:f>List1!$C$2:$C$8</c:f>
              <c:numCache>
                <c:formatCode>General</c:formatCode>
                <c:ptCount val="7"/>
                <c:pt idx="0">
                  <c:v>50.3</c:v>
                </c:pt>
                <c:pt idx="1">
                  <c:v>49.0</c:v>
                </c:pt>
                <c:pt idx="2">
                  <c:v>44.5</c:v>
                </c:pt>
                <c:pt idx="3">
                  <c:v>45.1</c:v>
                </c:pt>
                <c:pt idx="4">
                  <c:v>45.3</c:v>
                </c:pt>
                <c:pt idx="5">
                  <c:v>25.9</c:v>
                </c:pt>
                <c:pt idx="6">
                  <c:v>23.6</c:v>
                </c:pt>
              </c:numCache>
            </c:numRef>
          </c:val>
        </c:ser>
        <c:ser>
          <c:idx val="2"/>
          <c:order val="2"/>
          <c:tx>
            <c:strRef>
              <c:f>List1!$D$1</c:f>
              <c:strCache>
                <c:ptCount val="1"/>
                <c:pt idx="0">
                  <c:v>Spíše nedostatek</c:v>
                </c:pt>
              </c:strCache>
            </c:strRef>
          </c:tx>
          <c:spPr>
            <a:solidFill>
              <a:srgbClr val="FF0000"/>
            </a:solidFill>
            <a:scene3d>
              <a:camera prst="orthographicFront"/>
              <a:lightRig rig="threePt" dir="t"/>
            </a:scene3d>
            <a:sp3d>
              <a:bevelT h="25400"/>
            </a:sp3d>
          </c:spPr>
          <c:invertIfNegative val="0"/>
          <c:dLbls>
            <c:numFmt formatCode="#,##0" sourceLinked="0"/>
            <c:spPr>
              <a:scene3d>
                <a:camera prst="orthographicFront"/>
                <a:lightRig rig="threePt" dir="t"/>
              </a:scene3d>
              <a:sp3d>
                <a:bevelT/>
              </a:sp3d>
            </c:spPr>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Důchodci</c:v>
                </c:pt>
                <c:pt idx="1">
                  <c:v>Romové</c:v>
                </c:pt>
                <c:pt idx="2">
                  <c:v>Gayové a lesby</c:v>
                </c:pt>
                <c:pt idx="3">
                  <c:v>Bezdomovci</c:v>
                </c:pt>
                <c:pt idx="4">
                  <c:v>Vietnamci</c:v>
                </c:pt>
                <c:pt idx="5">
                  <c:v>Muslimové</c:v>
                </c:pt>
                <c:pt idx="6">
                  <c:v>Židé</c:v>
                </c:pt>
              </c:strCache>
            </c:strRef>
          </c:cat>
          <c:val>
            <c:numRef>
              <c:f>List1!$D$2:$D$8</c:f>
              <c:numCache>
                <c:formatCode>General</c:formatCode>
                <c:ptCount val="7"/>
                <c:pt idx="0">
                  <c:v>11.6</c:v>
                </c:pt>
                <c:pt idx="1">
                  <c:v>14.8</c:v>
                </c:pt>
                <c:pt idx="2">
                  <c:v>27.1</c:v>
                </c:pt>
                <c:pt idx="3">
                  <c:v>33.2</c:v>
                </c:pt>
                <c:pt idx="4">
                  <c:v>33.2</c:v>
                </c:pt>
                <c:pt idx="5">
                  <c:v>45.7</c:v>
                </c:pt>
                <c:pt idx="6">
                  <c:v>45.8</c:v>
                </c:pt>
              </c:numCache>
            </c:numRef>
          </c:val>
        </c:ser>
        <c:ser>
          <c:idx val="3"/>
          <c:order val="3"/>
          <c:tx>
            <c:strRef>
              <c:f>List1!$E$1</c:f>
              <c:strCache>
                <c:ptCount val="1"/>
                <c:pt idx="0">
                  <c:v>Určitě nedostatek</c:v>
                </c:pt>
              </c:strCache>
            </c:strRef>
          </c:tx>
          <c:spPr>
            <a:solidFill>
              <a:srgbClr val="C00000"/>
            </a:solidFill>
            <a:scene3d>
              <a:camera prst="orthographicFront"/>
              <a:lightRig rig="threePt" dir="t"/>
            </a:scene3d>
            <a:sp3d>
              <a:bevelT h="25400"/>
            </a:sp3d>
          </c:spPr>
          <c:invertIfNegative val="0"/>
          <c:dLbls>
            <c:numFmt formatCode="#,##0" sourceLinked="0"/>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List1!$A$2:$A$8</c:f>
              <c:strCache>
                <c:ptCount val="7"/>
                <c:pt idx="0">
                  <c:v>Důchodci</c:v>
                </c:pt>
                <c:pt idx="1">
                  <c:v>Romové</c:v>
                </c:pt>
                <c:pt idx="2">
                  <c:v>Gayové a lesby</c:v>
                </c:pt>
                <c:pt idx="3">
                  <c:v>Bezdomovci</c:v>
                </c:pt>
                <c:pt idx="4">
                  <c:v>Vietnamci</c:v>
                </c:pt>
                <c:pt idx="5">
                  <c:v>Muslimové</c:v>
                </c:pt>
                <c:pt idx="6">
                  <c:v>Židé</c:v>
                </c:pt>
              </c:strCache>
            </c:strRef>
          </c:cat>
          <c:val>
            <c:numRef>
              <c:f>List1!$E$2:$E$8</c:f>
              <c:numCache>
                <c:formatCode>General</c:formatCode>
                <c:ptCount val="7"/>
                <c:pt idx="0">
                  <c:v>2.1</c:v>
                </c:pt>
                <c:pt idx="1">
                  <c:v>2.8</c:v>
                </c:pt>
                <c:pt idx="2">
                  <c:v>6.1</c:v>
                </c:pt>
                <c:pt idx="3">
                  <c:v>3.7</c:v>
                </c:pt>
                <c:pt idx="4">
                  <c:v>6.6</c:v>
                </c:pt>
                <c:pt idx="5">
                  <c:v>19.7</c:v>
                </c:pt>
                <c:pt idx="6">
                  <c:v>23.2</c:v>
                </c:pt>
              </c:numCache>
            </c:numRef>
          </c:val>
        </c:ser>
        <c:dLbls>
          <c:showLegendKey val="0"/>
          <c:showVal val="0"/>
          <c:showCatName val="0"/>
          <c:showSerName val="0"/>
          <c:showPercent val="0"/>
          <c:showBubbleSize val="0"/>
        </c:dLbls>
        <c:gapWidth val="135"/>
        <c:overlap val="100"/>
        <c:axId val="3105864"/>
        <c:axId val="2874440"/>
      </c:barChart>
      <c:valAx>
        <c:axId val="2874440"/>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3105864"/>
        <c:crosses val="max"/>
        <c:crossBetween val="between"/>
      </c:valAx>
      <c:catAx>
        <c:axId val="3105864"/>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2874440"/>
        <c:crosses val="autoZero"/>
        <c:auto val="1"/>
        <c:lblAlgn val="ctr"/>
        <c:lblOffset val="100"/>
        <c:noMultiLvlLbl val="0"/>
      </c:catAx>
    </c:plotArea>
    <c:legend>
      <c:legendPos val="b"/>
      <c:layout>
        <c:manualLayout>
          <c:xMode val="edge"/>
          <c:yMode val="edge"/>
          <c:x val="0.149958183764055"/>
          <c:y val="0.916436821029547"/>
          <c:w val="0.825292249776468"/>
          <c:h val="0.0786129439724089"/>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599828799146"/>
          <c:y val="0.0332200541160882"/>
          <c:w val="0.807633282012811"/>
          <c:h val="0.717124864913999"/>
        </c:manualLayout>
      </c:layout>
      <c:barChart>
        <c:barDir val="bar"/>
        <c:grouping val="percentStacked"/>
        <c:varyColors val="0"/>
        <c:ser>
          <c:idx val="0"/>
          <c:order val="0"/>
          <c:tx>
            <c:strRef>
              <c:f>List1!$B$1</c:f>
              <c:strCache>
                <c:ptCount val="1"/>
                <c:pt idx="0">
                  <c:v>Určitě dostatek</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List1!$A$2:$A$5</c:f>
              <c:strCache>
                <c:ptCount val="4"/>
                <c:pt idx="0">
                  <c:v>Věří 0 hoaxům z 5</c:v>
                </c:pt>
                <c:pt idx="1">
                  <c:v>Věří 1 hoaxu z 5</c:v>
                </c:pt>
                <c:pt idx="2">
                  <c:v>Věří 2 hoaxům z 5</c:v>
                </c:pt>
                <c:pt idx="3">
                  <c:v>Věří 3 a více hoaxům z 5</c:v>
                </c:pt>
              </c:strCache>
            </c:strRef>
          </c:cat>
          <c:val>
            <c:numRef>
              <c:f>List1!$B$2:$B$5</c:f>
              <c:numCache>
                <c:formatCode>General</c:formatCode>
                <c:ptCount val="4"/>
                <c:pt idx="0">
                  <c:v>23.4</c:v>
                </c:pt>
                <c:pt idx="1">
                  <c:v>27.1</c:v>
                </c:pt>
                <c:pt idx="2">
                  <c:v>35.9</c:v>
                </c:pt>
                <c:pt idx="3">
                  <c:v>48.6</c:v>
                </c:pt>
              </c:numCache>
            </c:numRef>
          </c:val>
        </c:ser>
        <c:ser>
          <c:idx val="1"/>
          <c:order val="1"/>
          <c:tx>
            <c:strRef>
              <c:f>List1!$C$1</c:f>
              <c:strCache>
                <c:ptCount val="1"/>
                <c:pt idx="0">
                  <c:v>Spíše dostatek</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List1!$A$2:$A$5</c:f>
              <c:strCache>
                <c:ptCount val="4"/>
                <c:pt idx="0">
                  <c:v>Věří 0 hoaxům z 5</c:v>
                </c:pt>
                <c:pt idx="1">
                  <c:v>Věří 1 hoaxu z 5</c:v>
                </c:pt>
                <c:pt idx="2">
                  <c:v>Věří 2 hoaxům z 5</c:v>
                </c:pt>
                <c:pt idx="3">
                  <c:v>Věří 3 a více hoaxům z 5</c:v>
                </c:pt>
              </c:strCache>
            </c:strRef>
          </c:cat>
          <c:val>
            <c:numRef>
              <c:f>List1!$C$2:$C$5</c:f>
              <c:numCache>
                <c:formatCode>General</c:formatCode>
                <c:ptCount val="4"/>
                <c:pt idx="0">
                  <c:v>53.4</c:v>
                </c:pt>
                <c:pt idx="1">
                  <c:v>51.4</c:v>
                </c:pt>
                <c:pt idx="2">
                  <c:v>52.6</c:v>
                </c:pt>
                <c:pt idx="3">
                  <c:v>41.2</c:v>
                </c:pt>
              </c:numCache>
            </c:numRef>
          </c:val>
        </c:ser>
        <c:ser>
          <c:idx val="2"/>
          <c:order val="2"/>
          <c:tx>
            <c:strRef>
              <c:f>List1!$D$1</c:f>
              <c:strCache>
                <c:ptCount val="1"/>
                <c:pt idx="0">
                  <c:v>Spíše nedostatek</c:v>
                </c:pt>
              </c:strCache>
            </c:strRef>
          </c:tx>
          <c:spPr>
            <a:solidFill>
              <a:srgbClr val="FF0000"/>
            </a:solidFill>
            <a:scene3d>
              <a:camera prst="orthographicFront"/>
              <a:lightRig rig="threePt" dir="t"/>
            </a:scene3d>
            <a:sp3d>
              <a:bevelT h="25400"/>
            </a:sp3d>
          </c:spPr>
          <c:invertIfNegative val="0"/>
          <c:dLbls>
            <c:numFmt formatCode="#,##0" sourceLinked="0"/>
            <c:spPr>
              <a:scene3d>
                <a:camera prst="orthographicFront"/>
                <a:lightRig rig="threePt" dir="t"/>
              </a:scene3d>
              <a:sp3d>
                <a:bevelT/>
              </a:sp3d>
            </c:spPr>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List1!$A$2:$A$5</c:f>
              <c:strCache>
                <c:ptCount val="4"/>
                <c:pt idx="0">
                  <c:v>Věří 0 hoaxům z 5</c:v>
                </c:pt>
                <c:pt idx="1">
                  <c:v>Věří 1 hoaxu z 5</c:v>
                </c:pt>
                <c:pt idx="2">
                  <c:v>Věří 2 hoaxům z 5</c:v>
                </c:pt>
                <c:pt idx="3">
                  <c:v>Věří 3 a více hoaxům z 5</c:v>
                </c:pt>
              </c:strCache>
            </c:strRef>
          </c:cat>
          <c:val>
            <c:numRef>
              <c:f>List1!$D$2:$D$5</c:f>
              <c:numCache>
                <c:formatCode>General</c:formatCode>
                <c:ptCount val="4"/>
                <c:pt idx="0">
                  <c:v>19.6</c:v>
                </c:pt>
                <c:pt idx="1">
                  <c:v>17.3</c:v>
                </c:pt>
                <c:pt idx="2">
                  <c:v>10.8</c:v>
                </c:pt>
                <c:pt idx="3">
                  <c:v>7.8</c:v>
                </c:pt>
              </c:numCache>
            </c:numRef>
          </c:val>
        </c:ser>
        <c:ser>
          <c:idx val="3"/>
          <c:order val="3"/>
          <c:tx>
            <c:strRef>
              <c:f>List1!$E$1</c:f>
              <c:strCache>
                <c:ptCount val="1"/>
                <c:pt idx="0">
                  <c:v>Určitě nedostatek</c:v>
                </c:pt>
              </c:strCache>
            </c:strRef>
          </c:tx>
          <c:spPr>
            <a:solidFill>
              <a:srgbClr val="C00000"/>
            </a:solidFill>
            <a:scene3d>
              <a:camera prst="orthographicFront"/>
              <a:lightRig rig="threePt" dir="t"/>
            </a:scene3d>
            <a:sp3d>
              <a:bevelT h="25400"/>
            </a:sp3d>
          </c:spPr>
          <c:invertIfNegative val="0"/>
          <c:dLbls>
            <c:numFmt formatCode="#,##0" sourceLinked="0"/>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List1!$A$2:$A$5</c:f>
              <c:strCache>
                <c:ptCount val="4"/>
                <c:pt idx="0">
                  <c:v>Věří 0 hoaxům z 5</c:v>
                </c:pt>
                <c:pt idx="1">
                  <c:v>Věří 1 hoaxu z 5</c:v>
                </c:pt>
                <c:pt idx="2">
                  <c:v>Věří 2 hoaxům z 5</c:v>
                </c:pt>
                <c:pt idx="3">
                  <c:v>Věří 3 a více hoaxům z 5</c:v>
                </c:pt>
              </c:strCache>
            </c:strRef>
          </c:cat>
          <c:val>
            <c:numRef>
              <c:f>List1!$E$2:$E$5</c:f>
              <c:numCache>
                <c:formatCode>General</c:formatCode>
                <c:ptCount val="4"/>
                <c:pt idx="0">
                  <c:v>3.6</c:v>
                </c:pt>
                <c:pt idx="1">
                  <c:v>4.1</c:v>
                </c:pt>
                <c:pt idx="2">
                  <c:v>0.7</c:v>
                </c:pt>
                <c:pt idx="3">
                  <c:v>2.4</c:v>
                </c:pt>
              </c:numCache>
            </c:numRef>
          </c:val>
        </c:ser>
        <c:dLbls>
          <c:showLegendKey val="0"/>
          <c:showVal val="0"/>
          <c:showCatName val="0"/>
          <c:showSerName val="0"/>
          <c:showPercent val="0"/>
          <c:showBubbleSize val="0"/>
        </c:dLbls>
        <c:gapWidth val="135"/>
        <c:overlap val="100"/>
        <c:axId val="2126264"/>
        <c:axId val="2883464"/>
      </c:barChart>
      <c:valAx>
        <c:axId val="2883464"/>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2126264"/>
        <c:crosses val="max"/>
        <c:crossBetween val="between"/>
      </c:valAx>
      <c:catAx>
        <c:axId val="2126264"/>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2883464"/>
        <c:crosses val="autoZero"/>
        <c:auto val="1"/>
        <c:lblAlgn val="ctr"/>
        <c:lblOffset val="100"/>
        <c:noMultiLvlLbl val="0"/>
      </c:catAx>
    </c:plotArea>
    <c:legend>
      <c:legendPos val="b"/>
      <c:layout>
        <c:manualLayout>
          <c:xMode val="edge"/>
          <c:yMode val="edge"/>
          <c:x val="0.149958183764055"/>
          <c:y val="0.882023271127056"/>
          <c:w val="0.825292249776468"/>
          <c:h val="0.0786129439724089"/>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147127781325"/>
          <c:y val="0.0332200541160882"/>
          <c:w val="0.82408598905075"/>
          <c:h val="0.766282364976015"/>
        </c:manualLayout>
      </c:layout>
      <c:barChart>
        <c:barDir val="bar"/>
        <c:grouping val="percentStacked"/>
        <c:varyColors val="0"/>
        <c:ser>
          <c:idx val="0"/>
          <c:order val="0"/>
          <c:tx>
            <c:strRef>
              <c:f>List1!$B$1</c:f>
              <c:strCache>
                <c:ptCount val="1"/>
                <c:pt idx="0">
                  <c:v>Zcela bezproblémové</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Důchodci</c:v>
                </c:pt>
                <c:pt idx="1">
                  <c:v>Gayové a lesby</c:v>
                </c:pt>
                <c:pt idx="2">
                  <c:v>Židé</c:v>
                </c:pt>
                <c:pt idx="3">
                  <c:v>Vietnamci</c:v>
                </c:pt>
                <c:pt idx="4">
                  <c:v>Muslimové</c:v>
                </c:pt>
                <c:pt idx="5">
                  <c:v>Bezdomovci</c:v>
                </c:pt>
                <c:pt idx="6">
                  <c:v>Romové</c:v>
                </c:pt>
              </c:strCache>
            </c:strRef>
          </c:cat>
          <c:val>
            <c:numRef>
              <c:f>List1!$B$2:$B$8</c:f>
              <c:numCache>
                <c:formatCode>General</c:formatCode>
                <c:ptCount val="7"/>
                <c:pt idx="0">
                  <c:v>51.2</c:v>
                </c:pt>
                <c:pt idx="1">
                  <c:v>52.5</c:v>
                </c:pt>
                <c:pt idx="2">
                  <c:v>55.1</c:v>
                </c:pt>
                <c:pt idx="3">
                  <c:v>28.6</c:v>
                </c:pt>
                <c:pt idx="4">
                  <c:v>11.5</c:v>
                </c:pt>
                <c:pt idx="5">
                  <c:v>5.6</c:v>
                </c:pt>
                <c:pt idx="6">
                  <c:v>1.6</c:v>
                </c:pt>
              </c:numCache>
            </c:numRef>
          </c:val>
        </c:ser>
        <c:ser>
          <c:idx val="1"/>
          <c:order val="1"/>
          <c:tx>
            <c:strRef>
              <c:f>List1!$C$1</c:f>
              <c:strCache>
                <c:ptCount val="1"/>
                <c:pt idx="0">
                  <c:v>Spíše bezproblemové</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Důchodci</c:v>
                </c:pt>
                <c:pt idx="1">
                  <c:v>Gayové a lesby</c:v>
                </c:pt>
                <c:pt idx="2">
                  <c:v>Židé</c:v>
                </c:pt>
                <c:pt idx="3">
                  <c:v>Vietnamci</c:v>
                </c:pt>
                <c:pt idx="4">
                  <c:v>Muslimové</c:v>
                </c:pt>
                <c:pt idx="5">
                  <c:v>Bezdomovci</c:v>
                </c:pt>
                <c:pt idx="6">
                  <c:v>Romové</c:v>
                </c:pt>
              </c:strCache>
            </c:strRef>
          </c:cat>
          <c:val>
            <c:numRef>
              <c:f>List1!$C$2:$C$8</c:f>
              <c:numCache>
                <c:formatCode>General</c:formatCode>
                <c:ptCount val="7"/>
                <c:pt idx="0">
                  <c:v>41.1</c:v>
                </c:pt>
                <c:pt idx="1">
                  <c:v>38.0</c:v>
                </c:pt>
                <c:pt idx="2">
                  <c:v>34.1</c:v>
                </c:pt>
                <c:pt idx="3">
                  <c:v>53.6</c:v>
                </c:pt>
                <c:pt idx="4">
                  <c:v>36.7</c:v>
                </c:pt>
                <c:pt idx="5">
                  <c:v>35.5</c:v>
                </c:pt>
                <c:pt idx="6">
                  <c:v>6.5</c:v>
                </c:pt>
              </c:numCache>
            </c:numRef>
          </c:val>
        </c:ser>
        <c:ser>
          <c:idx val="2"/>
          <c:order val="2"/>
          <c:tx>
            <c:strRef>
              <c:f>List1!$D$1</c:f>
              <c:strCache>
                <c:ptCount val="1"/>
                <c:pt idx="0">
                  <c:v>Spíše problémové</c:v>
                </c:pt>
              </c:strCache>
            </c:strRef>
          </c:tx>
          <c:spPr>
            <a:solidFill>
              <a:srgbClr val="FF0000"/>
            </a:solidFill>
            <a:scene3d>
              <a:camera prst="orthographicFront"/>
              <a:lightRig rig="threePt" dir="t"/>
            </a:scene3d>
            <a:sp3d>
              <a:bevelT h="25400"/>
            </a:sp3d>
          </c:spPr>
          <c:invertIfNegative val="0"/>
          <c:dLbls>
            <c:numFmt formatCode="#,##0" sourceLinked="0"/>
            <c:spPr>
              <a:scene3d>
                <a:camera prst="orthographicFront"/>
                <a:lightRig rig="threePt" dir="t"/>
              </a:scene3d>
              <a:sp3d>
                <a:bevelT/>
              </a:sp3d>
            </c:spPr>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List1!$A$2:$A$8</c:f>
              <c:strCache>
                <c:ptCount val="7"/>
                <c:pt idx="0">
                  <c:v>Důchodci</c:v>
                </c:pt>
                <c:pt idx="1">
                  <c:v>Gayové a lesby</c:v>
                </c:pt>
                <c:pt idx="2">
                  <c:v>Židé</c:v>
                </c:pt>
                <c:pt idx="3">
                  <c:v>Vietnamci</c:v>
                </c:pt>
                <c:pt idx="4">
                  <c:v>Muslimové</c:v>
                </c:pt>
                <c:pt idx="5">
                  <c:v>Bezdomovci</c:v>
                </c:pt>
                <c:pt idx="6">
                  <c:v>Romové</c:v>
                </c:pt>
              </c:strCache>
            </c:strRef>
          </c:cat>
          <c:val>
            <c:numRef>
              <c:f>List1!$D$2:$D$8</c:f>
              <c:numCache>
                <c:formatCode>General</c:formatCode>
                <c:ptCount val="7"/>
                <c:pt idx="0">
                  <c:v>6.3</c:v>
                </c:pt>
                <c:pt idx="1">
                  <c:v>7.7</c:v>
                </c:pt>
                <c:pt idx="2">
                  <c:v>8.0</c:v>
                </c:pt>
                <c:pt idx="3">
                  <c:v>15.0</c:v>
                </c:pt>
                <c:pt idx="4">
                  <c:v>32.0</c:v>
                </c:pt>
                <c:pt idx="5">
                  <c:v>46.2</c:v>
                </c:pt>
                <c:pt idx="6">
                  <c:v>34.5</c:v>
                </c:pt>
              </c:numCache>
            </c:numRef>
          </c:val>
        </c:ser>
        <c:ser>
          <c:idx val="3"/>
          <c:order val="3"/>
          <c:tx>
            <c:strRef>
              <c:f>List1!$E$1</c:f>
              <c:strCache>
                <c:ptCount val="1"/>
                <c:pt idx="0">
                  <c:v>Velmi problémové</c:v>
                </c:pt>
              </c:strCache>
            </c:strRef>
          </c:tx>
          <c:spPr>
            <a:solidFill>
              <a:srgbClr val="C00000"/>
            </a:solidFill>
            <a:scene3d>
              <a:camera prst="orthographicFront"/>
              <a:lightRig rig="threePt" dir="t"/>
            </a:scene3d>
            <a:sp3d>
              <a:bevelT h="25400"/>
            </a:sp3d>
          </c:spPr>
          <c:invertIfNegative val="0"/>
          <c:dLbls>
            <c:numFmt formatCode="#,##0" sourceLinked="0"/>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List1!$A$2:$A$8</c:f>
              <c:strCache>
                <c:ptCount val="7"/>
                <c:pt idx="0">
                  <c:v>Důchodci</c:v>
                </c:pt>
                <c:pt idx="1">
                  <c:v>Gayové a lesby</c:v>
                </c:pt>
                <c:pt idx="2">
                  <c:v>Židé</c:v>
                </c:pt>
                <c:pt idx="3">
                  <c:v>Vietnamci</c:v>
                </c:pt>
                <c:pt idx="4">
                  <c:v>Muslimové</c:v>
                </c:pt>
                <c:pt idx="5">
                  <c:v>Bezdomovci</c:v>
                </c:pt>
                <c:pt idx="6">
                  <c:v>Romové</c:v>
                </c:pt>
              </c:strCache>
            </c:strRef>
          </c:cat>
          <c:val>
            <c:numRef>
              <c:f>List1!$E$2:$E$8</c:f>
              <c:numCache>
                <c:formatCode>General</c:formatCode>
                <c:ptCount val="7"/>
                <c:pt idx="0">
                  <c:v>1.4</c:v>
                </c:pt>
                <c:pt idx="1">
                  <c:v>1.8</c:v>
                </c:pt>
                <c:pt idx="2">
                  <c:v>2.8</c:v>
                </c:pt>
                <c:pt idx="3">
                  <c:v>2.8</c:v>
                </c:pt>
                <c:pt idx="4">
                  <c:v>19.9</c:v>
                </c:pt>
                <c:pt idx="5">
                  <c:v>12.8</c:v>
                </c:pt>
                <c:pt idx="6">
                  <c:v>57.3</c:v>
                </c:pt>
              </c:numCache>
            </c:numRef>
          </c:val>
        </c:ser>
        <c:dLbls>
          <c:showLegendKey val="0"/>
          <c:showVal val="0"/>
          <c:showCatName val="0"/>
          <c:showSerName val="0"/>
          <c:showPercent val="0"/>
          <c:showBubbleSize val="0"/>
        </c:dLbls>
        <c:gapWidth val="135"/>
        <c:overlap val="100"/>
        <c:axId val="624673864"/>
        <c:axId val="624670584"/>
      </c:barChart>
      <c:valAx>
        <c:axId val="624670584"/>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624673864"/>
        <c:crosses val="max"/>
        <c:crossBetween val="between"/>
      </c:valAx>
      <c:catAx>
        <c:axId val="624673864"/>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624670584"/>
        <c:crosses val="autoZero"/>
        <c:auto val="1"/>
        <c:lblAlgn val="ctr"/>
        <c:lblOffset val="100"/>
        <c:noMultiLvlLbl val="0"/>
      </c:catAx>
    </c:plotArea>
    <c:legend>
      <c:legendPos val="b"/>
      <c:layout>
        <c:manualLayout>
          <c:xMode val="edge"/>
          <c:yMode val="edge"/>
          <c:x val="0.149316146978554"/>
          <c:y val="0.897342512337743"/>
          <c:w val="0.845154462517266"/>
          <c:h val="0.0719929775086744"/>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cs-CZ" sz="1200" dirty="0" smtClean="0"/>
              <a:t>% respondentů,</a:t>
            </a:r>
            <a:r>
              <a:rPr lang="cs-CZ" sz="1200" baseline="0" dirty="0" smtClean="0"/>
              <a:t> kteří hodnotí soužití s danou menšinou jako VELMI </a:t>
            </a:r>
            <a:r>
              <a:rPr lang="cs-CZ" sz="1200" cap="all" baseline="0" dirty="0" smtClean="0"/>
              <a:t>problémové</a:t>
            </a:r>
            <a:endParaRPr lang="cs-CZ" sz="1200" cap="all" baseline="0" dirty="0"/>
          </a:p>
        </c:rich>
      </c:tx>
      <c:layout>
        <c:manualLayout>
          <c:xMode val="edge"/>
          <c:yMode val="edge"/>
          <c:x val="0.213312122904733"/>
          <c:y val="0.020538817682389"/>
        </c:manualLayout>
      </c:layout>
      <c:overlay val="0"/>
    </c:title>
    <c:autoTitleDeleted val="0"/>
    <c:plotArea>
      <c:layout>
        <c:manualLayout>
          <c:layoutTarget val="inner"/>
          <c:xMode val="edge"/>
          <c:yMode val="edge"/>
          <c:x val="0.149147127781325"/>
          <c:y val="0.145579839367423"/>
          <c:w val="0.82408598905075"/>
          <c:h val="0.623397079811645"/>
        </c:manualLayout>
      </c:layout>
      <c:barChart>
        <c:barDir val="bar"/>
        <c:grouping val="clustered"/>
        <c:varyColors val="0"/>
        <c:ser>
          <c:idx val="0"/>
          <c:order val="0"/>
          <c:tx>
            <c:strRef>
              <c:f>List1!$B$1</c:f>
              <c:strCache>
                <c:ptCount val="1"/>
                <c:pt idx="0">
                  <c:v>Má osobní negativní zkušenost s příslušníkem nějaké minority</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sz="900">
                    <a:solidFill>
                      <a:schemeClr val="bg1"/>
                    </a:solidFill>
                  </a:defRPr>
                </a:pPr>
                <a:endParaRPr lang="en-US"/>
              </a:p>
            </c:txPr>
            <c:dLblPos val="ctr"/>
            <c:showLegendKey val="0"/>
            <c:showVal val="1"/>
            <c:showCatName val="0"/>
            <c:showSerName val="0"/>
            <c:showPercent val="0"/>
            <c:showBubbleSize val="0"/>
            <c:showLeaderLines val="0"/>
          </c:dLbls>
          <c:cat>
            <c:strRef>
              <c:f>List1!$A$2:$A$8</c:f>
              <c:strCache>
                <c:ptCount val="7"/>
                <c:pt idx="0">
                  <c:v>Muslimové</c:v>
                </c:pt>
                <c:pt idx="1">
                  <c:v>Romové</c:v>
                </c:pt>
                <c:pt idx="2">
                  <c:v>Gayové a lesby</c:v>
                </c:pt>
                <c:pt idx="3">
                  <c:v>Vietnamci</c:v>
                </c:pt>
                <c:pt idx="4">
                  <c:v>Bezdomovci</c:v>
                </c:pt>
                <c:pt idx="5">
                  <c:v>Důchodci</c:v>
                </c:pt>
                <c:pt idx="6">
                  <c:v>Židé</c:v>
                </c:pt>
              </c:strCache>
            </c:strRef>
          </c:cat>
          <c:val>
            <c:numRef>
              <c:f>List1!$B$2:$B$8</c:f>
              <c:numCache>
                <c:formatCode>General</c:formatCode>
                <c:ptCount val="7"/>
                <c:pt idx="0">
                  <c:v>25.1</c:v>
                </c:pt>
                <c:pt idx="1">
                  <c:v>73.0</c:v>
                </c:pt>
                <c:pt idx="2">
                  <c:v>1.9</c:v>
                </c:pt>
                <c:pt idx="3">
                  <c:v>4.0</c:v>
                </c:pt>
                <c:pt idx="4">
                  <c:v>14.8</c:v>
                </c:pt>
                <c:pt idx="5">
                  <c:v>1.5</c:v>
                </c:pt>
                <c:pt idx="6">
                  <c:v>4.2</c:v>
                </c:pt>
              </c:numCache>
            </c:numRef>
          </c:val>
        </c:ser>
        <c:ser>
          <c:idx val="1"/>
          <c:order val="1"/>
          <c:tx>
            <c:strRef>
              <c:f>List1!$C$1</c:f>
              <c:strCache>
                <c:ptCount val="1"/>
                <c:pt idx="0">
                  <c:v>Nemá osobní negativní zkušenost s příslušníkem nějaké minority</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dLblPos val="ctr"/>
            <c:showLegendKey val="0"/>
            <c:showVal val="1"/>
            <c:showCatName val="0"/>
            <c:showSerName val="0"/>
            <c:showPercent val="0"/>
            <c:showBubbleSize val="0"/>
            <c:showLeaderLines val="0"/>
          </c:dLbls>
          <c:cat>
            <c:strRef>
              <c:f>List1!$A$2:$A$8</c:f>
              <c:strCache>
                <c:ptCount val="7"/>
                <c:pt idx="0">
                  <c:v>Muslimové</c:v>
                </c:pt>
                <c:pt idx="1">
                  <c:v>Romové</c:v>
                </c:pt>
                <c:pt idx="2">
                  <c:v>Gayové a lesby</c:v>
                </c:pt>
                <c:pt idx="3">
                  <c:v>Vietnamci</c:v>
                </c:pt>
                <c:pt idx="4">
                  <c:v>Bezdomovci</c:v>
                </c:pt>
                <c:pt idx="5">
                  <c:v>Důchodci</c:v>
                </c:pt>
                <c:pt idx="6">
                  <c:v>Židé</c:v>
                </c:pt>
              </c:strCache>
            </c:strRef>
          </c:cat>
          <c:val>
            <c:numRef>
              <c:f>List1!$C$2:$C$8</c:f>
              <c:numCache>
                <c:formatCode>General</c:formatCode>
                <c:ptCount val="7"/>
                <c:pt idx="0">
                  <c:v>17.6</c:v>
                </c:pt>
                <c:pt idx="1">
                  <c:v>50.3</c:v>
                </c:pt>
                <c:pt idx="2">
                  <c:v>1.8</c:v>
                </c:pt>
                <c:pt idx="3">
                  <c:v>2.3</c:v>
                </c:pt>
                <c:pt idx="4">
                  <c:v>11.9</c:v>
                </c:pt>
                <c:pt idx="5">
                  <c:v>1.3</c:v>
                </c:pt>
                <c:pt idx="6">
                  <c:v>2.1</c:v>
                </c:pt>
              </c:numCache>
            </c:numRef>
          </c:val>
        </c:ser>
        <c:dLbls>
          <c:showLegendKey val="0"/>
          <c:showVal val="0"/>
          <c:showCatName val="0"/>
          <c:showSerName val="0"/>
          <c:showPercent val="0"/>
          <c:showBubbleSize val="0"/>
        </c:dLbls>
        <c:gapWidth val="135"/>
        <c:axId val="624868888"/>
        <c:axId val="624865768"/>
      </c:barChart>
      <c:valAx>
        <c:axId val="624865768"/>
        <c:scaling>
          <c:orientation val="minMax"/>
          <c:max val="100.0"/>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624868888"/>
        <c:crosses val="max"/>
        <c:crossBetween val="between"/>
      </c:valAx>
      <c:catAx>
        <c:axId val="624868888"/>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624865768"/>
        <c:crosses val="autoZero"/>
        <c:auto val="1"/>
        <c:lblAlgn val="ctr"/>
        <c:lblOffset val="100"/>
        <c:noMultiLvlLbl val="0"/>
      </c:catAx>
    </c:plotArea>
    <c:legend>
      <c:legendPos val="b"/>
      <c:layout>
        <c:manualLayout>
          <c:xMode val="edge"/>
          <c:yMode val="edge"/>
          <c:x val="0.149316146978554"/>
          <c:y val="0.866817148521959"/>
          <c:w val="0.817835877299035"/>
          <c:h val="0.112693675061745"/>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cs-CZ" sz="1200" b="1" i="0" baseline="0" dirty="0" smtClean="0">
                <a:effectLst/>
              </a:rPr>
              <a:t>% respondentů, kteří hodnotí soužití s Romy jako VELMI </a:t>
            </a:r>
            <a:r>
              <a:rPr lang="cs-CZ" sz="1200" b="1" i="0" cap="all" baseline="0" dirty="0" smtClean="0">
                <a:effectLst/>
              </a:rPr>
              <a:t>problémové</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cs-CZ" sz="1200" b="1" i="0" cap="all" baseline="0" dirty="0" smtClean="0">
                <a:effectLst/>
              </a:rPr>
              <a:t>Jen z </a:t>
            </a:r>
            <a:r>
              <a:rPr lang="cs-CZ" sz="1200" b="1" i="0" cap="all" baseline="0" dirty="0" err="1" smtClean="0">
                <a:effectLst/>
              </a:rPr>
              <a:t>respondentŮ</a:t>
            </a:r>
            <a:r>
              <a:rPr lang="cs-CZ" sz="1200" b="1" i="0" cap="all" baseline="0" dirty="0" smtClean="0">
                <a:effectLst/>
              </a:rPr>
              <a:t> BEZ VLASTNÍ ZKUŠENOSTI S PŘÍSLUŠNÍKEM MENŠINY</a:t>
            </a:r>
            <a:endParaRPr lang="cs-CZ" sz="1200" dirty="0" smtClean="0">
              <a:effectLst/>
            </a:endParaRPr>
          </a:p>
        </c:rich>
      </c:tx>
      <c:layout>
        <c:manualLayout>
          <c:xMode val="edge"/>
          <c:yMode val="edge"/>
          <c:x val="0.245802998241548"/>
          <c:y val="0.0240503580410257"/>
        </c:manualLayout>
      </c:layout>
      <c:overlay val="0"/>
    </c:title>
    <c:autoTitleDeleted val="0"/>
    <c:plotArea>
      <c:layout>
        <c:manualLayout>
          <c:layoutTarget val="inner"/>
          <c:xMode val="edge"/>
          <c:yMode val="edge"/>
          <c:x val="0.174168867871378"/>
          <c:y val="0.225622973709992"/>
          <c:w val="0.799064242940579"/>
          <c:h val="0.686539563785842"/>
        </c:manualLayout>
      </c:layout>
      <c:barChart>
        <c:barDir val="bar"/>
        <c:grouping val="clustered"/>
        <c:varyColors val="0"/>
        <c:ser>
          <c:idx val="0"/>
          <c:order val="0"/>
          <c:tx>
            <c:strRef>
              <c:f>List1!$B$1</c:f>
              <c:strCache>
                <c:ptCount val="1"/>
                <c:pt idx="0">
                  <c:v>Romové</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spPr>
              <a:solidFill>
                <a:schemeClr val="accent5">
                  <a:lumMod val="40000"/>
                  <a:lumOff val="60000"/>
                </a:schemeClr>
              </a:solidFill>
              <a:scene3d>
                <a:camera prst="orthographicFront"/>
                <a:lightRig rig="threePt" dir="t"/>
              </a:scene3d>
              <a:sp3d>
                <a:bevelT h="25400"/>
              </a:sp3d>
            </c:spPr>
          </c:dPt>
          <c:dPt>
            <c:idx val="1"/>
            <c:invertIfNegative val="0"/>
            <c:bubble3D val="0"/>
            <c:spPr>
              <a:solidFill>
                <a:schemeClr val="accent5">
                  <a:lumMod val="60000"/>
                  <a:lumOff val="40000"/>
                </a:schemeClr>
              </a:solidFill>
              <a:scene3d>
                <a:camera prst="orthographicFront"/>
                <a:lightRig rig="threePt" dir="t"/>
              </a:scene3d>
              <a:sp3d>
                <a:bevelT h="25400"/>
              </a:sp3d>
            </c:spPr>
          </c:dPt>
          <c:dPt>
            <c:idx val="2"/>
            <c:invertIfNegative val="0"/>
            <c:bubble3D val="0"/>
            <c:spPr>
              <a:solidFill>
                <a:schemeClr val="accent5">
                  <a:lumMod val="75000"/>
                </a:schemeClr>
              </a:solidFill>
              <a:scene3d>
                <a:camera prst="orthographicFront"/>
                <a:lightRig rig="threePt" dir="t"/>
              </a:scene3d>
              <a:sp3d>
                <a:bevelT h="25400"/>
              </a:sp3d>
            </c:spPr>
          </c:dPt>
          <c:dPt>
            <c:idx val="3"/>
            <c:invertIfNegative val="0"/>
            <c:bubble3D val="0"/>
            <c:spPr>
              <a:solidFill>
                <a:schemeClr val="accent5">
                  <a:lumMod val="50000"/>
                </a:schemeClr>
              </a:solidFill>
              <a:scene3d>
                <a:camera prst="orthographicFront"/>
                <a:lightRig rig="threePt" dir="t"/>
              </a:scene3d>
              <a:sp3d>
                <a:bevelT h="25400"/>
              </a:sp3d>
            </c:spPr>
          </c:dPt>
          <c:dLbls>
            <c:numFmt formatCode="#,##0" sourceLinked="0"/>
            <c:txPr>
              <a:bodyPr/>
              <a:lstStyle/>
              <a:p>
                <a:pPr>
                  <a:defRPr sz="900">
                    <a:solidFill>
                      <a:schemeClr val="bg1"/>
                    </a:solidFill>
                  </a:defRPr>
                </a:pPr>
                <a:endParaRPr lang="en-US"/>
              </a:p>
            </c:txPr>
            <c:dLblPos val="ctr"/>
            <c:showLegendKey val="0"/>
            <c:showVal val="1"/>
            <c:showCatName val="0"/>
            <c:showSerName val="0"/>
            <c:showPercent val="0"/>
            <c:showBubbleSize val="0"/>
            <c:showLeaderLines val="0"/>
          </c:dLbls>
          <c:cat>
            <c:strRef>
              <c:f>List1!$A$2:$A$5</c:f>
              <c:strCache>
                <c:ptCount val="4"/>
                <c:pt idx="0">
                  <c:v>Věří 0 hoaxům z 5</c:v>
                </c:pt>
                <c:pt idx="1">
                  <c:v>Věří 1 hoaxu z 5</c:v>
                </c:pt>
                <c:pt idx="2">
                  <c:v>Věří 2 hoaxům z 5</c:v>
                </c:pt>
                <c:pt idx="3">
                  <c:v>Věří 3 a více hoaxům z 5</c:v>
                </c:pt>
              </c:strCache>
            </c:strRef>
          </c:cat>
          <c:val>
            <c:numRef>
              <c:f>List1!$B$2:$B$5</c:f>
              <c:numCache>
                <c:formatCode>General</c:formatCode>
                <c:ptCount val="4"/>
                <c:pt idx="0">
                  <c:v>40.9</c:v>
                </c:pt>
                <c:pt idx="1">
                  <c:v>45.7</c:v>
                </c:pt>
                <c:pt idx="2">
                  <c:v>53.1</c:v>
                </c:pt>
                <c:pt idx="3">
                  <c:v>67.9</c:v>
                </c:pt>
              </c:numCache>
            </c:numRef>
          </c:val>
        </c:ser>
        <c:dLbls>
          <c:showLegendKey val="0"/>
          <c:showVal val="0"/>
          <c:showCatName val="0"/>
          <c:showSerName val="0"/>
          <c:showPercent val="0"/>
          <c:showBubbleSize val="0"/>
        </c:dLbls>
        <c:gapWidth val="135"/>
        <c:axId val="624743784"/>
        <c:axId val="624740664"/>
      </c:barChart>
      <c:valAx>
        <c:axId val="624740664"/>
        <c:scaling>
          <c:orientation val="minMax"/>
          <c:max val="100.0"/>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624743784"/>
        <c:crosses val="max"/>
        <c:crossBetween val="between"/>
      </c:valAx>
      <c:catAx>
        <c:axId val="624743784"/>
        <c:scaling>
          <c:orientation val="maxMin"/>
        </c:scaling>
        <c:delete val="0"/>
        <c:axPos val="l"/>
        <c:numFmt formatCode="General" sourceLinked="1"/>
        <c:majorTickMark val="out"/>
        <c:minorTickMark val="none"/>
        <c:tickLblPos val="nextTo"/>
        <c:txPr>
          <a:bodyPr/>
          <a:lstStyle/>
          <a:p>
            <a:pPr>
              <a:defRPr sz="1000">
                <a:solidFill>
                  <a:schemeClr val="tx2"/>
                </a:solidFill>
              </a:defRPr>
            </a:pPr>
            <a:endParaRPr lang="en-US"/>
          </a:p>
        </c:txPr>
        <c:crossAx val="62474066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cs-CZ" sz="1200" b="1" i="0" baseline="0" dirty="0" smtClean="0">
                <a:effectLst/>
              </a:rPr>
              <a:t>% respondentů, kteří hodnotí soužití s Romy jako VELMI </a:t>
            </a:r>
            <a:r>
              <a:rPr lang="cs-CZ" sz="1200" b="1" i="0" cap="all" baseline="0" dirty="0" smtClean="0">
                <a:effectLst/>
              </a:rPr>
              <a:t>problémové</a:t>
            </a:r>
          </a:p>
        </c:rich>
      </c:tx>
      <c:layout>
        <c:manualLayout>
          <c:xMode val="edge"/>
          <c:yMode val="edge"/>
          <c:x val="0.293565218417226"/>
          <c:y val="0.0698310982727721"/>
        </c:manualLayout>
      </c:layout>
      <c:overlay val="0"/>
    </c:title>
    <c:autoTitleDeleted val="0"/>
    <c:plotArea>
      <c:layout>
        <c:manualLayout>
          <c:layoutTarget val="inner"/>
          <c:xMode val="edge"/>
          <c:yMode val="edge"/>
          <c:x val="0.174168867871378"/>
          <c:y val="0.225622973709992"/>
          <c:w val="0.799064242940579"/>
          <c:h val="0.686539563785842"/>
        </c:manualLayout>
      </c:layout>
      <c:barChart>
        <c:barDir val="bar"/>
        <c:grouping val="clustered"/>
        <c:varyColors val="0"/>
        <c:ser>
          <c:idx val="0"/>
          <c:order val="0"/>
          <c:tx>
            <c:strRef>
              <c:f>List1!$B$1</c:f>
              <c:strCache>
                <c:ptCount val="1"/>
                <c:pt idx="0">
                  <c:v>Romové</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spPr>
              <a:solidFill>
                <a:schemeClr val="bg1">
                  <a:lumMod val="50000"/>
                </a:schemeClr>
              </a:solidFill>
              <a:scene3d>
                <a:camera prst="orthographicFront"/>
                <a:lightRig rig="threePt" dir="t"/>
              </a:scene3d>
              <a:sp3d>
                <a:bevelT h="25400"/>
              </a:sp3d>
            </c:spPr>
          </c:dPt>
          <c:dPt>
            <c:idx val="1"/>
            <c:invertIfNegative val="0"/>
            <c:bubble3D val="0"/>
            <c:spPr>
              <a:solidFill>
                <a:schemeClr val="accent5">
                  <a:lumMod val="20000"/>
                  <a:lumOff val="80000"/>
                </a:schemeClr>
              </a:solidFill>
              <a:scene3d>
                <a:camera prst="orthographicFront"/>
                <a:lightRig rig="threePt" dir="t"/>
              </a:scene3d>
              <a:sp3d>
                <a:bevelT h="25400"/>
              </a:sp3d>
            </c:spPr>
          </c:dPt>
          <c:dPt>
            <c:idx val="2"/>
            <c:invertIfNegative val="0"/>
            <c:bubble3D val="0"/>
            <c:spPr>
              <a:solidFill>
                <a:schemeClr val="accent5">
                  <a:lumMod val="40000"/>
                  <a:lumOff val="60000"/>
                </a:schemeClr>
              </a:solidFill>
              <a:scene3d>
                <a:camera prst="orthographicFront"/>
                <a:lightRig rig="threePt" dir="t"/>
              </a:scene3d>
              <a:sp3d>
                <a:bevelT h="25400"/>
              </a:sp3d>
            </c:spPr>
          </c:dPt>
          <c:dPt>
            <c:idx val="3"/>
            <c:invertIfNegative val="0"/>
            <c:bubble3D val="0"/>
            <c:spPr>
              <a:solidFill>
                <a:schemeClr val="accent5">
                  <a:lumMod val="40000"/>
                  <a:lumOff val="60000"/>
                </a:schemeClr>
              </a:solidFill>
              <a:scene3d>
                <a:camera prst="orthographicFront"/>
                <a:lightRig rig="threePt" dir="t"/>
              </a:scene3d>
              <a:sp3d>
                <a:bevelT h="25400"/>
              </a:sp3d>
            </c:spPr>
          </c:dPt>
          <c:dPt>
            <c:idx val="4"/>
            <c:invertIfNegative val="0"/>
            <c:bubble3D val="0"/>
            <c:spPr>
              <a:solidFill>
                <a:schemeClr val="accent5">
                  <a:lumMod val="60000"/>
                  <a:lumOff val="40000"/>
                </a:schemeClr>
              </a:solidFill>
              <a:scene3d>
                <a:camera prst="orthographicFront"/>
                <a:lightRig rig="threePt" dir="t"/>
              </a:scene3d>
              <a:sp3d>
                <a:bevelT h="25400"/>
              </a:sp3d>
            </c:spPr>
          </c:dPt>
          <c:dPt>
            <c:idx val="5"/>
            <c:invertIfNegative val="0"/>
            <c:bubble3D val="0"/>
            <c:spPr>
              <a:solidFill>
                <a:schemeClr val="accent5">
                  <a:lumMod val="60000"/>
                  <a:lumOff val="40000"/>
                </a:schemeClr>
              </a:solidFill>
              <a:scene3d>
                <a:camera prst="orthographicFront"/>
                <a:lightRig rig="threePt" dir="t"/>
              </a:scene3d>
              <a:sp3d>
                <a:bevelT h="25400"/>
              </a:sp3d>
            </c:spPr>
          </c:dPt>
          <c:dPt>
            <c:idx val="6"/>
            <c:invertIfNegative val="0"/>
            <c:bubble3D val="0"/>
            <c:spPr>
              <a:solidFill>
                <a:schemeClr val="accent5">
                  <a:lumMod val="75000"/>
                </a:schemeClr>
              </a:solidFill>
              <a:scene3d>
                <a:camera prst="orthographicFront"/>
                <a:lightRig rig="threePt" dir="t"/>
              </a:scene3d>
              <a:sp3d>
                <a:bevelT h="25400"/>
              </a:sp3d>
            </c:spPr>
          </c:dPt>
          <c:dLbls>
            <c:numFmt formatCode="#,##0" sourceLinked="0"/>
            <c:txPr>
              <a:bodyPr/>
              <a:lstStyle/>
              <a:p>
                <a:pPr>
                  <a:defRPr sz="900">
                    <a:solidFill>
                      <a:schemeClr val="tx1"/>
                    </a:solidFill>
                  </a:defRPr>
                </a:pPr>
                <a:endParaRPr lang="en-US"/>
              </a:p>
            </c:txPr>
            <c:dLblPos val="ctr"/>
            <c:showLegendKey val="0"/>
            <c:showVal val="1"/>
            <c:showCatName val="0"/>
            <c:showSerName val="0"/>
            <c:showPercent val="0"/>
            <c:showBubbleSize val="0"/>
            <c:showLeaderLines val="0"/>
          </c:dLbls>
          <c:cat>
            <c:strRef>
              <c:f>List1!$A$2:$A$8</c:f>
              <c:strCache>
                <c:ptCount val="7"/>
                <c:pt idx="0">
                  <c:v>Celkem</c:v>
                </c:pt>
                <c:pt idx="1">
                  <c:v>Je členem mé rodiny</c:v>
                </c:pt>
                <c:pt idx="2">
                  <c:v>Mám mezi kamarády</c:v>
                </c:pt>
                <c:pt idx="3">
                  <c:v>Mám mezi známými / spolužáky</c:v>
                </c:pt>
                <c:pt idx="4">
                  <c:v>Potkávám pravidelně</c:v>
                </c:pt>
                <c:pt idx="5">
                  <c:v>Potkávám zřídka</c:v>
                </c:pt>
                <c:pt idx="6">
                  <c:v>Nepamatuji si, kdy jsem ho/ji naposledy potkal</c:v>
                </c:pt>
              </c:strCache>
            </c:strRef>
          </c:cat>
          <c:val>
            <c:numRef>
              <c:f>List1!$B$2:$B$8</c:f>
              <c:numCache>
                <c:formatCode>General</c:formatCode>
                <c:ptCount val="7"/>
                <c:pt idx="0">
                  <c:v>57.3</c:v>
                </c:pt>
                <c:pt idx="1">
                  <c:v>26.8</c:v>
                </c:pt>
                <c:pt idx="2">
                  <c:v>45.7</c:v>
                </c:pt>
                <c:pt idx="3">
                  <c:v>50.5</c:v>
                </c:pt>
                <c:pt idx="4">
                  <c:v>57.2</c:v>
                </c:pt>
                <c:pt idx="5">
                  <c:v>55.9</c:v>
                </c:pt>
                <c:pt idx="6">
                  <c:v>61.6</c:v>
                </c:pt>
              </c:numCache>
            </c:numRef>
          </c:val>
        </c:ser>
        <c:dLbls>
          <c:showLegendKey val="0"/>
          <c:showVal val="0"/>
          <c:showCatName val="0"/>
          <c:showSerName val="0"/>
          <c:showPercent val="0"/>
          <c:showBubbleSize val="0"/>
        </c:dLbls>
        <c:gapWidth val="135"/>
        <c:axId val="403077512"/>
        <c:axId val="403293608"/>
      </c:barChart>
      <c:valAx>
        <c:axId val="403293608"/>
        <c:scaling>
          <c:orientation val="minMax"/>
          <c:max val="100.0"/>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403077512"/>
        <c:crosses val="max"/>
        <c:crossBetween val="between"/>
      </c:valAx>
      <c:catAx>
        <c:axId val="403077512"/>
        <c:scaling>
          <c:orientation val="maxMin"/>
        </c:scaling>
        <c:delete val="0"/>
        <c:axPos val="l"/>
        <c:numFmt formatCode="General" sourceLinked="1"/>
        <c:majorTickMark val="out"/>
        <c:minorTickMark val="none"/>
        <c:tickLblPos val="nextTo"/>
        <c:txPr>
          <a:bodyPr/>
          <a:lstStyle/>
          <a:p>
            <a:pPr>
              <a:defRPr sz="1000">
                <a:solidFill>
                  <a:schemeClr val="tx2"/>
                </a:solidFill>
              </a:defRPr>
            </a:pPr>
            <a:endParaRPr lang="en-US"/>
          </a:p>
        </c:txPr>
        <c:crossAx val="40329360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4387687388659"/>
          <c:y val="0.0332200541160882"/>
          <c:w val="0.378845415874465"/>
          <c:h val="0.766282364976015"/>
        </c:manualLayout>
      </c:layout>
      <c:barChart>
        <c:barDir val="bar"/>
        <c:grouping val="percentStacked"/>
        <c:varyColors val="0"/>
        <c:ser>
          <c:idx val="0"/>
          <c:order val="0"/>
          <c:tx>
            <c:strRef>
              <c:f>List1!$B$1</c:f>
              <c:strCache>
                <c:ptCount val="1"/>
                <c:pt idx="0">
                  <c:v>Určitě ano</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List1!$A$2:$A$9</c:f>
              <c:strCache>
                <c:ptCount val="8"/>
                <c:pt idx="0">
                  <c:v>Násilí z nenávisti znamená velké nebezpečí pro celou společnost</c:v>
                </c:pt>
                <c:pt idx="1">
                  <c:v>Útok na jedince kvůli jeho příslušnosti ke skupině negativně postihuje i další členy skupiny, k níž oběť náleží.</c:v>
                </c:pt>
                <c:pt idx="2">
                  <c:v>Útočník si zaslouží tvrdší trest, pokud motivem jeho jednání bylo násilí z nenávisti</c:v>
                </c:pt>
                <c:pt idx="3">
                  <c:v>Jedinec má právo být chráněn před nenávistnými projevy (např. na internetu) i za cenu omezení projevu (např. smazáním komentáře, případně i postihem)</c:v>
                </c:pt>
                <c:pt idx="4">
                  <c:v>Každý má právo na svůj názor, za jeho publikování (na internetu apod.) nesmí být jakkoli postižen či trestán</c:v>
                </c:pt>
                <c:pt idx="5">
                  <c:v>Verbální projev nenávisti (na internetu nebo třeba na náměstí) je mnohem méně nebezpečný, než fyzické napadení z nenávisti.</c:v>
                </c:pt>
                <c:pt idx="6">
                  <c:v>Oběti si napadení často mohou zavinit samy (tím jak se oblékají, k jaké skupině patří apod.)</c:v>
                </c:pt>
                <c:pt idx="7">
                  <c:v>Násilí z nenávisti je jen věc útočníka a oběti</c:v>
                </c:pt>
              </c:strCache>
            </c:strRef>
          </c:cat>
          <c:val>
            <c:numRef>
              <c:f>List1!$B$2:$B$9</c:f>
              <c:numCache>
                <c:formatCode>General</c:formatCode>
                <c:ptCount val="8"/>
                <c:pt idx="0">
                  <c:v>39.3</c:v>
                </c:pt>
                <c:pt idx="1">
                  <c:v>30.7</c:v>
                </c:pt>
                <c:pt idx="2">
                  <c:v>32.6</c:v>
                </c:pt>
                <c:pt idx="3">
                  <c:v>33.8</c:v>
                </c:pt>
                <c:pt idx="4">
                  <c:v>23.0</c:v>
                </c:pt>
                <c:pt idx="5">
                  <c:v>17.8</c:v>
                </c:pt>
                <c:pt idx="6">
                  <c:v>10.5</c:v>
                </c:pt>
                <c:pt idx="7">
                  <c:v>8.5</c:v>
                </c:pt>
              </c:numCache>
            </c:numRef>
          </c:val>
        </c:ser>
        <c:ser>
          <c:idx val="1"/>
          <c:order val="1"/>
          <c:tx>
            <c:strRef>
              <c:f>List1!$C$1</c:f>
              <c:strCache>
                <c:ptCount val="1"/>
                <c:pt idx="0">
                  <c:v>Spíše ano</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List1!$A$2:$A$9</c:f>
              <c:strCache>
                <c:ptCount val="8"/>
                <c:pt idx="0">
                  <c:v>Násilí z nenávisti znamená velké nebezpečí pro celou společnost</c:v>
                </c:pt>
                <c:pt idx="1">
                  <c:v>Útok na jedince kvůli jeho příslušnosti ke skupině negativně postihuje i další členy skupiny, k níž oběť náleží.</c:v>
                </c:pt>
                <c:pt idx="2">
                  <c:v>Útočník si zaslouží tvrdší trest, pokud motivem jeho jednání bylo násilí z nenávisti</c:v>
                </c:pt>
                <c:pt idx="3">
                  <c:v>Jedinec má právo být chráněn před nenávistnými projevy (např. na internetu) i za cenu omezení projevu (např. smazáním komentáře, případně i postihem)</c:v>
                </c:pt>
                <c:pt idx="4">
                  <c:v>Každý má právo na svůj názor, za jeho publikování (na internetu apod.) nesmí být jakkoli postižen či trestán</c:v>
                </c:pt>
                <c:pt idx="5">
                  <c:v>Verbální projev nenávisti (na internetu nebo třeba na náměstí) je mnohem méně nebezpečný, než fyzické napadení z nenávisti.</c:v>
                </c:pt>
                <c:pt idx="6">
                  <c:v>Oběti si napadení často mohou zavinit samy (tím jak se oblékají, k jaké skupině patří apod.)</c:v>
                </c:pt>
                <c:pt idx="7">
                  <c:v>Násilí z nenávisti je jen věc útočníka a oběti</c:v>
                </c:pt>
              </c:strCache>
            </c:strRef>
          </c:cat>
          <c:val>
            <c:numRef>
              <c:f>List1!$C$2:$C$9</c:f>
              <c:numCache>
                <c:formatCode>General</c:formatCode>
                <c:ptCount val="8"/>
                <c:pt idx="0">
                  <c:v>48.5</c:v>
                </c:pt>
                <c:pt idx="1">
                  <c:v>57.0</c:v>
                </c:pt>
                <c:pt idx="2">
                  <c:v>50.6</c:v>
                </c:pt>
                <c:pt idx="3">
                  <c:v>46.7</c:v>
                </c:pt>
                <c:pt idx="4">
                  <c:v>39.3</c:v>
                </c:pt>
                <c:pt idx="5">
                  <c:v>42.3</c:v>
                </c:pt>
                <c:pt idx="6">
                  <c:v>34.7</c:v>
                </c:pt>
                <c:pt idx="7">
                  <c:v>18.8</c:v>
                </c:pt>
              </c:numCache>
            </c:numRef>
          </c:val>
        </c:ser>
        <c:ser>
          <c:idx val="2"/>
          <c:order val="2"/>
          <c:tx>
            <c:strRef>
              <c:f>List1!$D$1</c:f>
              <c:strCache>
                <c:ptCount val="1"/>
                <c:pt idx="0">
                  <c:v>Spíše ne</c:v>
                </c:pt>
              </c:strCache>
            </c:strRef>
          </c:tx>
          <c:spPr>
            <a:solidFill>
              <a:srgbClr val="FF0000"/>
            </a:solidFill>
            <a:scene3d>
              <a:camera prst="orthographicFront"/>
              <a:lightRig rig="threePt" dir="t"/>
            </a:scene3d>
            <a:sp3d>
              <a:bevelT h="25400"/>
            </a:sp3d>
          </c:spPr>
          <c:invertIfNegative val="0"/>
          <c:dLbls>
            <c:numFmt formatCode="#,##0" sourceLinked="0"/>
            <c:spPr>
              <a:scene3d>
                <a:camera prst="orthographicFront"/>
                <a:lightRig rig="threePt" dir="t"/>
              </a:scene3d>
              <a:sp3d>
                <a:bevelT/>
              </a:sp3d>
            </c:spPr>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List1!$A$2:$A$9</c:f>
              <c:strCache>
                <c:ptCount val="8"/>
                <c:pt idx="0">
                  <c:v>Násilí z nenávisti znamená velké nebezpečí pro celou společnost</c:v>
                </c:pt>
                <c:pt idx="1">
                  <c:v>Útok na jedince kvůli jeho příslušnosti ke skupině negativně postihuje i další členy skupiny, k níž oběť náleží.</c:v>
                </c:pt>
                <c:pt idx="2">
                  <c:v>Útočník si zaslouží tvrdší trest, pokud motivem jeho jednání bylo násilí z nenávisti</c:v>
                </c:pt>
                <c:pt idx="3">
                  <c:v>Jedinec má právo být chráněn před nenávistnými projevy (např. na internetu) i za cenu omezení projevu (např. smazáním komentáře, případně i postihem)</c:v>
                </c:pt>
                <c:pt idx="4">
                  <c:v>Každý má právo na svůj názor, za jeho publikování (na internetu apod.) nesmí být jakkoli postižen či trestán</c:v>
                </c:pt>
                <c:pt idx="5">
                  <c:v>Verbální projev nenávisti (na internetu nebo třeba na náměstí) je mnohem méně nebezpečný, než fyzické napadení z nenávisti.</c:v>
                </c:pt>
                <c:pt idx="6">
                  <c:v>Oběti si napadení často mohou zavinit samy (tím jak se oblékají, k jaké skupině patří apod.)</c:v>
                </c:pt>
                <c:pt idx="7">
                  <c:v>Násilí z nenávisti je jen věc útočníka a oběti</c:v>
                </c:pt>
              </c:strCache>
            </c:strRef>
          </c:cat>
          <c:val>
            <c:numRef>
              <c:f>List1!$D$2:$D$9</c:f>
              <c:numCache>
                <c:formatCode>General</c:formatCode>
                <c:ptCount val="8"/>
                <c:pt idx="0">
                  <c:v>10.8</c:v>
                </c:pt>
                <c:pt idx="1">
                  <c:v>9.9</c:v>
                </c:pt>
                <c:pt idx="2">
                  <c:v>15.3</c:v>
                </c:pt>
                <c:pt idx="3">
                  <c:v>15.9</c:v>
                </c:pt>
                <c:pt idx="4">
                  <c:v>31.8</c:v>
                </c:pt>
                <c:pt idx="5">
                  <c:v>32.3</c:v>
                </c:pt>
                <c:pt idx="6">
                  <c:v>34.2</c:v>
                </c:pt>
                <c:pt idx="7">
                  <c:v>41.0</c:v>
                </c:pt>
              </c:numCache>
            </c:numRef>
          </c:val>
        </c:ser>
        <c:ser>
          <c:idx val="3"/>
          <c:order val="3"/>
          <c:tx>
            <c:strRef>
              <c:f>List1!$E$1</c:f>
              <c:strCache>
                <c:ptCount val="1"/>
                <c:pt idx="0">
                  <c:v>Určitě ne</c:v>
                </c:pt>
              </c:strCache>
            </c:strRef>
          </c:tx>
          <c:spPr>
            <a:solidFill>
              <a:srgbClr val="C00000"/>
            </a:solidFill>
            <a:scene3d>
              <a:camera prst="orthographicFront"/>
              <a:lightRig rig="threePt" dir="t"/>
            </a:scene3d>
            <a:sp3d>
              <a:bevelT h="25400"/>
            </a:sp3d>
          </c:spPr>
          <c:invertIfNegative val="0"/>
          <c:dLbls>
            <c:numFmt formatCode="#,##0" sourceLinked="0"/>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List1!$A$2:$A$9</c:f>
              <c:strCache>
                <c:ptCount val="8"/>
                <c:pt idx="0">
                  <c:v>Násilí z nenávisti znamená velké nebezpečí pro celou společnost</c:v>
                </c:pt>
                <c:pt idx="1">
                  <c:v>Útok na jedince kvůli jeho příslušnosti ke skupině negativně postihuje i další členy skupiny, k níž oběť náleží.</c:v>
                </c:pt>
                <c:pt idx="2">
                  <c:v>Útočník si zaslouží tvrdší trest, pokud motivem jeho jednání bylo násilí z nenávisti</c:v>
                </c:pt>
                <c:pt idx="3">
                  <c:v>Jedinec má právo být chráněn před nenávistnými projevy (např. na internetu) i za cenu omezení projevu (např. smazáním komentáře, případně i postihem)</c:v>
                </c:pt>
                <c:pt idx="4">
                  <c:v>Každý má právo na svůj názor, za jeho publikování (na internetu apod.) nesmí být jakkoli postižen či trestán</c:v>
                </c:pt>
                <c:pt idx="5">
                  <c:v>Verbální projev nenávisti (na internetu nebo třeba na náměstí) je mnohem méně nebezpečný, než fyzické napadení z nenávisti.</c:v>
                </c:pt>
                <c:pt idx="6">
                  <c:v>Oběti si napadení často mohou zavinit samy (tím jak se oblékají, k jaké skupině patří apod.)</c:v>
                </c:pt>
                <c:pt idx="7">
                  <c:v>Násilí z nenávisti je jen věc útočníka a oběti</c:v>
                </c:pt>
              </c:strCache>
            </c:strRef>
          </c:cat>
          <c:val>
            <c:numRef>
              <c:f>List1!$E$2:$E$9</c:f>
              <c:numCache>
                <c:formatCode>General</c:formatCode>
                <c:ptCount val="8"/>
                <c:pt idx="0">
                  <c:v>1.5</c:v>
                </c:pt>
                <c:pt idx="1">
                  <c:v>2.5</c:v>
                </c:pt>
                <c:pt idx="2">
                  <c:v>1.5</c:v>
                </c:pt>
                <c:pt idx="3">
                  <c:v>3.6</c:v>
                </c:pt>
                <c:pt idx="4">
                  <c:v>5.9</c:v>
                </c:pt>
                <c:pt idx="5">
                  <c:v>7.6</c:v>
                </c:pt>
                <c:pt idx="6">
                  <c:v>20.6</c:v>
                </c:pt>
                <c:pt idx="7">
                  <c:v>31.7</c:v>
                </c:pt>
              </c:numCache>
            </c:numRef>
          </c:val>
        </c:ser>
        <c:dLbls>
          <c:showLegendKey val="0"/>
          <c:showVal val="0"/>
          <c:showCatName val="0"/>
          <c:showSerName val="0"/>
          <c:showPercent val="0"/>
          <c:showBubbleSize val="0"/>
        </c:dLbls>
        <c:gapWidth val="100"/>
        <c:overlap val="100"/>
        <c:axId val="385776040"/>
        <c:axId val="385713016"/>
      </c:barChart>
      <c:valAx>
        <c:axId val="38571301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385776040"/>
        <c:crosses val="max"/>
        <c:crossBetween val="between"/>
      </c:valAx>
      <c:catAx>
        <c:axId val="385776040"/>
        <c:scaling>
          <c:orientation val="maxMin"/>
        </c:scaling>
        <c:delete val="0"/>
        <c:axPos val="l"/>
        <c:numFmt formatCode="General" sourceLinked="1"/>
        <c:majorTickMark val="none"/>
        <c:minorTickMark val="none"/>
        <c:tickLblPos val="nextTo"/>
        <c:txPr>
          <a:bodyPr/>
          <a:lstStyle/>
          <a:p>
            <a:pPr>
              <a:defRPr sz="900">
                <a:solidFill>
                  <a:schemeClr val="tx2"/>
                </a:solidFill>
              </a:defRPr>
            </a:pPr>
            <a:endParaRPr lang="en-US"/>
          </a:p>
        </c:txPr>
        <c:crossAx val="385713016"/>
        <c:crosses val="autoZero"/>
        <c:auto val="1"/>
        <c:lblAlgn val="ctr"/>
        <c:lblOffset val="100"/>
        <c:noMultiLvlLbl val="0"/>
      </c:catAx>
    </c:plotArea>
    <c:legend>
      <c:legendPos val="b"/>
      <c:layout>
        <c:manualLayout>
          <c:xMode val="edge"/>
          <c:yMode val="edge"/>
          <c:x val="0.597334424960677"/>
          <c:y val="0.883297529686615"/>
          <c:w val="0.339239168106975"/>
          <c:h val="0.0719929775086744"/>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922025371829"/>
          <c:y val="0.0332200541160882"/>
          <c:w val="0.426311023622047"/>
          <c:h val="0.811772821447582"/>
        </c:manualLayout>
      </c:layout>
      <c:barChart>
        <c:barDir val="bar"/>
        <c:grouping val="stacked"/>
        <c:varyColors val="0"/>
        <c:ser>
          <c:idx val="0"/>
          <c:order val="0"/>
          <c:tx>
            <c:strRef>
              <c:f>List1!$B$1</c:f>
              <c:strCache>
                <c:ptCount val="1"/>
                <c:pt idx="0">
                  <c:v>Nejčastější zdroj</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Televize</c:v>
                </c:pt>
                <c:pt idx="1">
                  <c:v>On-line zpravodajství</c:v>
                </c:pt>
                <c:pt idx="2">
                  <c:v>Sociální sítě</c:v>
                </c:pt>
                <c:pt idx="3">
                  <c:v>Rodina a známí – osobní rozhovory</c:v>
                </c:pt>
                <c:pt idx="4">
                  <c:v>Škola</c:v>
                </c:pt>
                <c:pt idx="5">
                  <c:v>Vlastní zkušenosti</c:v>
                </c:pt>
                <c:pt idx="6">
                  <c:v>Tisk (noviny a časopisy)</c:v>
                </c:pt>
                <c:pt idx="7">
                  <c:v>Rodina a známí – elektr. komunikace</c:v>
                </c:pt>
                <c:pt idx="8">
                  <c:v>Úřady, instituce</c:v>
                </c:pt>
                <c:pt idx="9">
                  <c:v>Nevládní organizace </c:v>
                </c:pt>
                <c:pt idx="10">
                  <c:v>Aktivisté</c:v>
                </c:pt>
              </c:strCache>
            </c:strRef>
          </c:cat>
          <c:val>
            <c:numRef>
              <c:f>List1!$B$2:$B$12</c:f>
              <c:numCache>
                <c:formatCode>General</c:formatCode>
                <c:ptCount val="11"/>
                <c:pt idx="0">
                  <c:v>24.7</c:v>
                </c:pt>
                <c:pt idx="1">
                  <c:v>22.9</c:v>
                </c:pt>
                <c:pt idx="2">
                  <c:v>12.0</c:v>
                </c:pt>
                <c:pt idx="3">
                  <c:v>9.1</c:v>
                </c:pt>
                <c:pt idx="4">
                  <c:v>5.5</c:v>
                </c:pt>
                <c:pt idx="5">
                  <c:v>5.4</c:v>
                </c:pt>
                <c:pt idx="6">
                  <c:v>4.0</c:v>
                </c:pt>
                <c:pt idx="7">
                  <c:v>3.4</c:v>
                </c:pt>
                <c:pt idx="8">
                  <c:v>1.4</c:v>
                </c:pt>
                <c:pt idx="9">
                  <c:v>0.7</c:v>
                </c:pt>
                <c:pt idx="10">
                  <c:v>0.5</c:v>
                </c:pt>
              </c:numCache>
            </c:numRef>
          </c:val>
        </c:ser>
        <c:ser>
          <c:idx val="1"/>
          <c:order val="1"/>
          <c:tx>
            <c:strRef>
              <c:f>List1!$C$1</c:f>
              <c:strCache>
                <c:ptCount val="1"/>
                <c:pt idx="0">
                  <c:v>Častý zdroj</c:v>
                </c:pt>
              </c:strCache>
            </c:strRef>
          </c:tx>
          <c:spPr>
            <a:solidFill>
              <a:schemeClr val="bg1">
                <a:lumMod val="50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Televize</c:v>
                </c:pt>
                <c:pt idx="1">
                  <c:v>On-line zpravodajství</c:v>
                </c:pt>
                <c:pt idx="2">
                  <c:v>Sociální sítě</c:v>
                </c:pt>
                <c:pt idx="3">
                  <c:v>Rodina a známí – osobní rozhovory</c:v>
                </c:pt>
                <c:pt idx="4">
                  <c:v>Škola</c:v>
                </c:pt>
                <c:pt idx="5">
                  <c:v>Vlastní zkušenosti</c:v>
                </c:pt>
                <c:pt idx="6">
                  <c:v>Tisk (noviny a časopisy)</c:v>
                </c:pt>
                <c:pt idx="7">
                  <c:v>Rodina a známí – elektr. komunikace</c:v>
                </c:pt>
                <c:pt idx="8">
                  <c:v>Úřady, instituce</c:v>
                </c:pt>
                <c:pt idx="9">
                  <c:v>Nevládní organizace </c:v>
                </c:pt>
                <c:pt idx="10">
                  <c:v>Aktivisté</c:v>
                </c:pt>
              </c:strCache>
            </c:strRef>
          </c:cat>
          <c:val>
            <c:numRef>
              <c:f>List1!$C$2:$C$12</c:f>
              <c:numCache>
                <c:formatCode>General</c:formatCode>
                <c:ptCount val="11"/>
                <c:pt idx="0">
                  <c:v>59.5</c:v>
                </c:pt>
                <c:pt idx="1">
                  <c:v>56.2</c:v>
                </c:pt>
                <c:pt idx="2">
                  <c:v>60.4</c:v>
                </c:pt>
                <c:pt idx="3">
                  <c:v>74.1</c:v>
                </c:pt>
                <c:pt idx="4">
                  <c:v>54.5</c:v>
                </c:pt>
                <c:pt idx="5">
                  <c:v>59.2</c:v>
                </c:pt>
                <c:pt idx="6">
                  <c:v>62.6</c:v>
                </c:pt>
                <c:pt idx="7">
                  <c:v>51.9</c:v>
                </c:pt>
                <c:pt idx="8">
                  <c:v>27.7</c:v>
                </c:pt>
                <c:pt idx="9">
                  <c:v>26.8</c:v>
                </c:pt>
                <c:pt idx="10">
                  <c:v>16.6</c:v>
                </c:pt>
              </c:numCache>
            </c:numRef>
          </c:val>
        </c:ser>
        <c:dLbls>
          <c:showLegendKey val="0"/>
          <c:showVal val="0"/>
          <c:showCatName val="0"/>
          <c:showSerName val="0"/>
          <c:showPercent val="0"/>
          <c:showBubbleSize val="0"/>
        </c:dLbls>
        <c:gapWidth val="135"/>
        <c:overlap val="100"/>
        <c:axId val="602838424"/>
        <c:axId val="554955736"/>
      </c:barChart>
      <c:valAx>
        <c:axId val="554955736"/>
        <c:scaling>
          <c:orientation val="minMax"/>
          <c:max val="100.0"/>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602838424"/>
        <c:crosses val="max"/>
        <c:crossBetween val="between"/>
      </c:valAx>
      <c:catAx>
        <c:axId val="602838424"/>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554955736"/>
        <c:crosses val="autoZero"/>
        <c:auto val="1"/>
        <c:lblAlgn val="ctr"/>
        <c:lblOffset val="100"/>
        <c:noMultiLvlLbl val="0"/>
      </c:catAx>
    </c:plotArea>
    <c:legend>
      <c:legendPos val="b"/>
      <c:layout>
        <c:manualLayout>
          <c:xMode val="edge"/>
          <c:yMode val="edge"/>
          <c:x val="0.503999464150802"/>
          <c:y val="0.935369138547437"/>
          <c:w val="0.445961676932185"/>
          <c:h val="0.0622936066391827"/>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922025371829"/>
          <c:y val="0.0332200541160882"/>
          <c:w val="0.426311023622047"/>
          <c:h val="0.811772821447582"/>
        </c:manualLayout>
      </c:layout>
      <c:barChart>
        <c:barDir val="bar"/>
        <c:grouping val="stacked"/>
        <c:varyColors val="0"/>
        <c:ser>
          <c:idx val="0"/>
          <c:order val="0"/>
          <c:tx>
            <c:strRef>
              <c:f>List1!$B$1</c:f>
              <c:strCache>
                <c:ptCount val="1"/>
                <c:pt idx="0">
                  <c:v>Nejčastější zdroj</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Televize</c:v>
                </c:pt>
                <c:pt idx="1">
                  <c:v>On-line zpravodajství</c:v>
                </c:pt>
                <c:pt idx="2">
                  <c:v>Sociální sítě</c:v>
                </c:pt>
                <c:pt idx="3">
                  <c:v>Rodina a známí – osobní rozhovory</c:v>
                </c:pt>
                <c:pt idx="4">
                  <c:v>Škola</c:v>
                </c:pt>
                <c:pt idx="5">
                  <c:v>Vlastní zkušenosti</c:v>
                </c:pt>
                <c:pt idx="6">
                  <c:v>Tisk (noviny a časopisy)</c:v>
                </c:pt>
                <c:pt idx="7">
                  <c:v>Rodina a známí – elektr. komunikace</c:v>
                </c:pt>
                <c:pt idx="8">
                  <c:v>Úřady, instituce</c:v>
                </c:pt>
                <c:pt idx="9">
                  <c:v>Nevládní organizace </c:v>
                </c:pt>
                <c:pt idx="10">
                  <c:v>Aktivisté</c:v>
                </c:pt>
              </c:strCache>
            </c:strRef>
          </c:cat>
          <c:val>
            <c:numRef>
              <c:f>List1!$B$2:$B$12</c:f>
              <c:numCache>
                <c:formatCode>General</c:formatCode>
                <c:ptCount val="11"/>
                <c:pt idx="0">
                  <c:v>27.0</c:v>
                </c:pt>
                <c:pt idx="1">
                  <c:v>17.7</c:v>
                </c:pt>
                <c:pt idx="2">
                  <c:v>9.700000000000001</c:v>
                </c:pt>
                <c:pt idx="3">
                  <c:v>8.1</c:v>
                </c:pt>
                <c:pt idx="4">
                  <c:v>4.8</c:v>
                </c:pt>
                <c:pt idx="5">
                  <c:v>12.0</c:v>
                </c:pt>
                <c:pt idx="6">
                  <c:v>2.3</c:v>
                </c:pt>
                <c:pt idx="7">
                  <c:v>1.8</c:v>
                </c:pt>
                <c:pt idx="8">
                  <c:v>0.7</c:v>
                </c:pt>
                <c:pt idx="9">
                  <c:v>1.0</c:v>
                </c:pt>
                <c:pt idx="10">
                  <c:v>0.2</c:v>
                </c:pt>
              </c:numCache>
            </c:numRef>
          </c:val>
        </c:ser>
        <c:ser>
          <c:idx val="1"/>
          <c:order val="1"/>
          <c:tx>
            <c:strRef>
              <c:f>List1!$C$1</c:f>
              <c:strCache>
                <c:ptCount val="1"/>
                <c:pt idx="0">
                  <c:v>Častý zdroj</c:v>
                </c:pt>
              </c:strCache>
            </c:strRef>
          </c:tx>
          <c:spPr>
            <a:solidFill>
              <a:schemeClr val="bg1">
                <a:lumMod val="50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Televize</c:v>
                </c:pt>
                <c:pt idx="1">
                  <c:v>On-line zpravodajství</c:v>
                </c:pt>
                <c:pt idx="2">
                  <c:v>Sociální sítě</c:v>
                </c:pt>
                <c:pt idx="3">
                  <c:v>Rodina a známí – osobní rozhovory</c:v>
                </c:pt>
                <c:pt idx="4">
                  <c:v>Škola</c:v>
                </c:pt>
                <c:pt idx="5">
                  <c:v>Vlastní zkušenosti</c:v>
                </c:pt>
                <c:pt idx="6">
                  <c:v>Tisk (noviny a časopisy)</c:v>
                </c:pt>
                <c:pt idx="7">
                  <c:v>Rodina a známí – elektr. komunikace</c:v>
                </c:pt>
                <c:pt idx="8">
                  <c:v>Úřady, instituce</c:v>
                </c:pt>
                <c:pt idx="9">
                  <c:v>Nevládní organizace </c:v>
                </c:pt>
                <c:pt idx="10">
                  <c:v>Aktivisté</c:v>
                </c:pt>
              </c:strCache>
            </c:strRef>
          </c:cat>
          <c:val>
            <c:numRef>
              <c:f>List1!$C$2:$C$12</c:f>
              <c:numCache>
                <c:formatCode>General</c:formatCode>
                <c:ptCount val="11"/>
                <c:pt idx="0">
                  <c:v>56.5</c:v>
                </c:pt>
                <c:pt idx="1">
                  <c:v>58.0</c:v>
                </c:pt>
                <c:pt idx="2">
                  <c:v>59.9</c:v>
                </c:pt>
                <c:pt idx="3">
                  <c:v>67.4</c:v>
                </c:pt>
                <c:pt idx="4">
                  <c:v>49.0</c:v>
                </c:pt>
                <c:pt idx="5">
                  <c:v>56.3</c:v>
                </c:pt>
                <c:pt idx="6">
                  <c:v>62.2</c:v>
                </c:pt>
                <c:pt idx="7">
                  <c:v>45.1</c:v>
                </c:pt>
                <c:pt idx="8">
                  <c:v>21.4</c:v>
                </c:pt>
                <c:pt idx="9">
                  <c:v>23.7</c:v>
                </c:pt>
                <c:pt idx="10">
                  <c:v>20.3</c:v>
                </c:pt>
              </c:numCache>
            </c:numRef>
          </c:val>
        </c:ser>
        <c:dLbls>
          <c:showLegendKey val="0"/>
          <c:showVal val="0"/>
          <c:showCatName val="0"/>
          <c:showSerName val="0"/>
          <c:showPercent val="0"/>
          <c:showBubbleSize val="0"/>
        </c:dLbls>
        <c:gapWidth val="135"/>
        <c:overlap val="100"/>
        <c:axId val="368589320"/>
        <c:axId val="593363144"/>
      </c:barChart>
      <c:valAx>
        <c:axId val="593363144"/>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368589320"/>
        <c:crosses val="max"/>
        <c:crossBetween val="between"/>
      </c:valAx>
      <c:catAx>
        <c:axId val="368589320"/>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593363144"/>
        <c:crosses val="autoZero"/>
        <c:auto val="1"/>
        <c:lblAlgn val="ctr"/>
        <c:lblOffset val="100"/>
        <c:noMultiLvlLbl val="0"/>
      </c:catAx>
    </c:plotArea>
    <c:legend>
      <c:legendPos val="b"/>
      <c:layout>
        <c:manualLayout>
          <c:xMode val="edge"/>
          <c:yMode val="edge"/>
          <c:x val="0.503999464150802"/>
          <c:y val="0.935369138547437"/>
          <c:w val="0.496000641025641"/>
          <c:h val="0.064630949076216"/>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121476137307"/>
          <c:y val="0.0332200541160882"/>
          <c:w val="0.62911163467465"/>
          <c:h val="0.757306280344264"/>
        </c:manualLayout>
      </c:layout>
      <c:barChart>
        <c:barDir val="bar"/>
        <c:grouping val="percentStacked"/>
        <c:varyColors val="0"/>
        <c:ser>
          <c:idx val="0"/>
          <c:order val="0"/>
          <c:tx>
            <c:strRef>
              <c:f>List1!$B$1</c:f>
              <c:strCache>
                <c:ptCount val="1"/>
                <c:pt idx="0">
                  <c:v>1=velmi důvěryhodné</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Vlastní zkušenosti</c:v>
                </c:pt>
                <c:pt idx="1">
                  <c:v>Rodina a známí – osobní rozhovory</c:v>
                </c:pt>
                <c:pt idx="2">
                  <c:v>Rodina a známí – email a jiná elektronická komunikace</c:v>
                </c:pt>
                <c:pt idx="3">
                  <c:v>Škola</c:v>
                </c:pt>
                <c:pt idx="4">
                  <c:v>On-line zpravodajství</c:v>
                </c:pt>
                <c:pt idx="5">
                  <c:v>Televize</c:v>
                </c:pt>
                <c:pt idx="6">
                  <c:v>Tisk (noviny a časopisy)</c:v>
                </c:pt>
                <c:pt idx="7">
                  <c:v>Úřady, instituce (jejich webové stránky apod)</c:v>
                </c:pt>
                <c:pt idx="8">
                  <c:v>Nevládní organizace věnující se těmto tématům</c:v>
                </c:pt>
                <c:pt idx="9">
                  <c:v>Sociální sítě (postované články a zkušenosti)</c:v>
                </c:pt>
                <c:pt idx="10">
                  <c:v>Aktivisté</c:v>
                </c:pt>
              </c:strCache>
            </c:strRef>
          </c:cat>
          <c:val>
            <c:numRef>
              <c:f>List1!$B$2:$B$12</c:f>
              <c:numCache>
                <c:formatCode>General</c:formatCode>
                <c:ptCount val="11"/>
                <c:pt idx="0">
                  <c:v>56.3</c:v>
                </c:pt>
                <c:pt idx="1">
                  <c:v>34.5</c:v>
                </c:pt>
                <c:pt idx="2">
                  <c:v>20.4</c:v>
                </c:pt>
                <c:pt idx="3">
                  <c:v>17.9</c:v>
                </c:pt>
                <c:pt idx="4">
                  <c:v>15.0</c:v>
                </c:pt>
                <c:pt idx="5">
                  <c:v>20.2</c:v>
                </c:pt>
                <c:pt idx="6">
                  <c:v>13.0</c:v>
                </c:pt>
                <c:pt idx="7">
                  <c:v>18.1</c:v>
                </c:pt>
                <c:pt idx="8">
                  <c:v>13.1</c:v>
                </c:pt>
                <c:pt idx="9">
                  <c:v>5.7</c:v>
                </c:pt>
                <c:pt idx="10">
                  <c:v>4.3</c:v>
                </c:pt>
              </c:numCache>
            </c:numRef>
          </c:val>
        </c:ser>
        <c:ser>
          <c:idx val="1"/>
          <c:order val="1"/>
          <c:tx>
            <c:strRef>
              <c:f>List1!$C$1</c:f>
              <c:strCache>
                <c:ptCount val="1"/>
                <c:pt idx="0">
                  <c:v>2</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Vlastní zkušenosti</c:v>
                </c:pt>
                <c:pt idx="1">
                  <c:v>Rodina a známí – osobní rozhovory</c:v>
                </c:pt>
                <c:pt idx="2">
                  <c:v>Rodina a známí – email a jiná elektronická komunikace</c:v>
                </c:pt>
                <c:pt idx="3">
                  <c:v>Škola</c:v>
                </c:pt>
                <c:pt idx="4">
                  <c:v>On-line zpravodajství</c:v>
                </c:pt>
                <c:pt idx="5">
                  <c:v>Televize</c:v>
                </c:pt>
                <c:pt idx="6">
                  <c:v>Tisk (noviny a časopisy)</c:v>
                </c:pt>
                <c:pt idx="7">
                  <c:v>Úřady, instituce (jejich webové stránky apod)</c:v>
                </c:pt>
                <c:pt idx="8">
                  <c:v>Nevládní organizace věnující se těmto tématům</c:v>
                </c:pt>
                <c:pt idx="9">
                  <c:v>Sociální sítě (postované články a zkušenosti)</c:v>
                </c:pt>
                <c:pt idx="10">
                  <c:v>Aktivisté</c:v>
                </c:pt>
              </c:strCache>
            </c:strRef>
          </c:cat>
          <c:val>
            <c:numRef>
              <c:f>List1!$C$2:$C$12</c:f>
              <c:numCache>
                <c:formatCode>General</c:formatCode>
                <c:ptCount val="11"/>
                <c:pt idx="0">
                  <c:v>21.4</c:v>
                </c:pt>
                <c:pt idx="1">
                  <c:v>37.9</c:v>
                </c:pt>
                <c:pt idx="2">
                  <c:v>35.1</c:v>
                </c:pt>
                <c:pt idx="3">
                  <c:v>34.7</c:v>
                </c:pt>
                <c:pt idx="4">
                  <c:v>36.7</c:v>
                </c:pt>
                <c:pt idx="5">
                  <c:v>27.9</c:v>
                </c:pt>
                <c:pt idx="6">
                  <c:v>33.3</c:v>
                </c:pt>
                <c:pt idx="7">
                  <c:v>27.3</c:v>
                </c:pt>
                <c:pt idx="8">
                  <c:v>29.1</c:v>
                </c:pt>
                <c:pt idx="9">
                  <c:v>24.9</c:v>
                </c:pt>
                <c:pt idx="10">
                  <c:v>14.8</c:v>
                </c:pt>
              </c:numCache>
            </c:numRef>
          </c:val>
        </c:ser>
        <c:ser>
          <c:idx val="2"/>
          <c:order val="2"/>
          <c:tx>
            <c:strRef>
              <c:f>List1!$D$1</c:f>
              <c:strCache>
                <c:ptCount val="1"/>
                <c:pt idx="0">
                  <c:v>3</c:v>
                </c:pt>
              </c:strCache>
            </c:strRef>
          </c:tx>
          <c:spPr>
            <a:solidFill>
              <a:schemeClr val="bg1">
                <a:lumMod val="65000"/>
              </a:schemeClr>
            </a:solidFill>
            <a:scene3d>
              <a:camera prst="orthographicFront"/>
              <a:lightRig rig="threePt" dir="t"/>
            </a:scene3d>
            <a:sp3d>
              <a:bevelT h="25400"/>
            </a:sp3d>
          </c:spPr>
          <c:invertIfNegative val="0"/>
          <c:dLbls>
            <c:numFmt formatCode="#,##0" sourceLinked="0"/>
            <c:spPr>
              <a:scene3d>
                <a:camera prst="orthographicFront"/>
                <a:lightRig rig="threePt" dir="t"/>
              </a:scene3d>
              <a:sp3d>
                <a:bevelT/>
              </a:sp3d>
            </c:spPr>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Vlastní zkušenosti</c:v>
                </c:pt>
                <c:pt idx="1">
                  <c:v>Rodina a známí – osobní rozhovory</c:v>
                </c:pt>
                <c:pt idx="2">
                  <c:v>Rodina a známí – email a jiná elektronická komunikace</c:v>
                </c:pt>
                <c:pt idx="3">
                  <c:v>Škola</c:v>
                </c:pt>
                <c:pt idx="4">
                  <c:v>On-line zpravodajství</c:v>
                </c:pt>
                <c:pt idx="5">
                  <c:v>Televize</c:v>
                </c:pt>
                <c:pt idx="6">
                  <c:v>Tisk (noviny a časopisy)</c:v>
                </c:pt>
                <c:pt idx="7">
                  <c:v>Úřady, instituce (jejich webové stránky apod)</c:v>
                </c:pt>
                <c:pt idx="8">
                  <c:v>Nevládní organizace věnující se těmto tématům</c:v>
                </c:pt>
                <c:pt idx="9">
                  <c:v>Sociální sítě (postované články a zkušenosti)</c:v>
                </c:pt>
                <c:pt idx="10">
                  <c:v>Aktivisté</c:v>
                </c:pt>
              </c:strCache>
            </c:strRef>
          </c:cat>
          <c:val>
            <c:numRef>
              <c:f>List1!$D$2:$D$12</c:f>
              <c:numCache>
                <c:formatCode>General</c:formatCode>
                <c:ptCount val="11"/>
                <c:pt idx="0">
                  <c:v>15.7</c:v>
                </c:pt>
                <c:pt idx="1">
                  <c:v>20.9</c:v>
                </c:pt>
                <c:pt idx="2">
                  <c:v>28.7</c:v>
                </c:pt>
                <c:pt idx="3">
                  <c:v>31.9</c:v>
                </c:pt>
                <c:pt idx="4">
                  <c:v>32.8</c:v>
                </c:pt>
                <c:pt idx="5">
                  <c:v>32.4</c:v>
                </c:pt>
                <c:pt idx="6">
                  <c:v>34.7</c:v>
                </c:pt>
                <c:pt idx="7">
                  <c:v>33.2</c:v>
                </c:pt>
                <c:pt idx="8">
                  <c:v>34.7</c:v>
                </c:pt>
                <c:pt idx="9">
                  <c:v>40.2</c:v>
                </c:pt>
                <c:pt idx="10">
                  <c:v>35.4</c:v>
                </c:pt>
              </c:numCache>
            </c:numRef>
          </c:val>
        </c:ser>
        <c:ser>
          <c:idx val="3"/>
          <c:order val="3"/>
          <c:tx>
            <c:strRef>
              <c:f>List1!$E$1</c:f>
              <c:strCache>
                <c:ptCount val="1"/>
                <c:pt idx="0">
                  <c:v>4</c:v>
                </c:pt>
              </c:strCache>
            </c:strRef>
          </c:tx>
          <c:spPr>
            <a:solidFill>
              <a:srgbClr val="FF0000"/>
            </a:solidFill>
            <a:scene3d>
              <a:camera prst="orthographicFront"/>
              <a:lightRig rig="threePt" dir="t"/>
            </a:scene3d>
            <a:sp3d>
              <a:bevelT h="25400"/>
            </a:sp3d>
          </c:spPr>
          <c:invertIfNegative val="0"/>
          <c:dLbls>
            <c:numFmt formatCode="#,##0" sourceLinked="0"/>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List1!$A$2:$A$12</c:f>
              <c:strCache>
                <c:ptCount val="11"/>
                <c:pt idx="0">
                  <c:v>Vlastní zkušenosti</c:v>
                </c:pt>
                <c:pt idx="1">
                  <c:v>Rodina a známí – osobní rozhovory</c:v>
                </c:pt>
                <c:pt idx="2">
                  <c:v>Rodina a známí – email a jiná elektronická komunikace</c:v>
                </c:pt>
                <c:pt idx="3">
                  <c:v>Škola</c:v>
                </c:pt>
                <c:pt idx="4">
                  <c:v>On-line zpravodajství</c:v>
                </c:pt>
                <c:pt idx="5">
                  <c:v>Televize</c:v>
                </c:pt>
                <c:pt idx="6">
                  <c:v>Tisk (noviny a časopisy)</c:v>
                </c:pt>
                <c:pt idx="7">
                  <c:v>Úřady, instituce (jejich webové stránky apod)</c:v>
                </c:pt>
                <c:pt idx="8">
                  <c:v>Nevládní organizace věnující se těmto tématům</c:v>
                </c:pt>
                <c:pt idx="9">
                  <c:v>Sociální sítě (postované články a zkušenosti)</c:v>
                </c:pt>
                <c:pt idx="10">
                  <c:v>Aktivisté</c:v>
                </c:pt>
              </c:strCache>
            </c:strRef>
          </c:cat>
          <c:val>
            <c:numRef>
              <c:f>List1!$E$2:$E$12</c:f>
              <c:numCache>
                <c:formatCode>General</c:formatCode>
                <c:ptCount val="11"/>
                <c:pt idx="0">
                  <c:v>3.8</c:v>
                </c:pt>
                <c:pt idx="1">
                  <c:v>4.2</c:v>
                </c:pt>
                <c:pt idx="2">
                  <c:v>10.0</c:v>
                </c:pt>
                <c:pt idx="3">
                  <c:v>9.1</c:v>
                </c:pt>
                <c:pt idx="4">
                  <c:v>10.0</c:v>
                </c:pt>
                <c:pt idx="5">
                  <c:v>12.9</c:v>
                </c:pt>
                <c:pt idx="6">
                  <c:v>13.2</c:v>
                </c:pt>
                <c:pt idx="7">
                  <c:v>13.6</c:v>
                </c:pt>
                <c:pt idx="8">
                  <c:v>13.3</c:v>
                </c:pt>
                <c:pt idx="9">
                  <c:v>18.8</c:v>
                </c:pt>
                <c:pt idx="10">
                  <c:v>26.7</c:v>
                </c:pt>
              </c:numCache>
            </c:numRef>
          </c:val>
        </c:ser>
        <c:ser>
          <c:idx val="4"/>
          <c:order val="4"/>
          <c:tx>
            <c:strRef>
              <c:f>List1!$F$1</c:f>
              <c:strCache>
                <c:ptCount val="1"/>
                <c:pt idx="0">
                  <c:v>5=zcela nedůvěryhodné</c:v>
                </c:pt>
              </c:strCache>
            </c:strRef>
          </c:tx>
          <c:spPr>
            <a:solidFill>
              <a:srgbClr val="C00000"/>
            </a:solidFill>
            <a:scene3d>
              <a:camera prst="orthographicFront"/>
              <a:lightRig rig="threePt" dir="t"/>
            </a:scene3d>
            <a:sp3d>
              <a:bevelT h="25400"/>
            </a:sp3d>
          </c:spPr>
          <c:invertIfNegative val="0"/>
          <c:dLbls>
            <c:numFmt formatCode="#,##0" sourceLinked="0"/>
            <c:spPr>
              <a:scene3d>
                <a:camera prst="orthographicFront"/>
                <a:lightRig rig="threePt" dir="t"/>
              </a:scene3d>
              <a:sp3d>
                <a:bevelT h="25400"/>
              </a:sp3d>
            </c:spPr>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List1!$A$2:$A$12</c:f>
              <c:strCache>
                <c:ptCount val="11"/>
                <c:pt idx="0">
                  <c:v>Vlastní zkušenosti</c:v>
                </c:pt>
                <c:pt idx="1">
                  <c:v>Rodina a známí – osobní rozhovory</c:v>
                </c:pt>
                <c:pt idx="2">
                  <c:v>Rodina a známí – email a jiná elektronická komunikace</c:v>
                </c:pt>
                <c:pt idx="3">
                  <c:v>Škola</c:v>
                </c:pt>
                <c:pt idx="4">
                  <c:v>On-line zpravodajství</c:v>
                </c:pt>
                <c:pt idx="5">
                  <c:v>Televize</c:v>
                </c:pt>
                <c:pt idx="6">
                  <c:v>Tisk (noviny a časopisy)</c:v>
                </c:pt>
                <c:pt idx="7">
                  <c:v>Úřady, instituce (jejich webové stránky apod)</c:v>
                </c:pt>
                <c:pt idx="8">
                  <c:v>Nevládní organizace věnující se těmto tématům</c:v>
                </c:pt>
                <c:pt idx="9">
                  <c:v>Sociální sítě (postované články a zkušenosti)</c:v>
                </c:pt>
                <c:pt idx="10">
                  <c:v>Aktivisté</c:v>
                </c:pt>
              </c:strCache>
            </c:strRef>
          </c:cat>
          <c:val>
            <c:numRef>
              <c:f>List1!$F$2:$F$12</c:f>
              <c:numCache>
                <c:formatCode>General</c:formatCode>
                <c:ptCount val="11"/>
                <c:pt idx="0">
                  <c:v>2.9</c:v>
                </c:pt>
                <c:pt idx="1">
                  <c:v>2.5</c:v>
                </c:pt>
                <c:pt idx="2">
                  <c:v>5.8</c:v>
                </c:pt>
                <c:pt idx="3">
                  <c:v>6.4</c:v>
                </c:pt>
                <c:pt idx="4">
                  <c:v>5.5</c:v>
                </c:pt>
                <c:pt idx="5">
                  <c:v>6.6</c:v>
                </c:pt>
                <c:pt idx="6">
                  <c:v>5.8</c:v>
                </c:pt>
                <c:pt idx="7">
                  <c:v>7.8</c:v>
                </c:pt>
                <c:pt idx="8">
                  <c:v>9.6</c:v>
                </c:pt>
                <c:pt idx="9">
                  <c:v>10.4</c:v>
                </c:pt>
                <c:pt idx="10">
                  <c:v>18.7</c:v>
                </c:pt>
              </c:numCache>
            </c:numRef>
          </c:val>
        </c:ser>
        <c:dLbls>
          <c:showLegendKey val="0"/>
          <c:showVal val="0"/>
          <c:showCatName val="0"/>
          <c:showSerName val="0"/>
          <c:showPercent val="0"/>
          <c:showBubbleSize val="0"/>
        </c:dLbls>
        <c:gapWidth val="100"/>
        <c:overlap val="100"/>
        <c:axId val="368647720"/>
        <c:axId val="368663608"/>
      </c:barChart>
      <c:valAx>
        <c:axId val="368663608"/>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368647720"/>
        <c:crosses val="max"/>
        <c:crossBetween val="between"/>
      </c:valAx>
      <c:catAx>
        <c:axId val="368647720"/>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368663608"/>
        <c:crosses val="autoZero"/>
        <c:auto val="1"/>
        <c:lblAlgn val="ctr"/>
        <c:lblOffset val="100"/>
        <c:noMultiLvlLbl val="0"/>
      </c:catAx>
    </c:plotArea>
    <c:legend>
      <c:legendPos val="b"/>
      <c:layout>
        <c:manualLayout>
          <c:xMode val="edge"/>
          <c:yMode val="edge"/>
          <c:x val="0.387285234050133"/>
          <c:y val="0.920271011554272"/>
          <c:w val="0.612714765949867"/>
          <c:h val="0.0765869223848402"/>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121476137307"/>
          <c:y val="0.0332200541160882"/>
          <c:w val="0.62911163467465"/>
          <c:h val="0.757306280344264"/>
        </c:manualLayout>
      </c:layout>
      <c:barChart>
        <c:barDir val="bar"/>
        <c:grouping val="percentStacked"/>
        <c:varyColors val="0"/>
        <c:ser>
          <c:idx val="0"/>
          <c:order val="0"/>
          <c:tx>
            <c:strRef>
              <c:f>List1!$B$1</c:f>
              <c:strCache>
                <c:ptCount val="1"/>
                <c:pt idx="0">
                  <c:v>Vychází ze zdroje + zcela důvěřuje</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Rodina a známí – osobní rozhovory</c:v>
                </c:pt>
                <c:pt idx="1">
                  <c:v>Televize</c:v>
                </c:pt>
                <c:pt idx="2">
                  <c:v>On-line zpravodajství</c:v>
                </c:pt>
                <c:pt idx="3">
                  <c:v>Vlastní zkušenosti</c:v>
                </c:pt>
                <c:pt idx="4">
                  <c:v>Tisk (noviny a časopisy)</c:v>
                </c:pt>
                <c:pt idx="5">
                  <c:v>Sociální sítě (postované články a zkušenosti)</c:v>
                </c:pt>
                <c:pt idx="6">
                  <c:v>Škola</c:v>
                </c:pt>
                <c:pt idx="7">
                  <c:v>Rodina a známí – email a jiná elektronická komunikace</c:v>
                </c:pt>
                <c:pt idx="8">
                  <c:v>Nevládní organizace věnující se těmto tématům</c:v>
                </c:pt>
                <c:pt idx="9">
                  <c:v>Úřady, instituce (jejich webové stránky apod.)</c:v>
                </c:pt>
                <c:pt idx="10">
                  <c:v>Aktivisté</c:v>
                </c:pt>
              </c:strCache>
            </c:strRef>
          </c:cat>
          <c:val>
            <c:numRef>
              <c:f>List1!$B$2:$B$12</c:f>
              <c:numCache>
                <c:formatCode>General</c:formatCode>
                <c:ptCount val="11"/>
                <c:pt idx="0">
                  <c:v>27.9</c:v>
                </c:pt>
                <c:pt idx="1">
                  <c:v>18.9</c:v>
                </c:pt>
                <c:pt idx="2">
                  <c:v>13.2</c:v>
                </c:pt>
                <c:pt idx="3">
                  <c:v>43.2</c:v>
                </c:pt>
                <c:pt idx="4">
                  <c:v>8.700000000000001</c:v>
                </c:pt>
                <c:pt idx="5">
                  <c:v>4.5</c:v>
                </c:pt>
                <c:pt idx="6">
                  <c:v>14.7</c:v>
                </c:pt>
                <c:pt idx="7">
                  <c:v>12.8</c:v>
                </c:pt>
                <c:pt idx="8">
                  <c:v>5.6</c:v>
                </c:pt>
                <c:pt idx="9">
                  <c:v>4.6</c:v>
                </c:pt>
                <c:pt idx="10">
                  <c:v>2.0</c:v>
                </c:pt>
              </c:numCache>
            </c:numRef>
          </c:val>
        </c:ser>
        <c:ser>
          <c:idx val="1"/>
          <c:order val="1"/>
          <c:tx>
            <c:strRef>
              <c:f>List1!$C$1</c:f>
              <c:strCache>
                <c:ptCount val="1"/>
                <c:pt idx="0">
                  <c:v>Vychází ze zdroje + relativně důvěřuje</c:v>
                </c:pt>
              </c:strCache>
            </c:strRef>
          </c:tx>
          <c:spPr>
            <a:solidFill>
              <a:schemeClr val="accent4">
                <a:lumMod val="75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List1!$A$2:$A$12</c:f>
              <c:strCache>
                <c:ptCount val="11"/>
                <c:pt idx="0">
                  <c:v>Rodina a známí – osobní rozhovory</c:v>
                </c:pt>
                <c:pt idx="1">
                  <c:v>Televize</c:v>
                </c:pt>
                <c:pt idx="2">
                  <c:v>On-line zpravodajství</c:v>
                </c:pt>
                <c:pt idx="3">
                  <c:v>Vlastní zkušenosti</c:v>
                </c:pt>
                <c:pt idx="4">
                  <c:v>Tisk (noviny a časopisy)</c:v>
                </c:pt>
                <c:pt idx="5">
                  <c:v>Sociální sítě (postované články a zkušenosti)</c:v>
                </c:pt>
                <c:pt idx="6">
                  <c:v>Škola</c:v>
                </c:pt>
                <c:pt idx="7">
                  <c:v>Rodina a známí – email a jiná elektronická komunikace</c:v>
                </c:pt>
                <c:pt idx="8">
                  <c:v>Nevládní organizace věnující se těmto tématům</c:v>
                </c:pt>
                <c:pt idx="9">
                  <c:v>Úřady, instituce (jejich webové stránky apod.)</c:v>
                </c:pt>
                <c:pt idx="10">
                  <c:v>Aktivisté</c:v>
                </c:pt>
              </c:strCache>
            </c:strRef>
          </c:cat>
          <c:val>
            <c:numRef>
              <c:f>List1!$C$2:$C$12</c:f>
              <c:numCache>
                <c:formatCode>General</c:formatCode>
                <c:ptCount val="11"/>
                <c:pt idx="0">
                  <c:v>44.6</c:v>
                </c:pt>
                <c:pt idx="1">
                  <c:v>52.5</c:v>
                </c:pt>
                <c:pt idx="2">
                  <c:v>56.1</c:v>
                </c:pt>
                <c:pt idx="3">
                  <c:v>23.5</c:v>
                </c:pt>
                <c:pt idx="4">
                  <c:v>48.5</c:v>
                </c:pt>
                <c:pt idx="5">
                  <c:v>50.7</c:v>
                </c:pt>
                <c:pt idx="6">
                  <c:v>36.5</c:v>
                </c:pt>
                <c:pt idx="7">
                  <c:v>29.5</c:v>
                </c:pt>
                <c:pt idx="8">
                  <c:v>16.8</c:v>
                </c:pt>
                <c:pt idx="9">
                  <c:v>14.8</c:v>
                </c:pt>
                <c:pt idx="10">
                  <c:v>13.7</c:v>
                </c:pt>
              </c:numCache>
            </c:numRef>
          </c:val>
        </c:ser>
        <c:ser>
          <c:idx val="2"/>
          <c:order val="2"/>
          <c:tx>
            <c:strRef>
              <c:f>List1!$D$1</c:f>
              <c:strCache>
                <c:ptCount val="1"/>
                <c:pt idx="0">
                  <c:v>Nevychází ze zdroje / nedůvěřuje</c:v>
                </c:pt>
              </c:strCache>
            </c:strRef>
          </c:tx>
          <c:spPr>
            <a:solidFill>
              <a:srgbClr val="C00000"/>
            </a:solidFill>
            <a:effectLst/>
            <a:scene3d>
              <a:camera prst="orthographicFront"/>
              <a:lightRig rig="threePt" dir="t"/>
            </a:scene3d>
            <a:sp3d>
              <a:bevelT h="25400"/>
            </a:sp3d>
          </c:spPr>
          <c:invertIfNegative val="0"/>
          <c:dLbls>
            <c:numFmt formatCode="#,##0" sourceLinked="0"/>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List1!$A$2:$A$12</c:f>
              <c:strCache>
                <c:ptCount val="11"/>
                <c:pt idx="0">
                  <c:v>Rodina a známí – osobní rozhovory</c:v>
                </c:pt>
                <c:pt idx="1">
                  <c:v>Televize</c:v>
                </c:pt>
                <c:pt idx="2">
                  <c:v>On-line zpravodajství</c:v>
                </c:pt>
                <c:pt idx="3">
                  <c:v>Vlastní zkušenosti</c:v>
                </c:pt>
                <c:pt idx="4">
                  <c:v>Tisk (noviny a časopisy)</c:v>
                </c:pt>
                <c:pt idx="5">
                  <c:v>Sociální sítě (postované články a zkušenosti)</c:v>
                </c:pt>
                <c:pt idx="6">
                  <c:v>Škola</c:v>
                </c:pt>
                <c:pt idx="7">
                  <c:v>Rodina a známí – email a jiná elektronická komunikace</c:v>
                </c:pt>
                <c:pt idx="8">
                  <c:v>Nevládní organizace věnující se těmto tématům</c:v>
                </c:pt>
                <c:pt idx="9">
                  <c:v>Úřady, instituce (jejich webové stránky apod.)</c:v>
                </c:pt>
                <c:pt idx="10">
                  <c:v>Aktivisté</c:v>
                </c:pt>
              </c:strCache>
            </c:strRef>
          </c:cat>
          <c:val>
            <c:numRef>
              <c:f>List1!$D$2:$D$12</c:f>
              <c:numCache>
                <c:formatCode>General</c:formatCode>
                <c:ptCount val="11"/>
                <c:pt idx="0">
                  <c:v>27.5</c:v>
                </c:pt>
                <c:pt idx="1">
                  <c:v>28.6</c:v>
                </c:pt>
                <c:pt idx="2">
                  <c:v>30.7</c:v>
                </c:pt>
                <c:pt idx="3">
                  <c:v>33.3</c:v>
                </c:pt>
                <c:pt idx="4">
                  <c:v>42.9</c:v>
                </c:pt>
                <c:pt idx="5">
                  <c:v>44.8</c:v>
                </c:pt>
                <c:pt idx="6">
                  <c:v>48.9</c:v>
                </c:pt>
                <c:pt idx="7">
                  <c:v>57.7</c:v>
                </c:pt>
                <c:pt idx="8">
                  <c:v>77.6</c:v>
                </c:pt>
                <c:pt idx="9">
                  <c:v>80.6</c:v>
                </c:pt>
                <c:pt idx="10">
                  <c:v>84.3</c:v>
                </c:pt>
              </c:numCache>
            </c:numRef>
          </c:val>
        </c:ser>
        <c:dLbls>
          <c:showLegendKey val="0"/>
          <c:showVal val="0"/>
          <c:showCatName val="0"/>
          <c:showSerName val="0"/>
          <c:showPercent val="0"/>
          <c:showBubbleSize val="0"/>
        </c:dLbls>
        <c:gapWidth val="60"/>
        <c:overlap val="100"/>
        <c:axId val="602440856"/>
        <c:axId val="385595368"/>
      </c:barChart>
      <c:valAx>
        <c:axId val="385595368"/>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602440856"/>
        <c:crosses val="max"/>
        <c:crossBetween val="between"/>
      </c:valAx>
      <c:catAx>
        <c:axId val="602440856"/>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385595368"/>
        <c:crosses val="autoZero"/>
        <c:auto val="1"/>
        <c:lblAlgn val="ctr"/>
        <c:lblOffset val="100"/>
        <c:noMultiLvlLbl val="0"/>
      </c:catAx>
    </c:plotArea>
    <c:legend>
      <c:legendPos val="b"/>
      <c:layout>
        <c:manualLayout>
          <c:xMode val="edge"/>
          <c:yMode val="edge"/>
          <c:x val="0.102328470621041"/>
          <c:y val="0.920271011554272"/>
          <c:w val="0.897671529378959"/>
          <c:h val="0.0797289461062592"/>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651882675236"/>
          <c:y val="0.0332200541160882"/>
          <c:w val="0.480219745247641"/>
          <c:h val="0.373443800362051"/>
        </c:manualLayout>
      </c:layout>
      <c:barChart>
        <c:barDir val="bar"/>
        <c:grouping val="percentStacked"/>
        <c:varyColors val="0"/>
        <c:ser>
          <c:idx val="0"/>
          <c:order val="0"/>
          <c:tx>
            <c:strRef>
              <c:f>List1!$B$1</c:f>
              <c:strCache>
                <c:ptCount val="1"/>
                <c:pt idx="0">
                  <c:v>ANO - popsal(a)</c:v>
                </c:pt>
              </c:strCache>
            </c:strRef>
          </c:tx>
          <c:spPr>
            <a:solidFill>
              <a:srgbClr val="C00000"/>
            </a:solidFill>
            <a:scene3d>
              <a:camera prst="orthographicFront"/>
              <a:lightRig rig="threePt" dir="t"/>
            </a:scene3d>
            <a:sp3d>
              <a:bevelT h="25400"/>
            </a:sp3d>
          </c:spPr>
          <c:invertIfNegative val="0"/>
          <c:dPt>
            <c:idx val="0"/>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c:f>
              <c:strCache>
                <c:ptCount val="1"/>
                <c:pt idx="0">
                  <c:v>M6A. Máte Vy osobně osobní negativní zkušenost s příslušníkem nějaké menšiny? </c:v>
                </c:pt>
              </c:strCache>
            </c:strRef>
          </c:cat>
          <c:val>
            <c:numRef>
              <c:f>List1!$B$2</c:f>
              <c:numCache>
                <c:formatCode>General</c:formatCode>
                <c:ptCount val="1"/>
                <c:pt idx="0">
                  <c:v>25.0</c:v>
                </c:pt>
              </c:numCache>
            </c:numRef>
          </c:val>
        </c:ser>
        <c:ser>
          <c:idx val="1"/>
          <c:order val="1"/>
          <c:tx>
            <c:strRef>
              <c:f>List1!$C$1</c:f>
              <c:strCache>
                <c:ptCount val="1"/>
                <c:pt idx="0">
                  <c:v>ANO - nepopsal(a)</c:v>
                </c:pt>
              </c:strCache>
            </c:strRef>
          </c:tx>
          <c:spPr>
            <a:solidFill>
              <a:schemeClr val="bg1">
                <a:lumMod val="50000"/>
              </a:schemeClr>
            </a:solidFill>
            <a:scene3d>
              <a:camera prst="orthographicFront"/>
              <a:lightRig rig="threePt" dir="t"/>
            </a:scene3d>
            <a:sp3d>
              <a:bevelT h="25400"/>
            </a:sp3d>
          </c:spPr>
          <c:invertIfNegative val="0"/>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c:f>
              <c:strCache>
                <c:ptCount val="1"/>
                <c:pt idx="0">
                  <c:v>M6A. Máte Vy osobně osobní negativní zkušenost s příslušníkem nějaké menšiny? </c:v>
                </c:pt>
              </c:strCache>
            </c:strRef>
          </c:cat>
          <c:val>
            <c:numRef>
              <c:f>List1!$C$2</c:f>
              <c:numCache>
                <c:formatCode>General</c:formatCode>
                <c:ptCount val="1"/>
                <c:pt idx="0">
                  <c:v>6.0</c:v>
                </c:pt>
              </c:numCache>
            </c:numRef>
          </c:val>
        </c:ser>
        <c:ser>
          <c:idx val="2"/>
          <c:order val="2"/>
          <c:tx>
            <c:strRef>
              <c:f>List1!$D$1</c:f>
              <c:strCache>
                <c:ptCount val="1"/>
                <c:pt idx="0">
                  <c:v>NE</c:v>
                </c:pt>
              </c:strCache>
            </c:strRef>
          </c:tx>
          <c:spPr>
            <a:solidFill>
              <a:schemeClr val="accent4">
                <a:lumMod val="50000"/>
              </a:schemeClr>
            </a:solidFill>
            <a:scene3d>
              <a:camera prst="orthographicFront"/>
              <a:lightRig rig="threePt" dir="t"/>
            </a:scene3d>
            <a:sp3d>
              <a:bevelT h="25400"/>
            </a:sp3d>
          </c:spPr>
          <c:invertIfNegative val="0"/>
          <c:dLbls>
            <c:txPr>
              <a:bodyPr/>
              <a:lstStyle/>
              <a:p>
                <a:pPr algn="ctr">
                  <a:defRPr lang="cs-CZ" sz="9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dLbls>
          <c:cat>
            <c:strRef>
              <c:f>List1!$A$2</c:f>
              <c:strCache>
                <c:ptCount val="1"/>
                <c:pt idx="0">
                  <c:v>M6A. Máte Vy osobně osobní negativní zkušenost s příslušníkem nějaké menšiny? </c:v>
                </c:pt>
              </c:strCache>
            </c:strRef>
          </c:cat>
          <c:val>
            <c:numRef>
              <c:f>List1!$D$2</c:f>
              <c:numCache>
                <c:formatCode>General</c:formatCode>
                <c:ptCount val="1"/>
                <c:pt idx="0">
                  <c:v>69.0</c:v>
                </c:pt>
              </c:numCache>
            </c:numRef>
          </c:val>
        </c:ser>
        <c:dLbls>
          <c:showLegendKey val="0"/>
          <c:showVal val="0"/>
          <c:showCatName val="0"/>
          <c:showSerName val="0"/>
          <c:showPercent val="0"/>
          <c:showBubbleSize val="0"/>
        </c:dLbls>
        <c:gapWidth val="100"/>
        <c:overlap val="100"/>
        <c:axId val="1277384"/>
        <c:axId val="555438312"/>
      </c:barChart>
      <c:valAx>
        <c:axId val="555438312"/>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en-US"/>
          </a:p>
        </c:txPr>
        <c:crossAx val="1277384"/>
        <c:crosses val="max"/>
        <c:crossBetween val="between"/>
      </c:valAx>
      <c:catAx>
        <c:axId val="1277384"/>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555438312"/>
        <c:crosses val="autoZero"/>
        <c:auto val="1"/>
        <c:lblAlgn val="ctr"/>
        <c:lblOffset val="100"/>
        <c:noMultiLvlLbl val="0"/>
      </c:catAx>
    </c:plotArea>
    <c:legend>
      <c:legendPos val="b"/>
      <c:layout>
        <c:manualLayout>
          <c:xMode val="edge"/>
          <c:yMode val="edge"/>
          <c:x val="0.467349300087489"/>
          <c:y val="0.707312282762233"/>
          <c:w val="0.512648840769904"/>
          <c:h val="0.258299673052201"/>
        </c:manualLayout>
      </c:layout>
      <c:overlay val="0"/>
      <c:txPr>
        <a:bodyPr/>
        <a:lstStyle/>
        <a:p>
          <a:pPr>
            <a:defRPr sz="12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200" b="1" i="0" u="none" strike="noStrike" baseline="0" dirty="0" smtClean="0">
                <a:solidFill>
                  <a:schemeClr val="accent1"/>
                </a:solidFill>
                <a:effectLst/>
              </a:rPr>
              <a:t>Popište jakou (spontánní odpovědi):</a:t>
            </a:r>
            <a:endParaRPr lang="en-US" sz="1200" dirty="0">
              <a:solidFill>
                <a:schemeClr val="accent1"/>
              </a:solidFill>
            </a:endParaRPr>
          </a:p>
        </c:rich>
      </c:tx>
      <c:layout>
        <c:manualLayout>
          <c:xMode val="edge"/>
          <c:yMode val="edge"/>
          <c:x val="0.220913254712735"/>
          <c:y val="0.0844795839677944"/>
        </c:manualLayout>
      </c:layout>
      <c:overlay val="0"/>
    </c:title>
    <c:autoTitleDeleted val="0"/>
    <c:plotArea>
      <c:layout>
        <c:manualLayout>
          <c:layoutTarget val="inner"/>
          <c:xMode val="edge"/>
          <c:yMode val="edge"/>
          <c:x val="0.492755303232207"/>
          <c:y val="0.178094795022775"/>
          <c:w val="0.480477742834399"/>
          <c:h val="0.612431456028695"/>
        </c:manualLayout>
      </c:layout>
      <c:barChart>
        <c:barDir val="bar"/>
        <c:grouping val="clustered"/>
        <c:varyColors val="0"/>
        <c:ser>
          <c:idx val="0"/>
          <c:order val="0"/>
          <c:tx>
            <c:strRef>
              <c:f>List1!$B$1</c:f>
              <c:strCache>
                <c:ptCount val="1"/>
                <c:pt idx="0">
                  <c:v>PRAVDA</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spPr>
              <a:solidFill>
                <a:srgbClr val="C00000"/>
              </a:solidFill>
              <a:scene3d>
                <a:camera prst="orthographicFront"/>
                <a:lightRig rig="threePt" dir="t"/>
              </a:scene3d>
              <a:sp3d>
                <a:bevelT h="25400"/>
              </a:sp3d>
            </c:spPr>
          </c:dPt>
          <c:dPt>
            <c:idx val="1"/>
            <c:invertIfNegative val="0"/>
            <c:bubble3D val="0"/>
            <c:spPr>
              <a:solidFill>
                <a:srgbClr val="C00000"/>
              </a:solidFill>
              <a:scene3d>
                <a:camera prst="orthographicFront"/>
                <a:lightRig rig="threePt" dir="t"/>
              </a:scene3d>
              <a:sp3d>
                <a:bevelT h="25400"/>
              </a:sp3d>
            </c:spPr>
          </c:dPt>
          <c:dPt>
            <c:idx val="2"/>
            <c:invertIfNegative val="0"/>
            <c:bubble3D val="0"/>
            <c:spPr>
              <a:solidFill>
                <a:srgbClr val="C00000"/>
              </a:solidFill>
              <a:scene3d>
                <a:camera prst="orthographicFront"/>
                <a:lightRig rig="threePt" dir="t"/>
              </a:scene3d>
              <a:sp3d>
                <a:bevelT h="25400"/>
              </a:sp3d>
            </c:spPr>
          </c:dPt>
          <c:dPt>
            <c:idx val="3"/>
            <c:invertIfNegative val="0"/>
            <c:bubble3D val="0"/>
            <c:spPr>
              <a:solidFill>
                <a:srgbClr val="C00000"/>
              </a:solidFill>
              <a:scene3d>
                <a:camera prst="orthographicFront"/>
                <a:lightRig rig="threePt" dir="t"/>
              </a:scene3d>
              <a:sp3d>
                <a:bevelT h="25400"/>
              </a:sp3d>
            </c:spPr>
          </c:dPt>
          <c:dPt>
            <c:idx val="4"/>
            <c:invertIfNegative val="0"/>
            <c:bubble3D val="0"/>
            <c:spPr>
              <a:solidFill>
                <a:srgbClr val="C00000"/>
              </a:solidFill>
              <a:scene3d>
                <a:camera prst="orthographicFront"/>
                <a:lightRig rig="threePt" dir="t"/>
              </a:scene3d>
              <a:sp3d>
                <a:bevelT h="25400"/>
              </a:sp3d>
            </c:spPr>
          </c:dPt>
          <c:dPt>
            <c:idx val="5"/>
            <c:invertIfNegative val="0"/>
            <c:bubble3D val="0"/>
            <c:spPr>
              <a:solidFill>
                <a:schemeClr val="bg1">
                  <a:lumMod val="65000"/>
                </a:schemeClr>
              </a:solidFill>
              <a:scene3d>
                <a:camera prst="orthographicFront"/>
                <a:lightRig rig="threePt" dir="t"/>
              </a:scene3d>
              <a:sp3d>
                <a:bevelT h="25400"/>
              </a:sp3d>
            </c:spPr>
          </c:dPt>
          <c:dPt>
            <c:idx val="6"/>
            <c:invertIfNegative val="0"/>
            <c:bubble3D val="0"/>
            <c:spPr>
              <a:solidFill>
                <a:schemeClr val="bg1">
                  <a:lumMod val="65000"/>
                </a:schemeClr>
              </a:solidFill>
              <a:scene3d>
                <a:camera prst="orthographicFront"/>
                <a:lightRig rig="threePt" dir="t"/>
              </a:scene3d>
              <a:sp3d>
                <a:bevelT h="25400"/>
              </a:sp3d>
            </c:spPr>
          </c:dPt>
          <c:dLbls>
            <c:numFmt formatCode="0%" sourceLinked="0"/>
            <c:txPr>
              <a:bodyPr/>
              <a:lstStyle/>
              <a:p>
                <a:pPr>
                  <a:defRPr sz="900">
                    <a:solidFill>
                      <a:schemeClr val="accent1"/>
                    </a:solidFill>
                  </a:defRPr>
                </a:pPr>
                <a:endParaRPr lang="en-US"/>
              </a:p>
            </c:txPr>
            <c:dLblPos val="outEnd"/>
            <c:showLegendKey val="0"/>
            <c:showVal val="1"/>
            <c:showCatName val="0"/>
            <c:showSerName val="0"/>
            <c:showPercent val="0"/>
            <c:showBubbleSize val="0"/>
            <c:showLeaderLines val="0"/>
          </c:dLbls>
          <c:cat>
            <c:strRef>
              <c:f>List1!$A$2:$A$8</c:f>
              <c:strCache>
                <c:ptCount val="7"/>
                <c:pt idx="0">
                  <c:v>slovní napadání, agresivita, nadávky, vulgarita, vyhrožování</c:v>
                </c:pt>
                <c:pt idx="1">
                  <c:v>okradení, podvod</c:v>
                </c:pt>
                <c:pt idx="2">
                  <c:v>rvačka, napadení, zbití</c:v>
                </c:pt>
                <c:pt idx="3">
                  <c:v>nevhodné, hlučné, nepříjemné chování</c:v>
                </c:pt>
                <c:pt idx="4">
                  <c:v>jiné konkrétní věci</c:v>
                </c:pt>
                <c:pt idx="5">
                  <c:v>obecné - nepřizpůsobivost a problémy soužití, jiná kultura, nepracování</c:v>
                </c:pt>
                <c:pt idx="6">
                  <c:v>bez ovpovědi / nepopsal</c:v>
                </c:pt>
              </c:strCache>
            </c:strRef>
          </c:cat>
          <c:val>
            <c:numRef>
              <c:f>List1!$B$2:$B$8</c:f>
              <c:numCache>
                <c:formatCode>General</c:formatCode>
                <c:ptCount val="7"/>
                <c:pt idx="0">
                  <c:v>0.103563</c:v>
                </c:pt>
                <c:pt idx="1">
                  <c:v>0.092678</c:v>
                </c:pt>
                <c:pt idx="2">
                  <c:v>0.059401</c:v>
                </c:pt>
                <c:pt idx="3">
                  <c:v>0.02799</c:v>
                </c:pt>
                <c:pt idx="4">
                  <c:v>0.004976</c:v>
                </c:pt>
                <c:pt idx="5">
                  <c:v>0.016172</c:v>
                </c:pt>
                <c:pt idx="6">
                  <c:v>0.041985</c:v>
                </c:pt>
              </c:numCache>
            </c:numRef>
          </c:val>
        </c:ser>
        <c:dLbls>
          <c:showLegendKey val="0"/>
          <c:showVal val="0"/>
          <c:showCatName val="0"/>
          <c:showSerName val="0"/>
          <c:showPercent val="0"/>
          <c:showBubbleSize val="0"/>
        </c:dLbls>
        <c:gapWidth val="43"/>
        <c:axId val="368606632"/>
        <c:axId val="602840008"/>
      </c:barChart>
      <c:valAx>
        <c:axId val="602840008"/>
        <c:scaling>
          <c:orientation val="minMax"/>
          <c:max val="1.0"/>
          <c:min val="0.0"/>
        </c:scaling>
        <c:delete val="0"/>
        <c:axPos val="b"/>
        <c:majorGridlines/>
        <c:numFmt formatCode="0%" sourceLinked="0"/>
        <c:majorTickMark val="out"/>
        <c:minorTickMark val="none"/>
        <c:tickLblPos val="nextTo"/>
        <c:txPr>
          <a:bodyPr/>
          <a:lstStyle/>
          <a:p>
            <a:pPr>
              <a:defRPr sz="1100">
                <a:solidFill>
                  <a:schemeClr val="tx2"/>
                </a:solidFill>
              </a:defRPr>
            </a:pPr>
            <a:endParaRPr lang="en-US"/>
          </a:p>
        </c:txPr>
        <c:crossAx val="368606632"/>
        <c:crosses val="max"/>
        <c:crossBetween val="between"/>
      </c:valAx>
      <c:catAx>
        <c:axId val="368606632"/>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60284000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320538057743"/>
          <c:y val="0.0217037677419888"/>
          <c:w val="0.650351251044162"/>
          <c:h val="0.846443402462236"/>
        </c:manualLayout>
      </c:layout>
      <c:barChart>
        <c:barDir val="bar"/>
        <c:grouping val="stacked"/>
        <c:varyColors val="0"/>
        <c:ser>
          <c:idx val="0"/>
          <c:order val="0"/>
          <c:tx>
            <c:strRef>
              <c:f>List1!$B$1</c:f>
              <c:strCache>
                <c:ptCount val="1"/>
                <c:pt idx="0">
                  <c:v>Průměrný počet hoaxů uvedených jako pravdivé</c:v>
                </c:pt>
              </c:strCache>
            </c:strRef>
          </c:tx>
          <c:spPr>
            <a:solidFill>
              <a:schemeClr val="accent2">
                <a:lumMod val="75000"/>
              </a:schemeClr>
            </a:solidFill>
            <a:ln>
              <a:noFill/>
            </a:ln>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numFmt formatCode="0%" sourceLinked="0"/>
            <c:txPr>
              <a:bodyPr/>
              <a:lstStyle/>
              <a:p>
                <a:pPr>
                  <a:defRPr sz="900">
                    <a:solidFill>
                      <a:schemeClr val="bg1"/>
                    </a:solidFill>
                  </a:defRPr>
                </a:pPr>
                <a:endParaRPr lang="en-US"/>
              </a:p>
            </c:txPr>
            <c:showLegendKey val="0"/>
            <c:showVal val="1"/>
            <c:showCatName val="0"/>
            <c:showSerName val="0"/>
            <c:showPercent val="0"/>
            <c:showBubbleSize val="0"/>
            <c:showLeaderLines val="0"/>
          </c:dLbls>
          <c:cat>
            <c:strRef>
              <c:f>List1!$A$2:$A$7</c:f>
              <c:strCache>
                <c:ptCount val="6"/>
                <c:pt idx="0">
                  <c:v>Je členem mé rodiny</c:v>
                </c:pt>
                <c:pt idx="1">
                  <c:v>Mám mezi kamarády</c:v>
                </c:pt>
                <c:pt idx="2">
                  <c:v>Mám mezi známými / spolužáky</c:v>
                </c:pt>
                <c:pt idx="3">
                  <c:v>Potkávám pravidelně</c:v>
                </c:pt>
                <c:pt idx="4">
                  <c:v>Potkávám zřídka</c:v>
                </c:pt>
                <c:pt idx="5">
                  <c:v>Nepamatuji si, kdy jsem ho/ji naposledy potkal</c:v>
                </c:pt>
              </c:strCache>
            </c:strRef>
          </c:cat>
          <c:val>
            <c:numRef>
              <c:f>List1!$B$2:$B$7</c:f>
              <c:numCache>
                <c:formatCode>General</c:formatCode>
                <c:ptCount val="6"/>
                <c:pt idx="0">
                  <c:v>0.033</c:v>
                </c:pt>
                <c:pt idx="1">
                  <c:v>0.163</c:v>
                </c:pt>
                <c:pt idx="2">
                  <c:v>0.363</c:v>
                </c:pt>
                <c:pt idx="3">
                  <c:v>0.441</c:v>
                </c:pt>
                <c:pt idx="4">
                  <c:v>0.354</c:v>
                </c:pt>
                <c:pt idx="5">
                  <c:v>0.168</c:v>
                </c:pt>
              </c:numCache>
            </c:numRef>
          </c:val>
        </c:ser>
        <c:dLbls>
          <c:showLegendKey val="0"/>
          <c:showVal val="0"/>
          <c:showCatName val="0"/>
          <c:showSerName val="0"/>
          <c:showPercent val="0"/>
          <c:showBubbleSize val="0"/>
        </c:dLbls>
        <c:gapWidth val="27"/>
        <c:overlap val="100"/>
        <c:axId val="385695288"/>
        <c:axId val="1391032"/>
      </c:barChart>
      <c:valAx>
        <c:axId val="1391032"/>
        <c:scaling>
          <c:orientation val="minMax"/>
        </c:scaling>
        <c:delete val="0"/>
        <c:axPos val="b"/>
        <c:majorGridlines/>
        <c:numFmt formatCode="0%" sourceLinked="0"/>
        <c:majorTickMark val="out"/>
        <c:minorTickMark val="none"/>
        <c:tickLblPos val="nextTo"/>
        <c:txPr>
          <a:bodyPr/>
          <a:lstStyle/>
          <a:p>
            <a:pPr>
              <a:defRPr sz="1100">
                <a:solidFill>
                  <a:schemeClr val="tx2"/>
                </a:solidFill>
              </a:defRPr>
            </a:pPr>
            <a:endParaRPr lang="en-US"/>
          </a:p>
        </c:txPr>
        <c:crossAx val="385695288"/>
        <c:crosses val="max"/>
        <c:crossBetween val="between"/>
      </c:valAx>
      <c:catAx>
        <c:axId val="385695288"/>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en-US"/>
          </a:p>
        </c:txPr>
        <c:crossAx val="139103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hyperlink" Target="http://www.tgisurveys.com/" TargetMode="External"/><Relationship Id="rId4" Type="http://schemas.openxmlformats.org/officeDocument/2006/relationships/hyperlink" Target="mailto:Ludek.rambousek@median.cz" TargetMode="External"/><Relationship Id="rId1" Type="http://schemas.openxmlformats.org/officeDocument/2006/relationships/hyperlink" Target="http://www.simar.cz/" TargetMode="External"/><Relationship Id="rId2" Type="http://schemas.openxmlformats.org/officeDocument/2006/relationships/hyperlink" Target="http://www.esomar.org/"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tgisurveys.com/" TargetMode="External"/><Relationship Id="rId4" Type="http://schemas.openxmlformats.org/officeDocument/2006/relationships/hyperlink" Target="mailto:Ludek.rambousek@median.cz" TargetMode="External"/><Relationship Id="rId1" Type="http://schemas.openxmlformats.org/officeDocument/2006/relationships/hyperlink" Target="http://www.simar.cz/" TargetMode="External"/><Relationship Id="rId2" Type="http://schemas.openxmlformats.org/officeDocument/2006/relationships/hyperlink" Target="http://www.esomar.org/"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E9BF3-C194-4F0D-B4FF-8DF6B8AEF747}" type="doc">
      <dgm:prSet loTypeId="urn:microsoft.com/office/officeart/2005/8/layout/hList9" loCatId="list" qsTypeId="urn:microsoft.com/office/officeart/2005/8/quickstyle/simple4" qsCatId="simple" csTypeId="urn:microsoft.com/office/officeart/2005/8/colors/accent0_3" csCatId="mainScheme" phldr="1"/>
      <dgm:spPr/>
      <dgm:t>
        <a:bodyPr/>
        <a:lstStyle/>
        <a:p>
          <a:endParaRPr lang="cs-CZ"/>
        </a:p>
      </dgm:t>
    </dgm:pt>
    <dgm:pt modelId="{59DCB5FB-2408-4E7F-9770-B4F2873ECDBB}">
      <dgm:prSet phldrT="[Text]" custT="1"/>
      <dgm:spPr/>
      <dgm:t>
        <a:bodyPr/>
        <a:lstStyle/>
        <a:p>
          <a:r>
            <a:rPr lang="cs-CZ" sz="1700" dirty="0" smtClean="0"/>
            <a:t>O nás</a:t>
          </a:r>
          <a:endParaRPr lang="cs-CZ" sz="1700" dirty="0"/>
        </a:p>
      </dgm:t>
    </dgm:pt>
    <dgm:pt modelId="{28EA8DE2-7FC8-4E2A-8EA8-C1A4B2151B3D}" type="parTrans" cxnId="{3F2E241B-906E-4060-9FB5-F6077E9EBEFE}">
      <dgm:prSet/>
      <dgm:spPr/>
      <dgm:t>
        <a:bodyPr/>
        <a:lstStyle/>
        <a:p>
          <a:endParaRPr lang="cs-CZ"/>
        </a:p>
      </dgm:t>
    </dgm:pt>
    <dgm:pt modelId="{140D594E-787F-44B0-BC16-BDDE195B30E7}" type="sibTrans" cxnId="{3F2E241B-906E-4060-9FB5-F6077E9EBEFE}">
      <dgm:prSet/>
      <dgm:spPr/>
      <dgm:t>
        <a:bodyPr/>
        <a:lstStyle/>
        <a:p>
          <a:endParaRPr lang="cs-CZ"/>
        </a:p>
      </dgm:t>
    </dgm:pt>
    <dgm:pt modelId="{DC7864E2-FCFD-4CED-913E-07D5E714B4C3}">
      <dgm:prSet phldrT="[Text]"/>
      <dgm:spPr/>
      <dgm:t>
        <a:bodyPr/>
        <a:lstStyle/>
        <a:p>
          <a:r>
            <a:rPr lang="cs-CZ" dirty="0" smtClean="0"/>
            <a:t>Garance kvality</a:t>
          </a:r>
          <a:endParaRPr lang="cs-CZ" dirty="0"/>
        </a:p>
      </dgm:t>
    </dgm:pt>
    <dgm:pt modelId="{4D38BBB5-1E8F-4504-A998-63F289F7EA4F}" type="parTrans" cxnId="{17231183-2945-42E5-9589-A09A4D858975}">
      <dgm:prSet/>
      <dgm:spPr/>
      <dgm:t>
        <a:bodyPr/>
        <a:lstStyle/>
        <a:p>
          <a:endParaRPr lang="cs-CZ"/>
        </a:p>
      </dgm:t>
    </dgm:pt>
    <dgm:pt modelId="{738DEE96-F9C0-4808-A14F-08302A80534D}" type="sibTrans" cxnId="{17231183-2945-42E5-9589-A09A4D858975}">
      <dgm:prSet/>
      <dgm:spPr/>
      <dgm:t>
        <a:bodyPr/>
        <a:lstStyle/>
        <a:p>
          <a:endParaRPr lang="cs-CZ"/>
        </a:p>
      </dgm:t>
    </dgm:pt>
    <dgm:pt modelId="{0EC46025-1724-48B7-BD4C-7825D9B34C4B}">
      <dgm:prSet phldrT="[Text]"/>
      <dgm:spPr/>
      <dgm:t>
        <a:bodyPr/>
        <a:lstStyle/>
        <a:p>
          <a:r>
            <a:rPr lang="cs-CZ" dirty="0" smtClean="0"/>
            <a:t>Kontakt</a:t>
          </a:r>
          <a:endParaRPr lang="cs-CZ" dirty="0"/>
        </a:p>
      </dgm:t>
    </dgm:pt>
    <dgm:pt modelId="{774D8A17-C55E-42DC-9CBC-E173145ADB97}" type="parTrans" cxnId="{33288B92-DFAD-456F-BB88-2A6DD7847840}">
      <dgm:prSet/>
      <dgm:spPr/>
      <dgm:t>
        <a:bodyPr/>
        <a:lstStyle/>
        <a:p>
          <a:endParaRPr lang="cs-CZ"/>
        </a:p>
      </dgm:t>
    </dgm:pt>
    <dgm:pt modelId="{626B5E16-F44D-455A-92CD-C79CEDF07BC8}" type="sibTrans" cxnId="{33288B92-DFAD-456F-BB88-2A6DD7847840}">
      <dgm:prSet/>
      <dgm:spPr/>
      <dgm:t>
        <a:bodyPr/>
        <a:lstStyle/>
        <a:p>
          <a:endParaRPr lang="cs-CZ"/>
        </a:p>
      </dgm:t>
    </dgm:pt>
    <dgm:pt modelId="{E31DAA72-15F1-4725-8805-5B75FD9ECF6F}">
      <dgm:prSet custT="1"/>
      <dgm:spPr/>
      <dgm:t>
        <a:bodyPr/>
        <a:lstStyle/>
        <a:p>
          <a:r>
            <a:rPr lang="cs-CZ" sz="1000" b="0" dirty="0" smtClean="0">
              <a:effectLst/>
            </a:rPr>
            <a:t>    </a:t>
          </a:r>
        </a:p>
        <a:p>
          <a:r>
            <a:rPr lang="cs-CZ" sz="1000" b="0" dirty="0" smtClean="0">
              <a:effectLst/>
            </a:rPr>
            <a:t>   MEDIAN, s.r.o je nezávislá soukromá společnost pro výzkum trhu, médií a veřejného mínění &amp; vývoj analytického a marketingového software.</a:t>
          </a:r>
          <a:endParaRPr lang="cs-CZ" sz="1000" dirty="0"/>
        </a:p>
      </dgm:t>
    </dgm:pt>
    <dgm:pt modelId="{99963633-6B40-4009-A1E1-22EA446C9A45}" type="parTrans" cxnId="{C9180784-29AB-46A3-A634-A7F4B725E69E}">
      <dgm:prSet/>
      <dgm:spPr/>
      <dgm:t>
        <a:bodyPr/>
        <a:lstStyle/>
        <a:p>
          <a:endParaRPr lang="cs-CZ"/>
        </a:p>
      </dgm:t>
    </dgm:pt>
    <dgm:pt modelId="{41B98766-5953-4483-A850-A1AE234FC1AE}" type="sibTrans" cxnId="{C9180784-29AB-46A3-A634-A7F4B725E69E}">
      <dgm:prSet/>
      <dgm:spPr/>
      <dgm:t>
        <a:bodyPr/>
        <a:lstStyle/>
        <a:p>
          <a:endParaRPr lang="cs-CZ"/>
        </a:p>
      </dgm:t>
    </dgm:pt>
    <dgm:pt modelId="{C0141C15-C0A8-491A-AFCF-5F74D13E9389}">
      <dgm:prSet custT="1"/>
      <dgm:spPr/>
      <dgm:t>
        <a:bodyPr/>
        <a:lstStyle/>
        <a:p>
          <a:endParaRPr lang="cs-CZ" sz="1000" dirty="0" smtClean="0"/>
        </a:p>
        <a:p>
          <a:r>
            <a:rPr lang="cs-CZ" sz="1000" dirty="0" smtClean="0"/>
            <a:t>    MEDIAN </a:t>
          </a:r>
          <a:r>
            <a:rPr lang="cs-CZ" sz="1000" smtClean="0"/>
            <a:t>s.r.o.  </a:t>
          </a:r>
          <a:r>
            <a:rPr lang="cs-CZ" sz="1000" dirty="0" smtClean="0"/>
            <a:t>je členem odborných sdružení:</a:t>
          </a:r>
        </a:p>
        <a:p>
          <a:endParaRPr lang="cs-CZ" sz="1000" dirty="0" smtClean="0"/>
        </a:p>
        <a:p>
          <a:r>
            <a:rPr lang="cs-CZ" sz="1000" dirty="0" smtClean="0"/>
            <a:t>SIMAR (</a:t>
          </a:r>
          <a:r>
            <a:rPr lang="cs-CZ" sz="1000" dirty="0" smtClean="0">
              <a:hlinkClick xmlns:r="http://schemas.openxmlformats.org/officeDocument/2006/relationships" r:id="rId1"/>
            </a:rPr>
            <a:t>www.simar.cz</a:t>
          </a:r>
          <a:r>
            <a:rPr lang="cs-CZ" sz="1000" dirty="0" smtClean="0"/>
            <a:t>)</a:t>
          </a:r>
        </a:p>
        <a:p>
          <a:r>
            <a:rPr lang="cs-CZ" sz="1000" dirty="0" smtClean="0"/>
            <a:t>ESOMAR (</a:t>
          </a:r>
          <a:r>
            <a:rPr lang="cs-CZ" sz="1000" dirty="0" smtClean="0">
              <a:hlinkClick xmlns:r="http://schemas.openxmlformats.org/officeDocument/2006/relationships" r:id="rId2"/>
            </a:rPr>
            <a:t>www.esomar.org</a:t>
          </a:r>
          <a:r>
            <a:rPr lang="cs-CZ" sz="1000" dirty="0" smtClean="0"/>
            <a:t>)</a:t>
          </a:r>
        </a:p>
        <a:p>
          <a:r>
            <a:rPr lang="cs-CZ" sz="1000" dirty="0" smtClean="0"/>
            <a:t>TGI Network (</a:t>
          </a:r>
          <a:r>
            <a:rPr lang="cs-CZ" sz="1000" dirty="0" smtClean="0">
              <a:hlinkClick xmlns:r="http://schemas.openxmlformats.org/officeDocument/2006/relationships" r:id="rId3"/>
            </a:rPr>
            <a:t>www.tgisurveys.com</a:t>
          </a:r>
          <a:r>
            <a:rPr lang="cs-CZ" sz="1000" dirty="0" smtClean="0"/>
            <a:t>)</a:t>
          </a:r>
        </a:p>
        <a:p>
          <a:r>
            <a:rPr lang="cs-CZ" sz="1000" dirty="0" smtClean="0"/>
            <a:t>American Marketing Association</a:t>
          </a:r>
        </a:p>
        <a:p>
          <a:endParaRPr lang="cs-CZ" sz="1000" dirty="0"/>
        </a:p>
      </dgm:t>
    </dgm:pt>
    <dgm:pt modelId="{4FE91A87-0A12-426B-B153-5D99A7DADA22}" type="parTrans" cxnId="{817D8B2B-9C51-4169-83D8-F4836B7A60E4}">
      <dgm:prSet/>
      <dgm:spPr/>
      <dgm:t>
        <a:bodyPr/>
        <a:lstStyle/>
        <a:p>
          <a:endParaRPr lang="cs-CZ"/>
        </a:p>
      </dgm:t>
    </dgm:pt>
    <dgm:pt modelId="{802E5405-1CC6-47C6-AE0F-FAFF8410325D}" type="sibTrans" cxnId="{817D8B2B-9C51-4169-83D8-F4836B7A60E4}">
      <dgm:prSet/>
      <dgm:spPr/>
      <dgm:t>
        <a:bodyPr/>
        <a:lstStyle/>
        <a:p>
          <a:endParaRPr lang="cs-CZ"/>
        </a:p>
      </dgm:t>
    </dgm:pt>
    <dgm:pt modelId="{F0499AD1-05C4-40DD-B689-63D2BA4EB6EA}">
      <dgm:prSet custT="1"/>
      <dgm:spPr/>
      <dgm:t>
        <a:bodyPr/>
        <a:lstStyle/>
        <a:p>
          <a:r>
            <a:rPr lang="cs-CZ" sz="1000" dirty="0" smtClean="0"/>
            <a:t>      </a:t>
          </a:r>
        </a:p>
        <a:p>
          <a:r>
            <a:rPr lang="cs-CZ" sz="1000" dirty="0" smtClean="0"/>
            <a:t>      </a:t>
          </a:r>
          <a:r>
            <a:rPr lang="cs-CZ" sz="1000" dirty="0" smtClean="0"/>
            <a:t>Daniel Prokop</a:t>
          </a:r>
          <a:endParaRPr lang="cs-CZ" sz="1000" dirty="0" smtClean="0"/>
        </a:p>
        <a:p>
          <a:r>
            <a:rPr lang="cs-CZ" sz="800" dirty="0" smtClean="0">
              <a:hlinkClick xmlns:r="http://schemas.openxmlformats.org/officeDocument/2006/relationships" r:id="rId4"/>
            </a:rPr>
            <a:t>Daniel.Prokop@</a:t>
          </a:r>
          <a:r>
            <a:rPr lang="cs-CZ" sz="800" dirty="0" smtClean="0">
              <a:hlinkClick xmlns:r="http://schemas.openxmlformats.org/officeDocument/2006/relationships" r:id="rId4"/>
            </a:rPr>
            <a:t>median.cz</a:t>
          </a:r>
          <a:endParaRPr lang="cs-CZ" sz="800" dirty="0" smtClean="0"/>
        </a:p>
        <a:p>
          <a:r>
            <a:rPr lang="cs-CZ" sz="800" dirty="0" smtClean="0">
              <a:solidFill>
                <a:schemeClr val="tx1"/>
              </a:solidFill>
            </a:rPr>
            <a:t>608 333 902</a:t>
          </a:r>
        </a:p>
        <a:p>
          <a:endParaRPr lang="cs-CZ" sz="500" dirty="0" smtClean="0"/>
        </a:p>
        <a:p>
          <a:r>
            <a:rPr lang="cs-CZ" sz="1000" dirty="0" smtClean="0"/>
            <a:t>MEDIAN</a:t>
          </a:r>
        </a:p>
        <a:p>
          <a:r>
            <a:rPr lang="cs-CZ" sz="1000" dirty="0" smtClean="0"/>
            <a:t>Národních hrdinů 73</a:t>
          </a:r>
        </a:p>
        <a:p>
          <a:r>
            <a:rPr lang="cs-CZ" sz="1000" dirty="0" smtClean="0"/>
            <a:t>Praha 9, 190 12</a:t>
          </a:r>
        </a:p>
        <a:p>
          <a:r>
            <a:rPr lang="cs-CZ" sz="1000" dirty="0" smtClean="0"/>
            <a:t>www.median.cz</a:t>
          </a:r>
        </a:p>
        <a:p>
          <a:r>
            <a:rPr lang="cs-CZ" sz="1000" dirty="0" smtClean="0"/>
            <a:t>Tel: + 420 225 301 111</a:t>
          </a:r>
          <a:endParaRPr lang="cs-CZ" sz="1000" dirty="0"/>
        </a:p>
      </dgm:t>
    </dgm:pt>
    <dgm:pt modelId="{CDEB8AA2-7F70-4C32-9C2A-036B2AC5E338}" type="parTrans" cxnId="{A32BE5C7-DC98-4381-9375-22A41FC9458F}">
      <dgm:prSet/>
      <dgm:spPr/>
      <dgm:t>
        <a:bodyPr/>
        <a:lstStyle/>
        <a:p>
          <a:endParaRPr lang="cs-CZ"/>
        </a:p>
      </dgm:t>
    </dgm:pt>
    <dgm:pt modelId="{F57D1B7D-5DB5-4A46-884A-647F955DE13F}" type="sibTrans" cxnId="{A32BE5C7-DC98-4381-9375-22A41FC9458F}">
      <dgm:prSet/>
      <dgm:spPr/>
      <dgm:t>
        <a:bodyPr/>
        <a:lstStyle/>
        <a:p>
          <a:endParaRPr lang="cs-CZ"/>
        </a:p>
      </dgm:t>
    </dgm:pt>
    <dgm:pt modelId="{6D20E5C3-70FA-4136-A46B-68F688F7867C}">
      <dgm:prSet custT="1"/>
      <dgm:spPr/>
      <dgm:t>
        <a:bodyPr/>
        <a:lstStyle/>
        <a:p>
          <a:r>
            <a:rPr lang="cs-CZ" sz="1000" b="0" dirty="0" smtClean="0">
              <a:effectLst/>
            </a:rPr>
            <a:t>Společnost působí na trhu od roku 1993 a realizuje všechny typy kvalitativních i kvantitativních výzkumů trhu a veřejného mínění, včetně oficiálních mediálních měření a MML-TGI</a:t>
          </a:r>
          <a:endParaRPr lang="cs-CZ" sz="1000" b="0" dirty="0">
            <a:effectLst/>
          </a:endParaRPr>
        </a:p>
      </dgm:t>
    </dgm:pt>
    <dgm:pt modelId="{262CFF50-57B5-43E9-AFDE-1485C74AC8A1}" type="parTrans" cxnId="{B6B3F354-B5EB-4FE5-8EE3-515F19CE92C1}">
      <dgm:prSet/>
      <dgm:spPr/>
      <dgm:t>
        <a:bodyPr/>
        <a:lstStyle/>
        <a:p>
          <a:endParaRPr lang="cs-CZ"/>
        </a:p>
      </dgm:t>
    </dgm:pt>
    <dgm:pt modelId="{61CFB083-1B30-4BB3-9CA2-F1BAC2CCA3E3}" type="sibTrans" cxnId="{B6B3F354-B5EB-4FE5-8EE3-515F19CE92C1}">
      <dgm:prSet/>
      <dgm:spPr/>
      <dgm:t>
        <a:bodyPr/>
        <a:lstStyle/>
        <a:p>
          <a:endParaRPr lang="cs-CZ"/>
        </a:p>
      </dgm:t>
    </dgm:pt>
    <dgm:pt modelId="{E7CC02F6-DF00-4A10-A3CA-285EB665F5FE}" type="pres">
      <dgm:prSet presAssocID="{12AE9BF3-C194-4F0D-B4FF-8DF6B8AEF747}" presName="list" presStyleCnt="0">
        <dgm:presLayoutVars>
          <dgm:dir/>
          <dgm:animLvl val="lvl"/>
        </dgm:presLayoutVars>
      </dgm:prSet>
      <dgm:spPr/>
      <dgm:t>
        <a:bodyPr/>
        <a:lstStyle/>
        <a:p>
          <a:endParaRPr lang="cs-CZ"/>
        </a:p>
      </dgm:t>
    </dgm:pt>
    <dgm:pt modelId="{A59D1F8F-E5D3-4534-8A8C-8A60E5EDAFB3}" type="pres">
      <dgm:prSet presAssocID="{59DCB5FB-2408-4E7F-9770-B4F2873ECDBB}" presName="posSpace" presStyleCnt="0"/>
      <dgm:spPr/>
    </dgm:pt>
    <dgm:pt modelId="{A2E15DC5-371A-4D31-ACDA-EA43BDD2474C}" type="pres">
      <dgm:prSet presAssocID="{59DCB5FB-2408-4E7F-9770-B4F2873ECDBB}" presName="vertFlow" presStyleCnt="0"/>
      <dgm:spPr/>
    </dgm:pt>
    <dgm:pt modelId="{E7A2FC1C-FB85-486D-A4BB-C7629ABDCB0A}" type="pres">
      <dgm:prSet presAssocID="{59DCB5FB-2408-4E7F-9770-B4F2873ECDBB}" presName="topSpace" presStyleCnt="0"/>
      <dgm:spPr/>
    </dgm:pt>
    <dgm:pt modelId="{0025ADB6-2EDC-4B7D-89DD-96AEFE48664E}" type="pres">
      <dgm:prSet presAssocID="{59DCB5FB-2408-4E7F-9770-B4F2873ECDBB}" presName="firstComp" presStyleCnt="0"/>
      <dgm:spPr/>
    </dgm:pt>
    <dgm:pt modelId="{1AD0AB10-1AE3-4DF6-B2B7-147C11D297DB}" type="pres">
      <dgm:prSet presAssocID="{59DCB5FB-2408-4E7F-9770-B4F2873ECDBB}" presName="firstChild" presStyleLbl="bgAccFollowNode1" presStyleIdx="0" presStyleCnt="4" custScaleX="104324" custScaleY="129926"/>
      <dgm:spPr/>
      <dgm:t>
        <a:bodyPr/>
        <a:lstStyle/>
        <a:p>
          <a:endParaRPr lang="cs-CZ"/>
        </a:p>
      </dgm:t>
    </dgm:pt>
    <dgm:pt modelId="{B388CAA3-1A4D-4A38-8027-8D97A9F9CF9A}" type="pres">
      <dgm:prSet presAssocID="{59DCB5FB-2408-4E7F-9770-B4F2873ECDBB}" presName="firstChildTx" presStyleLbl="bgAccFollowNode1" presStyleIdx="0" presStyleCnt="4">
        <dgm:presLayoutVars>
          <dgm:bulletEnabled val="1"/>
        </dgm:presLayoutVars>
      </dgm:prSet>
      <dgm:spPr/>
      <dgm:t>
        <a:bodyPr/>
        <a:lstStyle/>
        <a:p>
          <a:endParaRPr lang="cs-CZ"/>
        </a:p>
      </dgm:t>
    </dgm:pt>
    <dgm:pt modelId="{10FB8C7F-0A1C-4C5D-9ADE-EA0AEC7ED83F}" type="pres">
      <dgm:prSet presAssocID="{6D20E5C3-70FA-4136-A46B-68F688F7867C}" presName="comp" presStyleCnt="0"/>
      <dgm:spPr/>
    </dgm:pt>
    <dgm:pt modelId="{45C19820-64FE-4A68-A4E5-FB8DA8FDBE64}" type="pres">
      <dgm:prSet presAssocID="{6D20E5C3-70FA-4136-A46B-68F688F7867C}" presName="child" presStyleLbl="bgAccFollowNode1" presStyleIdx="1" presStyleCnt="4" custScaleX="104324" custScaleY="129926"/>
      <dgm:spPr/>
      <dgm:t>
        <a:bodyPr/>
        <a:lstStyle/>
        <a:p>
          <a:endParaRPr lang="cs-CZ"/>
        </a:p>
      </dgm:t>
    </dgm:pt>
    <dgm:pt modelId="{082F8A35-0D65-47AA-846F-A4D0FABA2269}" type="pres">
      <dgm:prSet presAssocID="{6D20E5C3-70FA-4136-A46B-68F688F7867C}" presName="childTx" presStyleLbl="bgAccFollowNode1" presStyleIdx="1" presStyleCnt="4">
        <dgm:presLayoutVars>
          <dgm:bulletEnabled val="1"/>
        </dgm:presLayoutVars>
      </dgm:prSet>
      <dgm:spPr/>
      <dgm:t>
        <a:bodyPr/>
        <a:lstStyle/>
        <a:p>
          <a:endParaRPr lang="cs-CZ"/>
        </a:p>
      </dgm:t>
    </dgm:pt>
    <dgm:pt modelId="{13456815-6F70-4CC2-A643-BC47791A376C}" type="pres">
      <dgm:prSet presAssocID="{59DCB5FB-2408-4E7F-9770-B4F2873ECDBB}" presName="negSpace" presStyleCnt="0"/>
      <dgm:spPr/>
    </dgm:pt>
    <dgm:pt modelId="{C524A2A8-C541-4D7A-ADAE-D9C4A3ECDBA1}" type="pres">
      <dgm:prSet presAssocID="{59DCB5FB-2408-4E7F-9770-B4F2873ECDBB}" presName="circle" presStyleLbl="node1" presStyleIdx="0" presStyleCnt="3"/>
      <dgm:spPr/>
      <dgm:t>
        <a:bodyPr/>
        <a:lstStyle/>
        <a:p>
          <a:endParaRPr lang="cs-CZ"/>
        </a:p>
      </dgm:t>
    </dgm:pt>
    <dgm:pt modelId="{56ACC685-2C6E-41AF-9379-81C7C5F26C5D}" type="pres">
      <dgm:prSet presAssocID="{140D594E-787F-44B0-BC16-BDDE195B30E7}" presName="transSpace" presStyleCnt="0"/>
      <dgm:spPr/>
    </dgm:pt>
    <dgm:pt modelId="{D3A24031-33D1-44EF-A694-AB4B4ECAABA2}" type="pres">
      <dgm:prSet presAssocID="{DC7864E2-FCFD-4CED-913E-07D5E714B4C3}" presName="posSpace" presStyleCnt="0"/>
      <dgm:spPr/>
    </dgm:pt>
    <dgm:pt modelId="{FFEDB0F7-D819-45FA-824D-4AE2C14F6EEB}" type="pres">
      <dgm:prSet presAssocID="{DC7864E2-FCFD-4CED-913E-07D5E714B4C3}" presName="vertFlow" presStyleCnt="0"/>
      <dgm:spPr/>
    </dgm:pt>
    <dgm:pt modelId="{DB6CC191-D41A-4A8D-BDD4-84655F2C9885}" type="pres">
      <dgm:prSet presAssocID="{DC7864E2-FCFD-4CED-913E-07D5E714B4C3}" presName="topSpace" presStyleCnt="0"/>
      <dgm:spPr/>
    </dgm:pt>
    <dgm:pt modelId="{8B1BB983-E523-48DC-BAB6-DFC3C9BD6BC9}" type="pres">
      <dgm:prSet presAssocID="{DC7864E2-FCFD-4CED-913E-07D5E714B4C3}" presName="firstComp" presStyleCnt="0"/>
      <dgm:spPr/>
    </dgm:pt>
    <dgm:pt modelId="{81EAC3E8-FE23-4F92-945C-AE9F9F4C351F}" type="pres">
      <dgm:prSet presAssocID="{DC7864E2-FCFD-4CED-913E-07D5E714B4C3}" presName="firstChild" presStyleLbl="bgAccFollowNode1" presStyleIdx="2" presStyleCnt="4" custScaleX="103996" custScaleY="194889"/>
      <dgm:spPr/>
      <dgm:t>
        <a:bodyPr/>
        <a:lstStyle/>
        <a:p>
          <a:endParaRPr lang="cs-CZ"/>
        </a:p>
      </dgm:t>
    </dgm:pt>
    <dgm:pt modelId="{7E2E2423-AF4D-42D4-9F53-C6FE9F940672}" type="pres">
      <dgm:prSet presAssocID="{DC7864E2-FCFD-4CED-913E-07D5E714B4C3}" presName="firstChildTx" presStyleLbl="bgAccFollowNode1" presStyleIdx="2" presStyleCnt="4">
        <dgm:presLayoutVars>
          <dgm:bulletEnabled val="1"/>
        </dgm:presLayoutVars>
      </dgm:prSet>
      <dgm:spPr/>
      <dgm:t>
        <a:bodyPr/>
        <a:lstStyle/>
        <a:p>
          <a:endParaRPr lang="cs-CZ"/>
        </a:p>
      </dgm:t>
    </dgm:pt>
    <dgm:pt modelId="{2DF89973-1DD9-4D04-8FED-5C0734744DEA}" type="pres">
      <dgm:prSet presAssocID="{DC7864E2-FCFD-4CED-913E-07D5E714B4C3}" presName="negSpace" presStyleCnt="0"/>
      <dgm:spPr/>
    </dgm:pt>
    <dgm:pt modelId="{6ADB41D1-DFF1-43B2-9774-14EDABB0B731}" type="pres">
      <dgm:prSet presAssocID="{DC7864E2-FCFD-4CED-913E-07D5E714B4C3}" presName="circle" presStyleLbl="node1" presStyleIdx="1" presStyleCnt="3"/>
      <dgm:spPr/>
      <dgm:t>
        <a:bodyPr/>
        <a:lstStyle/>
        <a:p>
          <a:endParaRPr lang="cs-CZ"/>
        </a:p>
      </dgm:t>
    </dgm:pt>
    <dgm:pt modelId="{BC0FE0FC-40B9-4257-8FE6-F79FE6E00C8D}" type="pres">
      <dgm:prSet presAssocID="{738DEE96-F9C0-4808-A14F-08302A80534D}" presName="transSpace" presStyleCnt="0"/>
      <dgm:spPr/>
    </dgm:pt>
    <dgm:pt modelId="{C59FC645-9ACE-4541-B7AA-01608C23D14C}" type="pres">
      <dgm:prSet presAssocID="{0EC46025-1724-48B7-BD4C-7825D9B34C4B}" presName="posSpace" presStyleCnt="0"/>
      <dgm:spPr/>
    </dgm:pt>
    <dgm:pt modelId="{EEBC071F-E2EE-480F-9133-6D53B8BB969A}" type="pres">
      <dgm:prSet presAssocID="{0EC46025-1724-48B7-BD4C-7825D9B34C4B}" presName="vertFlow" presStyleCnt="0"/>
      <dgm:spPr/>
    </dgm:pt>
    <dgm:pt modelId="{583836A5-548C-4333-8065-F548DB1D8394}" type="pres">
      <dgm:prSet presAssocID="{0EC46025-1724-48B7-BD4C-7825D9B34C4B}" presName="topSpace" presStyleCnt="0"/>
      <dgm:spPr/>
    </dgm:pt>
    <dgm:pt modelId="{2A2D024E-C583-48E1-ADC9-4788942F6DEF}" type="pres">
      <dgm:prSet presAssocID="{0EC46025-1724-48B7-BD4C-7825D9B34C4B}" presName="firstComp" presStyleCnt="0"/>
      <dgm:spPr/>
    </dgm:pt>
    <dgm:pt modelId="{081EB287-F353-4ABD-A9B8-43F3971AD1E1}" type="pres">
      <dgm:prSet presAssocID="{0EC46025-1724-48B7-BD4C-7825D9B34C4B}" presName="firstChild" presStyleLbl="bgAccFollowNode1" presStyleIdx="3" presStyleCnt="4" custScaleX="103564" custScaleY="194636" custLinFactNeighborX="-6503" custLinFactNeighborY="2931"/>
      <dgm:spPr/>
      <dgm:t>
        <a:bodyPr/>
        <a:lstStyle/>
        <a:p>
          <a:endParaRPr lang="cs-CZ"/>
        </a:p>
      </dgm:t>
    </dgm:pt>
    <dgm:pt modelId="{B26672C1-0725-4183-8EE6-781A8F83539D}" type="pres">
      <dgm:prSet presAssocID="{0EC46025-1724-48B7-BD4C-7825D9B34C4B}" presName="firstChildTx" presStyleLbl="bgAccFollowNode1" presStyleIdx="3" presStyleCnt="4">
        <dgm:presLayoutVars>
          <dgm:bulletEnabled val="1"/>
        </dgm:presLayoutVars>
      </dgm:prSet>
      <dgm:spPr/>
      <dgm:t>
        <a:bodyPr/>
        <a:lstStyle/>
        <a:p>
          <a:endParaRPr lang="cs-CZ"/>
        </a:p>
      </dgm:t>
    </dgm:pt>
    <dgm:pt modelId="{7ACCA7E7-FEA5-496F-8C43-A9E8059BFC5B}" type="pres">
      <dgm:prSet presAssocID="{0EC46025-1724-48B7-BD4C-7825D9B34C4B}" presName="negSpace" presStyleCnt="0"/>
      <dgm:spPr/>
    </dgm:pt>
    <dgm:pt modelId="{DEE54DB0-307D-4E6F-B10C-C42E5BDCEC94}" type="pres">
      <dgm:prSet presAssocID="{0EC46025-1724-48B7-BD4C-7825D9B34C4B}" presName="circle" presStyleLbl="node1" presStyleIdx="2" presStyleCnt="3"/>
      <dgm:spPr/>
      <dgm:t>
        <a:bodyPr/>
        <a:lstStyle/>
        <a:p>
          <a:endParaRPr lang="cs-CZ"/>
        </a:p>
      </dgm:t>
    </dgm:pt>
  </dgm:ptLst>
  <dgm:cxnLst>
    <dgm:cxn modelId="{4239CC50-816E-4DCB-B19B-19D53F94950D}" type="presOf" srcId="{12AE9BF3-C194-4F0D-B4FF-8DF6B8AEF747}" destId="{E7CC02F6-DF00-4A10-A3CA-285EB665F5FE}" srcOrd="0" destOrd="0" presId="urn:microsoft.com/office/officeart/2005/8/layout/hList9"/>
    <dgm:cxn modelId="{1457BD25-DA3A-47A1-9DF1-94B1187DAF4C}" type="presOf" srcId="{F0499AD1-05C4-40DD-B689-63D2BA4EB6EA}" destId="{B26672C1-0725-4183-8EE6-781A8F83539D}" srcOrd="1" destOrd="0" presId="urn:microsoft.com/office/officeart/2005/8/layout/hList9"/>
    <dgm:cxn modelId="{49680357-AFFE-41BA-AD62-577F7D38251B}" type="presOf" srcId="{DC7864E2-FCFD-4CED-913E-07D5E714B4C3}" destId="{6ADB41D1-DFF1-43B2-9774-14EDABB0B731}" srcOrd="0" destOrd="0" presId="urn:microsoft.com/office/officeart/2005/8/layout/hList9"/>
    <dgm:cxn modelId="{2D915462-9E8D-4C82-85B5-8F256BFECC82}" type="presOf" srcId="{C0141C15-C0A8-491A-AFCF-5F74D13E9389}" destId="{7E2E2423-AF4D-42D4-9F53-C6FE9F940672}" srcOrd="1" destOrd="0" presId="urn:microsoft.com/office/officeart/2005/8/layout/hList9"/>
    <dgm:cxn modelId="{91BE772C-5857-4D6C-9079-C4F135480E86}" type="presOf" srcId="{0EC46025-1724-48B7-BD4C-7825D9B34C4B}" destId="{DEE54DB0-307D-4E6F-B10C-C42E5BDCEC94}" srcOrd="0" destOrd="0" presId="urn:microsoft.com/office/officeart/2005/8/layout/hList9"/>
    <dgm:cxn modelId="{8968DDD7-8DE2-4C6E-BDC7-DC0933F830F2}" type="presOf" srcId="{E31DAA72-15F1-4725-8805-5B75FD9ECF6F}" destId="{1AD0AB10-1AE3-4DF6-B2B7-147C11D297DB}" srcOrd="0" destOrd="0" presId="urn:microsoft.com/office/officeart/2005/8/layout/hList9"/>
    <dgm:cxn modelId="{A36C62E2-3BD7-494B-B5B2-B848DC8BABCE}" type="presOf" srcId="{C0141C15-C0A8-491A-AFCF-5F74D13E9389}" destId="{81EAC3E8-FE23-4F92-945C-AE9F9F4C351F}" srcOrd="0" destOrd="0" presId="urn:microsoft.com/office/officeart/2005/8/layout/hList9"/>
    <dgm:cxn modelId="{C9180784-29AB-46A3-A634-A7F4B725E69E}" srcId="{59DCB5FB-2408-4E7F-9770-B4F2873ECDBB}" destId="{E31DAA72-15F1-4725-8805-5B75FD9ECF6F}" srcOrd="0" destOrd="0" parTransId="{99963633-6B40-4009-A1E1-22EA446C9A45}" sibTransId="{41B98766-5953-4483-A850-A1AE234FC1AE}"/>
    <dgm:cxn modelId="{ED97149D-DCC8-4885-8D86-5F0ACFFE8E2B}" type="presOf" srcId="{6D20E5C3-70FA-4136-A46B-68F688F7867C}" destId="{082F8A35-0D65-47AA-846F-A4D0FABA2269}" srcOrd="1" destOrd="0" presId="urn:microsoft.com/office/officeart/2005/8/layout/hList9"/>
    <dgm:cxn modelId="{17231183-2945-42E5-9589-A09A4D858975}" srcId="{12AE9BF3-C194-4F0D-B4FF-8DF6B8AEF747}" destId="{DC7864E2-FCFD-4CED-913E-07D5E714B4C3}" srcOrd="1" destOrd="0" parTransId="{4D38BBB5-1E8F-4504-A998-63F289F7EA4F}" sibTransId="{738DEE96-F9C0-4808-A14F-08302A80534D}"/>
    <dgm:cxn modelId="{817D8B2B-9C51-4169-83D8-F4836B7A60E4}" srcId="{DC7864E2-FCFD-4CED-913E-07D5E714B4C3}" destId="{C0141C15-C0A8-491A-AFCF-5F74D13E9389}" srcOrd="0" destOrd="0" parTransId="{4FE91A87-0A12-426B-B153-5D99A7DADA22}" sibTransId="{802E5405-1CC6-47C6-AE0F-FAFF8410325D}"/>
    <dgm:cxn modelId="{A32BE5C7-DC98-4381-9375-22A41FC9458F}" srcId="{0EC46025-1724-48B7-BD4C-7825D9B34C4B}" destId="{F0499AD1-05C4-40DD-B689-63D2BA4EB6EA}" srcOrd="0" destOrd="0" parTransId="{CDEB8AA2-7F70-4C32-9C2A-036B2AC5E338}" sibTransId="{F57D1B7D-5DB5-4A46-884A-647F955DE13F}"/>
    <dgm:cxn modelId="{ADE0371E-797B-45CC-9996-D993C303430A}" type="presOf" srcId="{F0499AD1-05C4-40DD-B689-63D2BA4EB6EA}" destId="{081EB287-F353-4ABD-A9B8-43F3971AD1E1}" srcOrd="0" destOrd="0" presId="urn:microsoft.com/office/officeart/2005/8/layout/hList9"/>
    <dgm:cxn modelId="{466A4D14-06BF-46B5-8515-4ACD8ACEFF35}" type="presOf" srcId="{59DCB5FB-2408-4E7F-9770-B4F2873ECDBB}" destId="{C524A2A8-C541-4D7A-ADAE-D9C4A3ECDBA1}" srcOrd="0" destOrd="0" presId="urn:microsoft.com/office/officeart/2005/8/layout/hList9"/>
    <dgm:cxn modelId="{33288B92-DFAD-456F-BB88-2A6DD7847840}" srcId="{12AE9BF3-C194-4F0D-B4FF-8DF6B8AEF747}" destId="{0EC46025-1724-48B7-BD4C-7825D9B34C4B}" srcOrd="2" destOrd="0" parTransId="{774D8A17-C55E-42DC-9CBC-E173145ADB97}" sibTransId="{626B5E16-F44D-455A-92CD-C79CEDF07BC8}"/>
    <dgm:cxn modelId="{3F2E241B-906E-4060-9FB5-F6077E9EBEFE}" srcId="{12AE9BF3-C194-4F0D-B4FF-8DF6B8AEF747}" destId="{59DCB5FB-2408-4E7F-9770-B4F2873ECDBB}" srcOrd="0" destOrd="0" parTransId="{28EA8DE2-7FC8-4E2A-8EA8-C1A4B2151B3D}" sibTransId="{140D594E-787F-44B0-BC16-BDDE195B30E7}"/>
    <dgm:cxn modelId="{B6B3F354-B5EB-4FE5-8EE3-515F19CE92C1}" srcId="{59DCB5FB-2408-4E7F-9770-B4F2873ECDBB}" destId="{6D20E5C3-70FA-4136-A46B-68F688F7867C}" srcOrd="1" destOrd="0" parTransId="{262CFF50-57B5-43E9-AFDE-1485C74AC8A1}" sibTransId="{61CFB083-1B30-4BB3-9CA2-F1BAC2CCA3E3}"/>
    <dgm:cxn modelId="{E43A7AD6-F2D8-48F5-95F8-D278EA2941EC}" type="presOf" srcId="{E31DAA72-15F1-4725-8805-5B75FD9ECF6F}" destId="{B388CAA3-1A4D-4A38-8027-8D97A9F9CF9A}" srcOrd="1" destOrd="0" presId="urn:microsoft.com/office/officeart/2005/8/layout/hList9"/>
    <dgm:cxn modelId="{20DF5119-BB96-4A08-830F-189C752B8337}" type="presOf" srcId="{6D20E5C3-70FA-4136-A46B-68F688F7867C}" destId="{45C19820-64FE-4A68-A4E5-FB8DA8FDBE64}" srcOrd="0" destOrd="0" presId="urn:microsoft.com/office/officeart/2005/8/layout/hList9"/>
    <dgm:cxn modelId="{BCC51C02-238A-4ED6-BA8C-AF0E88257615}" type="presParOf" srcId="{E7CC02F6-DF00-4A10-A3CA-285EB665F5FE}" destId="{A59D1F8F-E5D3-4534-8A8C-8A60E5EDAFB3}" srcOrd="0" destOrd="0" presId="urn:microsoft.com/office/officeart/2005/8/layout/hList9"/>
    <dgm:cxn modelId="{5AF92129-9045-4135-9FF3-CA64182F7FA2}" type="presParOf" srcId="{E7CC02F6-DF00-4A10-A3CA-285EB665F5FE}" destId="{A2E15DC5-371A-4D31-ACDA-EA43BDD2474C}" srcOrd="1" destOrd="0" presId="urn:microsoft.com/office/officeart/2005/8/layout/hList9"/>
    <dgm:cxn modelId="{E09E6915-9EB2-4609-91EC-AE03147978FB}" type="presParOf" srcId="{A2E15DC5-371A-4D31-ACDA-EA43BDD2474C}" destId="{E7A2FC1C-FB85-486D-A4BB-C7629ABDCB0A}" srcOrd="0" destOrd="0" presId="urn:microsoft.com/office/officeart/2005/8/layout/hList9"/>
    <dgm:cxn modelId="{12CDDAEA-9A96-45A3-B90F-6F3C45D94083}" type="presParOf" srcId="{A2E15DC5-371A-4D31-ACDA-EA43BDD2474C}" destId="{0025ADB6-2EDC-4B7D-89DD-96AEFE48664E}" srcOrd="1" destOrd="0" presId="urn:microsoft.com/office/officeart/2005/8/layout/hList9"/>
    <dgm:cxn modelId="{7E124299-D541-4490-A313-4D9585789713}" type="presParOf" srcId="{0025ADB6-2EDC-4B7D-89DD-96AEFE48664E}" destId="{1AD0AB10-1AE3-4DF6-B2B7-147C11D297DB}" srcOrd="0" destOrd="0" presId="urn:microsoft.com/office/officeart/2005/8/layout/hList9"/>
    <dgm:cxn modelId="{BE5694B6-FF20-44E4-8E3D-486F7CD3B512}" type="presParOf" srcId="{0025ADB6-2EDC-4B7D-89DD-96AEFE48664E}" destId="{B388CAA3-1A4D-4A38-8027-8D97A9F9CF9A}" srcOrd="1" destOrd="0" presId="urn:microsoft.com/office/officeart/2005/8/layout/hList9"/>
    <dgm:cxn modelId="{EF9B8A4A-92D3-4471-922D-FE6B237777B2}" type="presParOf" srcId="{A2E15DC5-371A-4D31-ACDA-EA43BDD2474C}" destId="{10FB8C7F-0A1C-4C5D-9ADE-EA0AEC7ED83F}" srcOrd="2" destOrd="0" presId="urn:microsoft.com/office/officeart/2005/8/layout/hList9"/>
    <dgm:cxn modelId="{9F691963-50D3-4643-950A-893919871D83}" type="presParOf" srcId="{10FB8C7F-0A1C-4C5D-9ADE-EA0AEC7ED83F}" destId="{45C19820-64FE-4A68-A4E5-FB8DA8FDBE64}" srcOrd="0" destOrd="0" presId="urn:microsoft.com/office/officeart/2005/8/layout/hList9"/>
    <dgm:cxn modelId="{884FE4B1-8906-4C49-8E80-34F7D880267C}" type="presParOf" srcId="{10FB8C7F-0A1C-4C5D-9ADE-EA0AEC7ED83F}" destId="{082F8A35-0D65-47AA-846F-A4D0FABA2269}" srcOrd="1" destOrd="0" presId="urn:microsoft.com/office/officeart/2005/8/layout/hList9"/>
    <dgm:cxn modelId="{03505C9D-732B-4BDB-A358-DFEE97ED9D21}" type="presParOf" srcId="{E7CC02F6-DF00-4A10-A3CA-285EB665F5FE}" destId="{13456815-6F70-4CC2-A643-BC47791A376C}" srcOrd="2" destOrd="0" presId="urn:microsoft.com/office/officeart/2005/8/layout/hList9"/>
    <dgm:cxn modelId="{A7015A02-7516-4BA6-9892-B54745B1D44E}" type="presParOf" srcId="{E7CC02F6-DF00-4A10-A3CA-285EB665F5FE}" destId="{C524A2A8-C541-4D7A-ADAE-D9C4A3ECDBA1}" srcOrd="3" destOrd="0" presId="urn:microsoft.com/office/officeart/2005/8/layout/hList9"/>
    <dgm:cxn modelId="{3722B2EB-1318-4ADE-B276-F089841966B3}" type="presParOf" srcId="{E7CC02F6-DF00-4A10-A3CA-285EB665F5FE}" destId="{56ACC685-2C6E-41AF-9379-81C7C5F26C5D}" srcOrd="4" destOrd="0" presId="urn:microsoft.com/office/officeart/2005/8/layout/hList9"/>
    <dgm:cxn modelId="{6FA55A5C-ADD7-4E07-AC00-AF36BFE3AC3E}" type="presParOf" srcId="{E7CC02F6-DF00-4A10-A3CA-285EB665F5FE}" destId="{D3A24031-33D1-44EF-A694-AB4B4ECAABA2}" srcOrd="5" destOrd="0" presId="urn:microsoft.com/office/officeart/2005/8/layout/hList9"/>
    <dgm:cxn modelId="{67A786A9-8634-414B-BA48-D0497594D8B0}" type="presParOf" srcId="{E7CC02F6-DF00-4A10-A3CA-285EB665F5FE}" destId="{FFEDB0F7-D819-45FA-824D-4AE2C14F6EEB}" srcOrd="6" destOrd="0" presId="urn:microsoft.com/office/officeart/2005/8/layout/hList9"/>
    <dgm:cxn modelId="{29553073-2D2B-4180-A7E6-460E551CF778}" type="presParOf" srcId="{FFEDB0F7-D819-45FA-824D-4AE2C14F6EEB}" destId="{DB6CC191-D41A-4A8D-BDD4-84655F2C9885}" srcOrd="0" destOrd="0" presId="urn:microsoft.com/office/officeart/2005/8/layout/hList9"/>
    <dgm:cxn modelId="{3030FFDC-E33E-489F-99AB-D2A77324DF52}" type="presParOf" srcId="{FFEDB0F7-D819-45FA-824D-4AE2C14F6EEB}" destId="{8B1BB983-E523-48DC-BAB6-DFC3C9BD6BC9}" srcOrd="1" destOrd="0" presId="urn:microsoft.com/office/officeart/2005/8/layout/hList9"/>
    <dgm:cxn modelId="{13539CD9-C712-433C-A35A-86C66ABB1548}" type="presParOf" srcId="{8B1BB983-E523-48DC-BAB6-DFC3C9BD6BC9}" destId="{81EAC3E8-FE23-4F92-945C-AE9F9F4C351F}" srcOrd="0" destOrd="0" presId="urn:microsoft.com/office/officeart/2005/8/layout/hList9"/>
    <dgm:cxn modelId="{06A5B09C-25CC-45E0-A9FC-E1B1F6AB6C5C}" type="presParOf" srcId="{8B1BB983-E523-48DC-BAB6-DFC3C9BD6BC9}" destId="{7E2E2423-AF4D-42D4-9F53-C6FE9F940672}" srcOrd="1" destOrd="0" presId="urn:microsoft.com/office/officeart/2005/8/layout/hList9"/>
    <dgm:cxn modelId="{5F7A67F6-BD8F-41E5-950D-65A07DD10611}" type="presParOf" srcId="{E7CC02F6-DF00-4A10-A3CA-285EB665F5FE}" destId="{2DF89973-1DD9-4D04-8FED-5C0734744DEA}" srcOrd="7" destOrd="0" presId="urn:microsoft.com/office/officeart/2005/8/layout/hList9"/>
    <dgm:cxn modelId="{8288DCDD-6CEE-40EE-84FC-2C13D60EFA6B}" type="presParOf" srcId="{E7CC02F6-DF00-4A10-A3CA-285EB665F5FE}" destId="{6ADB41D1-DFF1-43B2-9774-14EDABB0B731}" srcOrd="8" destOrd="0" presId="urn:microsoft.com/office/officeart/2005/8/layout/hList9"/>
    <dgm:cxn modelId="{80831BD2-ACA6-4880-AF7A-04CC51A9F88F}" type="presParOf" srcId="{E7CC02F6-DF00-4A10-A3CA-285EB665F5FE}" destId="{BC0FE0FC-40B9-4257-8FE6-F79FE6E00C8D}" srcOrd="9" destOrd="0" presId="urn:microsoft.com/office/officeart/2005/8/layout/hList9"/>
    <dgm:cxn modelId="{42CC7F9D-71CB-4831-85C2-AD9E68877DF4}" type="presParOf" srcId="{E7CC02F6-DF00-4A10-A3CA-285EB665F5FE}" destId="{C59FC645-9ACE-4541-B7AA-01608C23D14C}" srcOrd="10" destOrd="0" presId="urn:microsoft.com/office/officeart/2005/8/layout/hList9"/>
    <dgm:cxn modelId="{EA21E483-79C9-4A3B-894F-8782EEC3B7AB}" type="presParOf" srcId="{E7CC02F6-DF00-4A10-A3CA-285EB665F5FE}" destId="{EEBC071F-E2EE-480F-9133-6D53B8BB969A}" srcOrd="11" destOrd="0" presId="urn:microsoft.com/office/officeart/2005/8/layout/hList9"/>
    <dgm:cxn modelId="{1F19D167-D76C-47F9-ABCC-E4693B440036}" type="presParOf" srcId="{EEBC071F-E2EE-480F-9133-6D53B8BB969A}" destId="{583836A5-548C-4333-8065-F548DB1D8394}" srcOrd="0" destOrd="0" presId="urn:microsoft.com/office/officeart/2005/8/layout/hList9"/>
    <dgm:cxn modelId="{8DC25AAE-8877-44F6-8D12-50671A1C244F}" type="presParOf" srcId="{EEBC071F-E2EE-480F-9133-6D53B8BB969A}" destId="{2A2D024E-C583-48E1-ADC9-4788942F6DEF}" srcOrd="1" destOrd="0" presId="urn:microsoft.com/office/officeart/2005/8/layout/hList9"/>
    <dgm:cxn modelId="{FBB2B017-8B0E-4E5C-9944-8D3B72AD4311}" type="presParOf" srcId="{2A2D024E-C583-48E1-ADC9-4788942F6DEF}" destId="{081EB287-F353-4ABD-A9B8-43F3971AD1E1}" srcOrd="0" destOrd="0" presId="urn:microsoft.com/office/officeart/2005/8/layout/hList9"/>
    <dgm:cxn modelId="{5B4BBFFB-610B-4F13-BB9E-4B6486B59755}" type="presParOf" srcId="{2A2D024E-C583-48E1-ADC9-4788942F6DEF}" destId="{B26672C1-0725-4183-8EE6-781A8F83539D}" srcOrd="1" destOrd="0" presId="urn:microsoft.com/office/officeart/2005/8/layout/hList9"/>
    <dgm:cxn modelId="{0B66C22E-D30C-40F6-8A83-B21F906D9F34}" type="presParOf" srcId="{E7CC02F6-DF00-4A10-A3CA-285EB665F5FE}" destId="{7ACCA7E7-FEA5-496F-8C43-A9E8059BFC5B}" srcOrd="12" destOrd="0" presId="urn:microsoft.com/office/officeart/2005/8/layout/hList9"/>
    <dgm:cxn modelId="{96BBBCFA-28B6-47E0-B0AB-A1E8BC218CFA}" type="presParOf" srcId="{E7CC02F6-DF00-4A10-A3CA-285EB665F5FE}" destId="{DEE54DB0-307D-4E6F-B10C-C42E5BDCEC94}" srcOrd="1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0AB10-1AE3-4DF6-B2B7-147C11D297DB}">
      <dsp:nvSpPr>
        <dsp:cNvPr id="0" name=""/>
        <dsp:cNvSpPr/>
      </dsp:nvSpPr>
      <dsp:spPr>
        <a:xfrm>
          <a:off x="760258" y="1130201"/>
          <a:ext cx="1742572" cy="138753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cs-CZ" sz="1000" b="0" kern="1200" dirty="0" smtClean="0">
              <a:effectLst/>
            </a:rPr>
            <a:t>    </a:t>
          </a:r>
        </a:p>
        <a:p>
          <a:pPr lvl="0" algn="l" defTabSz="444500">
            <a:lnSpc>
              <a:spcPct val="90000"/>
            </a:lnSpc>
            <a:spcBef>
              <a:spcPct val="0"/>
            </a:spcBef>
            <a:spcAft>
              <a:spcPct val="35000"/>
            </a:spcAft>
          </a:pPr>
          <a:r>
            <a:rPr lang="cs-CZ" sz="1000" b="0" kern="1200" dirty="0" smtClean="0">
              <a:effectLst/>
            </a:rPr>
            <a:t>   MEDIAN, s.r.o je nezávislá soukromá společnost pro výzkum trhu, médií a veřejného mínění &amp; vývoj analytického a marketingového software.</a:t>
          </a:r>
          <a:endParaRPr lang="cs-CZ" sz="1000" kern="1200" dirty="0"/>
        </a:p>
      </dsp:txBody>
      <dsp:txXfrm>
        <a:off x="1039069" y="1130201"/>
        <a:ext cx="1463760" cy="1387536"/>
      </dsp:txXfrm>
    </dsp:sp>
    <dsp:sp modelId="{45C19820-64FE-4A68-A4E5-FB8DA8FDBE64}">
      <dsp:nvSpPr>
        <dsp:cNvPr id="0" name=""/>
        <dsp:cNvSpPr/>
      </dsp:nvSpPr>
      <dsp:spPr>
        <a:xfrm>
          <a:off x="760258" y="2517737"/>
          <a:ext cx="1742572" cy="138753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cs-CZ" sz="1000" b="0" kern="1200" dirty="0" smtClean="0">
              <a:effectLst/>
            </a:rPr>
            <a:t>Společnost působí na trhu od roku 1993 a realizuje všechny typy kvalitativních i kvantitativních výzkumů trhu a veřejného mínění, včetně oficiálních mediálních měření a MML-TGI</a:t>
          </a:r>
          <a:endParaRPr lang="cs-CZ" sz="1000" b="0" kern="1200" dirty="0">
            <a:effectLst/>
          </a:endParaRPr>
        </a:p>
      </dsp:txBody>
      <dsp:txXfrm>
        <a:off x="1039069" y="2517737"/>
        <a:ext cx="1463760" cy="1387536"/>
      </dsp:txXfrm>
    </dsp:sp>
    <dsp:sp modelId="{C524A2A8-C541-4D7A-ADAE-D9C4A3ECDBA1}">
      <dsp:nvSpPr>
        <dsp:cNvPr id="0" name=""/>
        <dsp:cNvSpPr/>
      </dsp:nvSpPr>
      <dsp:spPr>
        <a:xfrm>
          <a:off x="47788" y="703238"/>
          <a:ext cx="1067409" cy="106740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cs-CZ" sz="1700" kern="1200" dirty="0" smtClean="0"/>
            <a:t>O nás</a:t>
          </a:r>
          <a:endParaRPr lang="cs-CZ" sz="1700" kern="1200" dirty="0"/>
        </a:p>
      </dsp:txBody>
      <dsp:txXfrm>
        <a:off x="204106" y="859556"/>
        <a:ext cx="754773" cy="754773"/>
      </dsp:txXfrm>
    </dsp:sp>
    <dsp:sp modelId="{81EAC3E8-FE23-4F92-945C-AE9F9F4C351F}">
      <dsp:nvSpPr>
        <dsp:cNvPr id="0" name=""/>
        <dsp:cNvSpPr/>
      </dsp:nvSpPr>
      <dsp:spPr>
        <a:xfrm>
          <a:off x="3570240" y="1130201"/>
          <a:ext cx="1731632" cy="208130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endParaRPr lang="cs-CZ" sz="1000" kern="1200" dirty="0" smtClean="0"/>
        </a:p>
        <a:p>
          <a:pPr lvl="0" algn="l" defTabSz="444500">
            <a:lnSpc>
              <a:spcPct val="90000"/>
            </a:lnSpc>
            <a:spcBef>
              <a:spcPct val="0"/>
            </a:spcBef>
            <a:spcAft>
              <a:spcPct val="35000"/>
            </a:spcAft>
          </a:pPr>
          <a:r>
            <a:rPr lang="cs-CZ" sz="1000" kern="1200" dirty="0" smtClean="0"/>
            <a:t>    MEDIAN </a:t>
          </a:r>
          <a:r>
            <a:rPr lang="cs-CZ" sz="1000" kern="1200" smtClean="0"/>
            <a:t>s.r.o.  </a:t>
          </a:r>
          <a:r>
            <a:rPr lang="cs-CZ" sz="1000" kern="1200" dirty="0" smtClean="0"/>
            <a:t>je členem odborných sdružení:</a:t>
          </a:r>
        </a:p>
        <a:p>
          <a:pPr lvl="0" algn="l" defTabSz="444500">
            <a:lnSpc>
              <a:spcPct val="90000"/>
            </a:lnSpc>
            <a:spcBef>
              <a:spcPct val="0"/>
            </a:spcBef>
            <a:spcAft>
              <a:spcPct val="35000"/>
            </a:spcAft>
          </a:pPr>
          <a:endParaRPr lang="cs-CZ" sz="1000" kern="1200" dirty="0" smtClean="0"/>
        </a:p>
        <a:p>
          <a:pPr lvl="0" algn="l" defTabSz="444500">
            <a:lnSpc>
              <a:spcPct val="90000"/>
            </a:lnSpc>
            <a:spcBef>
              <a:spcPct val="0"/>
            </a:spcBef>
            <a:spcAft>
              <a:spcPct val="35000"/>
            </a:spcAft>
          </a:pPr>
          <a:r>
            <a:rPr lang="cs-CZ" sz="1000" kern="1200" dirty="0" smtClean="0"/>
            <a:t>SIMAR (</a:t>
          </a:r>
          <a:r>
            <a:rPr lang="cs-CZ" sz="1000" kern="1200" dirty="0" smtClean="0">
              <a:hlinkClick xmlns:r="http://schemas.openxmlformats.org/officeDocument/2006/relationships" r:id="rId1"/>
            </a:rPr>
            <a:t>www.simar.cz</a:t>
          </a:r>
          <a:r>
            <a:rPr lang="cs-CZ" sz="1000" kern="1200" dirty="0" smtClean="0"/>
            <a:t>)</a:t>
          </a:r>
        </a:p>
        <a:p>
          <a:pPr lvl="0" algn="l" defTabSz="444500">
            <a:lnSpc>
              <a:spcPct val="90000"/>
            </a:lnSpc>
            <a:spcBef>
              <a:spcPct val="0"/>
            </a:spcBef>
            <a:spcAft>
              <a:spcPct val="35000"/>
            </a:spcAft>
          </a:pPr>
          <a:r>
            <a:rPr lang="cs-CZ" sz="1000" kern="1200" dirty="0" smtClean="0"/>
            <a:t>ESOMAR (</a:t>
          </a:r>
          <a:r>
            <a:rPr lang="cs-CZ" sz="1000" kern="1200" dirty="0" smtClean="0">
              <a:hlinkClick xmlns:r="http://schemas.openxmlformats.org/officeDocument/2006/relationships" r:id="rId2"/>
            </a:rPr>
            <a:t>www.esomar.org</a:t>
          </a:r>
          <a:r>
            <a:rPr lang="cs-CZ" sz="1000" kern="1200" dirty="0" smtClean="0"/>
            <a:t>)</a:t>
          </a:r>
        </a:p>
        <a:p>
          <a:pPr lvl="0" algn="l" defTabSz="444500">
            <a:lnSpc>
              <a:spcPct val="90000"/>
            </a:lnSpc>
            <a:spcBef>
              <a:spcPct val="0"/>
            </a:spcBef>
            <a:spcAft>
              <a:spcPct val="35000"/>
            </a:spcAft>
          </a:pPr>
          <a:r>
            <a:rPr lang="cs-CZ" sz="1000" kern="1200" dirty="0" smtClean="0"/>
            <a:t>TGI Network (</a:t>
          </a:r>
          <a:r>
            <a:rPr lang="cs-CZ" sz="1000" kern="1200" dirty="0" smtClean="0">
              <a:hlinkClick xmlns:r="http://schemas.openxmlformats.org/officeDocument/2006/relationships" r:id="rId3"/>
            </a:rPr>
            <a:t>www.tgisurveys.com</a:t>
          </a:r>
          <a:r>
            <a:rPr lang="cs-CZ" sz="1000" kern="1200" dirty="0" smtClean="0"/>
            <a:t>)</a:t>
          </a:r>
        </a:p>
        <a:p>
          <a:pPr lvl="0" algn="l" defTabSz="444500">
            <a:lnSpc>
              <a:spcPct val="90000"/>
            </a:lnSpc>
            <a:spcBef>
              <a:spcPct val="0"/>
            </a:spcBef>
            <a:spcAft>
              <a:spcPct val="35000"/>
            </a:spcAft>
          </a:pPr>
          <a:r>
            <a:rPr lang="cs-CZ" sz="1000" kern="1200" dirty="0" smtClean="0"/>
            <a:t>American Marketing Association</a:t>
          </a:r>
        </a:p>
        <a:p>
          <a:pPr lvl="0" algn="l" defTabSz="444500">
            <a:lnSpc>
              <a:spcPct val="90000"/>
            </a:lnSpc>
            <a:spcBef>
              <a:spcPct val="0"/>
            </a:spcBef>
            <a:spcAft>
              <a:spcPct val="35000"/>
            </a:spcAft>
          </a:pPr>
          <a:endParaRPr lang="cs-CZ" sz="1000" kern="1200" dirty="0"/>
        </a:p>
      </dsp:txBody>
      <dsp:txXfrm>
        <a:off x="3847301" y="1130201"/>
        <a:ext cx="1454570" cy="2081304"/>
      </dsp:txXfrm>
    </dsp:sp>
    <dsp:sp modelId="{6ADB41D1-DFF1-43B2-9774-14EDABB0B731}">
      <dsp:nvSpPr>
        <dsp:cNvPr id="0" name=""/>
        <dsp:cNvSpPr/>
      </dsp:nvSpPr>
      <dsp:spPr>
        <a:xfrm>
          <a:off x="2846830" y="703238"/>
          <a:ext cx="1067409" cy="106740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cs-CZ" sz="1700" kern="1200" dirty="0" smtClean="0"/>
            <a:t>Garance kvality</a:t>
          </a:r>
          <a:endParaRPr lang="cs-CZ" sz="1700" kern="1200" dirty="0"/>
        </a:p>
      </dsp:txBody>
      <dsp:txXfrm>
        <a:off x="3003148" y="859556"/>
        <a:ext cx="754773" cy="754773"/>
      </dsp:txXfrm>
    </dsp:sp>
    <dsp:sp modelId="{081EB287-F353-4ABD-A9B8-43F3971AD1E1}">
      <dsp:nvSpPr>
        <dsp:cNvPr id="0" name=""/>
        <dsp:cNvSpPr/>
      </dsp:nvSpPr>
      <dsp:spPr>
        <a:xfrm>
          <a:off x="6261450" y="1161503"/>
          <a:ext cx="1717275" cy="2078602"/>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cs-CZ" sz="1000" kern="1200" dirty="0" smtClean="0"/>
            <a:t>      </a:t>
          </a:r>
        </a:p>
        <a:p>
          <a:pPr lvl="0" algn="l" defTabSz="444500">
            <a:lnSpc>
              <a:spcPct val="90000"/>
            </a:lnSpc>
            <a:spcBef>
              <a:spcPct val="0"/>
            </a:spcBef>
            <a:spcAft>
              <a:spcPct val="35000"/>
            </a:spcAft>
          </a:pPr>
          <a:r>
            <a:rPr lang="cs-CZ" sz="1000" kern="1200" dirty="0" smtClean="0"/>
            <a:t>      </a:t>
          </a:r>
          <a:r>
            <a:rPr lang="cs-CZ" sz="1000" kern="1200" dirty="0" smtClean="0"/>
            <a:t>Daniel Prokop</a:t>
          </a:r>
          <a:endParaRPr lang="cs-CZ" sz="1000" kern="1200" dirty="0" smtClean="0"/>
        </a:p>
        <a:p>
          <a:pPr lvl="0" algn="l" defTabSz="444500">
            <a:lnSpc>
              <a:spcPct val="90000"/>
            </a:lnSpc>
            <a:spcBef>
              <a:spcPct val="0"/>
            </a:spcBef>
            <a:spcAft>
              <a:spcPct val="35000"/>
            </a:spcAft>
          </a:pPr>
          <a:r>
            <a:rPr lang="cs-CZ" sz="800" kern="1200" dirty="0" smtClean="0">
              <a:hlinkClick xmlns:r="http://schemas.openxmlformats.org/officeDocument/2006/relationships" r:id="rId4"/>
            </a:rPr>
            <a:t>Daniel.Prokop@</a:t>
          </a:r>
          <a:r>
            <a:rPr lang="cs-CZ" sz="800" kern="1200" dirty="0" smtClean="0">
              <a:hlinkClick xmlns:r="http://schemas.openxmlformats.org/officeDocument/2006/relationships" r:id="rId4"/>
            </a:rPr>
            <a:t>median.cz</a:t>
          </a:r>
          <a:endParaRPr lang="cs-CZ" sz="800" kern="1200" dirty="0" smtClean="0"/>
        </a:p>
        <a:p>
          <a:pPr lvl="0" algn="l" defTabSz="444500">
            <a:lnSpc>
              <a:spcPct val="90000"/>
            </a:lnSpc>
            <a:spcBef>
              <a:spcPct val="0"/>
            </a:spcBef>
            <a:spcAft>
              <a:spcPct val="35000"/>
            </a:spcAft>
          </a:pPr>
          <a:r>
            <a:rPr lang="cs-CZ" sz="800" kern="1200" dirty="0" smtClean="0">
              <a:solidFill>
                <a:schemeClr val="tx1"/>
              </a:solidFill>
            </a:rPr>
            <a:t>608 333 902</a:t>
          </a:r>
        </a:p>
        <a:p>
          <a:pPr lvl="0" algn="l" defTabSz="444500">
            <a:lnSpc>
              <a:spcPct val="90000"/>
            </a:lnSpc>
            <a:spcBef>
              <a:spcPct val="0"/>
            </a:spcBef>
            <a:spcAft>
              <a:spcPct val="35000"/>
            </a:spcAft>
          </a:pPr>
          <a:endParaRPr lang="cs-CZ" sz="500" kern="1200" dirty="0" smtClean="0"/>
        </a:p>
        <a:p>
          <a:pPr lvl="0" algn="l" defTabSz="444500">
            <a:lnSpc>
              <a:spcPct val="90000"/>
            </a:lnSpc>
            <a:spcBef>
              <a:spcPct val="0"/>
            </a:spcBef>
            <a:spcAft>
              <a:spcPct val="35000"/>
            </a:spcAft>
          </a:pPr>
          <a:r>
            <a:rPr lang="cs-CZ" sz="1000" kern="1200" dirty="0" smtClean="0"/>
            <a:t>MEDIAN</a:t>
          </a:r>
        </a:p>
        <a:p>
          <a:pPr lvl="0" algn="l" defTabSz="444500">
            <a:lnSpc>
              <a:spcPct val="90000"/>
            </a:lnSpc>
            <a:spcBef>
              <a:spcPct val="0"/>
            </a:spcBef>
            <a:spcAft>
              <a:spcPct val="35000"/>
            </a:spcAft>
          </a:pPr>
          <a:r>
            <a:rPr lang="cs-CZ" sz="1000" kern="1200" dirty="0" smtClean="0"/>
            <a:t>Národních hrdinů 73</a:t>
          </a:r>
        </a:p>
        <a:p>
          <a:pPr lvl="0" algn="l" defTabSz="444500">
            <a:lnSpc>
              <a:spcPct val="90000"/>
            </a:lnSpc>
            <a:spcBef>
              <a:spcPct val="0"/>
            </a:spcBef>
            <a:spcAft>
              <a:spcPct val="35000"/>
            </a:spcAft>
          </a:pPr>
          <a:r>
            <a:rPr lang="cs-CZ" sz="1000" kern="1200" dirty="0" smtClean="0"/>
            <a:t>Praha 9, 190 12</a:t>
          </a:r>
        </a:p>
        <a:p>
          <a:pPr lvl="0" algn="l" defTabSz="444500">
            <a:lnSpc>
              <a:spcPct val="90000"/>
            </a:lnSpc>
            <a:spcBef>
              <a:spcPct val="0"/>
            </a:spcBef>
            <a:spcAft>
              <a:spcPct val="35000"/>
            </a:spcAft>
          </a:pPr>
          <a:r>
            <a:rPr lang="cs-CZ" sz="1000" kern="1200" dirty="0" smtClean="0"/>
            <a:t>www.median.cz</a:t>
          </a:r>
        </a:p>
        <a:p>
          <a:pPr lvl="0" algn="l" defTabSz="444500">
            <a:lnSpc>
              <a:spcPct val="90000"/>
            </a:lnSpc>
            <a:spcBef>
              <a:spcPct val="0"/>
            </a:spcBef>
            <a:spcAft>
              <a:spcPct val="35000"/>
            </a:spcAft>
          </a:pPr>
          <a:r>
            <a:rPr lang="cs-CZ" sz="1000" kern="1200" dirty="0" smtClean="0"/>
            <a:t>Tel: + 420 225 301 111</a:t>
          </a:r>
          <a:endParaRPr lang="cs-CZ" sz="1000" kern="1200" dirty="0"/>
        </a:p>
      </dsp:txBody>
      <dsp:txXfrm>
        <a:off x="6536214" y="1161503"/>
        <a:ext cx="1442511" cy="2078602"/>
      </dsp:txXfrm>
    </dsp:sp>
    <dsp:sp modelId="{DEE54DB0-307D-4E6F-B10C-C42E5BDCEC94}">
      <dsp:nvSpPr>
        <dsp:cNvPr id="0" name=""/>
        <dsp:cNvSpPr/>
      </dsp:nvSpPr>
      <dsp:spPr>
        <a:xfrm>
          <a:off x="5631515" y="703238"/>
          <a:ext cx="1067409" cy="106740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cs-CZ" sz="1700" kern="1200" dirty="0" smtClean="0"/>
            <a:t>Kontakt</a:t>
          </a:r>
          <a:endParaRPr lang="cs-CZ" sz="1700" kern="1200" dirty="0"/>
        </a:p>
      </dsp:txBody>
      <dsp:txXfrm>
        <a:off x="5787833" y="859556"/>
        <a:ext cx="754773" cy="75477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1FD31209-C76A-448E-A5C1-38C0EA3EFB09}" type="datetimeFigureOut">
              <a:rPr lang="cs-CZ" smtClean="0"/>
              <a:pPr/>
              <a:t>11/25/14</a:t>
            </a:fld>
            <a:endParaRPr lang="cs-CZ"/>
          </a:p>
        </p:txBody>
      </p:sp>
      <p:sp>
        <p:nvSpPr>
          <p:cNvPr id="4" name="Zástupný symbol pro zápatí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9F17A6A-1962-42E1-81F6-38814FF15B8E}" type="slidenum">
              <a:rPr lang="cs-CZ" smtClean="0"/>
              <a:pPr/>
              <a:t>‹#›</a:t>
            </a:fld>
            <a:endParaRPr lang="cs-CZ"/>
          </a:p>
        </p:txBody>
      </p:sp>
    </p:spTree>
    <p:extLst>
      <p:ext uri="{BB962C8B-B14F-4D97-AF65-F5344CB8AC3E}">
        <p14:creationId xmlns:p14="http://schemas.microsoft.com/office/powerpoint/2010/main" val="3486385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C2703B51-7B08-4C45-84DC-091F8CCA0523}" type="datetimeFigureOut">
              <a:rPr lang="cs-CZ" smtClean="0"/>
              <a:pPr/>
              <a:t>11/25/14</a:t>
            </a:fld>
            <a:endParaRPr lang="cs-CZ"/>
          </a:p>
        </p:txBody>
      </p:sp>
      <p:sp>
        <p:nvSpPr>
          <p:cNvPr id="4" name="Zástupný symbol pro obrázek snímk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E64C9F5-280E-4A72-8F92-8D3DB74387B2}" type="slidenum">
              <a:rPr lang="cs-CZ" smtClean="0"/>
              <a:pPr/>
              <a:t>‹#›</a:t>
            </a:fld>
            <a:endParaRPr lang="cs-CZ"/>
          </a:p>
        </p:txBody>
      </p:sp>
    </p:spTree>
    <p:extLst>
      <p:ext uri="{BB962C8B-B14F-4D97-AF65-F5344CB8AC3E}">
        <p14:creationId xmlns:p14="http://schemas.microsoft.com/office/powerpoint/2010/main" val="221717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a:t>
            </a:fld>
            <a:endParaRPr lang="cs-CZ"/>
          </a:p>
        </p:txBody>
      </p:sp>
    </p:spTree>
    <p:extLst>
      <p:ext uri="{BB962C8B-B14F-4D97-AF65-F5344CB8AC3E}">
        <p14:creationId xmlns:p14="http://schemas.microsoft.com/office/powerpoint/2010/main" val="208043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15</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16</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17</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19</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20</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22</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23</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24</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25</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5</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6</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8</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9</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10</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11</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12</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14</a:t>
            </a:fld>
            <a:endParaRPr lang="cs-CZ"/>
          </a:p>
        </p:txBody>
      </p:sp>
    </p:spTree>
    <p:extLst>
      <p:ext uri="{BB962C8B-B14F-4D97-AF65-F5344CB8AC3E}">
        <p14:creationId xmlns:p14="http://schemas.microsoft.com/office/powerpoint/2010/main" val="4190030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16" name="Obdélník 15"/>
          <p:cNvSpPr/>
          <p:nvPr userDrawn="1"/>
        </p:nvSpPr>
        <p:spPr>
          <a:xfrm>
            <a:off x="0" y="1844824"/>
            <a:ext cx="9144000" cy="3240360"/>
          </a:xfrm>
          <a:prstGeom prst="rect">
            <a:avLst/>
          </a:prstGeom>
          <a:solidFill>
            <a:srgbClr val="E3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16" descr="median_abstract_motiv_C_pruhledne.png"/>
          <p:cNvPicPr>
            <a:picLocks noChangeAspect="1"/>
          </p:cNvPicPr>
          <p:nvPr userDrawn="1"/>
        </p:nvPicPr>
        <p:blipFill>
          <a:blip r:embed="rId2" cstate="print"/>
          <a:srcRect l="18400"/>
          <a:stretch>
            <a:fillRect/>
          </a:stretch>
        </p:blipFill>
        <p:spPr>
          <a:xfrm>
            <a:off x="0" y="1412776"/>
            <a:ext cx="5902345" cy="4468306"/>
          </a:xfrm>
          <a:prstGeom prst="rect">
            <a:avLst/>
          </a:prstGeom>
        </p:spPr>
      </p:pic>
      <p:sp>
        <p:nvSpPr>
          <p:cNvPr id="26" name="AutoShape 2"/>
          <p:cNvSpPr>
            <a:spLocks noChangeArrowheads="1"/>
          </p:cNvSpPr>
          <p:nvPr userDrawn="1"/>
        </p:nvSpPr>
        <p:spPr bwMode="auto">
          <a:xfrm rot="5400000">
            <a:off x="6703467" y="937494"/>
            <a:ext cx="1353691" cy="864096"/>
          </a:xfrm>
          <a:prstGeom prst="homePlate">
            <a:avLst>
              <a:gd name="adj" fmla="val 26502"/>
            </a:avLst>
          </a:prstGeom>
          <a:solidFill>
            <a:srgbClr val="BADCF7"/>
          </a:solidFill>
          <a:ln w="571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cs-CZ"/>
          </a:p>
        </p:txBody>
      </p:sp>
      <p:pic>
        <p:nvPicPr>
          <p:cNvPr id="7" name="Obrázek 6" descr="median_logo.png"/>
          <p:cNvPicPr>
            <a:picLocks noChangeAspect="1"/>
          </p:cNvPicPr>
          <p:nvPr userDrawn="1"/>
        </p:nvPicPr>
        <p:blipFill>
          <a:blip r:embed="rId3" cstate="print"/>
          <a:stretch>
            <a:fillRect/>
          </a:stretch>
        </p:blipFill>
        <p:spPr>
          <a:xfrm>
            <a:off x="395536" y="352908"/>
            <a:ext cx="1296144" cy="1059868"/>
          </a:xfrm>
          <a:prstGeom prst="rect">
            <a:avLst/>
          </a:prstGeom>
        </p:spPr>
      </p:pic>
      <p:pic>
        <p:nvPicPr>
          <p:cNvPr id="8" name="Obrázek 7" descr="ikonky_software.png"/>
          <p:cNvPicPr>
            <a:picLocks noChangeAspect="1"/>
          </p:cNvPicPr>
          <p:nvPr userDrawn="1"/>
        </p:nvPicPr>
        <p:blipFill>
          <a:blip r:embed="rId4" cstate="print"/>
          <a:stretch>
            <a:fillRect/>
          </a:stretch>
        </p:blipFill>
        <p:spPr>
          <a:xfrm>
            <a:off x="6178078" y="785837"/>
            <a:ext cx="676275" cy="842962"/>
          </a:xfrm>
          <a:prstGeom prst="rect">
            <a:avLst/>
          </a:prstGeom>
        </p:spPr>
      </p:pic>
      <p:pic>
        <p:nvPicPr>
          <p:cNvPr id="9" name="Obrázek 8" descr="ikonky_vyvoj.png"/>
          <p:cNvPicPr>
            <a:picLocks noChangeAspect="1"/>
          </p:cNvPicPr>
          <p:nvPr userDrawn="1"/>
        </p:nvPicPr>
        <p:blipFill>
          <a:blip r:embed="rId5" cstate="print"/>
          <a:stretch>
            <a:fillRect/>
          </a:stretch>
        </p:blipFill>
        <p:spPr>
          <a:xfrm>
            <a:off x="7906270" y="784792"/>
            <a:ext cx="676274" cy="842962"/>
          </a:xfrm>
          <a:prstGeom prst="rect">
            <a:avLst/>
          </a:prstGeom>
        </p:spPr>
      </p:pic>
      <p:pic>
        <p:nvPicPr>
          <p:cNvPr id="10" name="Obrázek 9" descr="ikonky_mml.png"/>
          <p:cNvPicPr>
            <a:picLocks noChangeAspect="1"/>
          </p:cNvPicPr>
          <p:nvPr userDrawn="1"/>
        </p:nvPicPr>
        <p:blipFill>
          <a:blip r:embed="rId6" cstate="print"/>
          <a:stretch>
            <a:fillRect/>
          </a:stretch>
        </p:blipFill>
        <p:spPr>
          <a:xfrm>
            <a:off x="5313982" y="785837"/>
            <a:ext cx="676275" cy="842963"/>
          </a:xfrm>
          <a:prstGeom prst="rect">
            <a:avLst/>
          </a:prstGeom>
        </p:spPr>
      </p:pic>
      <p:pic>
        <p:nvPicPr>
          <p:cNvPr id="11" name="Obrázek 10" descr="ikonky_medialni_vyzkumy.png"/>
          <p:cNvPicPr>
            <a:picLocks noChangeAspect="1"/>
          </p:cNvPicPr>
          <p:nvPr userDrawn="1"/>
        </p:nvPicPr>
        <p:blipFill>
          <a:blip r:embed="rId7" cstate="print"/>
          <a:stretch>
            <a:fillRect/>
          </a:stretch>
        </p:blipFill>
        <p:spPr>
          <a:xfrm>
            <a:off x="4449886" y="785837"/>
            <a:ext cx="676275" cy="842963"/>
          </a:xfrm>
          <a:prstGeom prst="rect">
            <a:avLst/>
          </a:prstGeom>
        </p:spPr>
      </p:pic>
      <p:pic>
        <p:nvPicPr>
          <p:cNvPr id="12" name="Obrázek 11" descr="ikonky_adhoc.png"/>
          <p:cNvPicPr>
            <a:picLocks noChangeAspect="1"/>
          </p:cNvPicPr>
          <p:nvPr userDrawn="1"/>
        </p:nvPicPr>
        <p:blipFill>
          <a:blip r:embed="rId8" cstate="print"/>
          <a:stretch>
            <a:fillRect/>
          </a:stretch>
        </p:blipFill>
        <p:spPr>
          <a:xfrm>
            <a:off x="7042174" y="785837"/>
            <a:ext cx="676275" cy="842963"/>
          </a:xfrm>
          <a:prstGeom prst="rect">
            <a:avLst/>
          </a:prstGeom>
        </p:spPr>
      </p:pic>
      <p:sp>
        <p:nvSpPr>
          <p:cNvPr id="15" name="Nadpis 1"/>
          <p:cNvSpPr>
            <a:spLocks noGrp="1"/>
          </p:cNvSpPr>
          <p:nvPr>
            <p:ph type="ctrTitle" hasCustomPrompt="1"/>
          </p:nvPr>
        </p:nvSpPr>
        <p:spPr>
          <a:xfrm>
            <a:off x="4427984" y="2924944"/>
            <a:ext cx="4716016" cy="932684"/>
          </a:xfrm>
        </p:spPr>
        <p:txBody>
          <a:bodyPr>
            <a:normAutofit/>
          </a:bodyPr>
          <a:lstStyle>
            <a:lvl1pPr algn="l">
              <a:defRPr sz="3200"/>
            </a:lvl1pPr>
          </a:lstStyle>
          <a:p>
            <a:r>
              <a:rPr lang="cs-CZ" dirty="0" smtClean="0"/>
              <a:t>Název prezentace</a:t>
            </a:r>
            <a:endParaRPr lang="cs-CZ" dirty="0"/>
          </a:p>
        </p:txBody>
      </p:sp>
      <p:sp>
        <p:nvSpPr>
          <p:cNvPr id="18" name="Podnadpis 2"/>
          <p:cNvSpPr>
            <a:spLocks noGrp="1"/>
          </p:cNvSpPr>
          <p:nvPr>
            <p:ph type="subTitle" idx="1" hasCustomPrompt="1"/>
          </p:nvPr>
        </p:nvSpPr>
        <p:spPr>
          <a:xfrm>
            <a:off x="4427984" y="3933056"/>
            <a:ext cx="4716016" cy="424638"/>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Datum</a:t>
            </a:r>
            <a:endParaRPr lang="cs-CZ" dirty="0"/>
          </a:p>
        </p:txBody>
      </p:sp>
    </p:spTree>
    <p:extLst>
      <p:ext uri="{BB962C8B-B14F-4D97-AF65-F5344CB8AC3E}">
        <p14:creationId xmlns:p14="http://schemas.microsoft.com/office/powerpoint/2010/main" val="16021499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412776"/>
            <a:ext cx="8229600" cy="4680519"/>
          </a:xfrm>
        </p:spPr>
        <p:txBody>
          <a:bodyPr/>
          <a:lstStyle>
            <a:lvl1pPr marL="342900" indent="-342900">
              <a:buClrTx/>
              <a:buFont typeface="Wingdings" pitchFamily="2" charset="2"/>
              <a:buChar char="§"/>
              <a:defRPr sz="2400"/>
            </a:lvl1pPr>
            <a:lvl2pPr marL="742950" indent="-285750">
              <a:buClrTx/>
              <a:buFont typeface="Wingdings" pitchFamily="2" charset="2"/>
              <a:buChar char="§"/>
              <a:defRPr sz="2200"/>
            </a:lvl2pPr>
            <a:lvl3pPr marL="1143000" indent="-228600">
              <a:buClrTx/>
              <a:buFont typeface="Wingdings" pitchFamily="2" charset="2"/>
              <a:buChar char="§"/>
              <a:defRPr sz="2000"/>
            </a:lvl3pPr>
            <a:lvl4pPr marL="1600200" indent="-228600">
              <a:buClrTx/>
              <a:buFont typeface="Wingdings" pitchFamily="2" charset="2"/>
              <a:buChar char="§"/>
              <a:defRPr sz="1800"/>
            </a:lvl4pPr>
            <a:lvl5pPr marL="2057400" indent="-228600">
              <a:buClrTx/>
              <a:buFont typeface="Wingdings" pitchFamily="2" charset="2"/>
              <a:buChar char="§"/>
              <a:defRPr sz="1600"/>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5527248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 čísla">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1412776"/>
            <a:ext cx="8229600" cy="4680519"/>
          </a:xfrm>
        </p:spPr>
        <p:txBody>
          <a:bodyPr/>
          <a:lstStyle>
            <a:lvl1pPr marL="457200" indent="-457200">
              <a:buClrTx/>
              <a:buFont typeface="+mj-lt"/>
              <a:buAutoNum type="arabicParenR"/>
              <a:defRPr lang="cs-CZ" sz="1600" b="1" kern="1200" dirty="0" smtClean="0">
                <a:solidFill>
                  <a:schemeClr val="tx2"/>
                </a:solidFill>
                <a:latin typeface="+mj-lt"/>
                <a:ea typeface="+mj-ea"/>
                <a:cs typeface="+mj-cs"/>
              </a:defRPr>
            </a:lvl1pPr>
            <a:lvl2pPr marL="742950" indent="-285750">
              <a:buClrTx/>
              <a:buFont typeface="Wingdings" pitchFamily="2" charset="2"/>
              <a:buChar char="§"/>
              <a:defRPr sz="1600"/>
            </a:lvl2pPr>
            <a:lvl3pPr marL="1143000" indent="-228600">
              <a:buClrTx/>
              <a:buFont typeface="Wingdings" pitchFamily="2" charset="2"/>
              <a:buChar char="§"/>
              <a:defRPr sz="1600"/>
            </a:lvl3pPr>
            <a:lvl4pPr marL="1600200" indent="-228600">
              <a:buClrTx/>
              <a:buFont typeface="Wingdings" pitchFamily="2" charset="2"/>
              <a:buChar char="§"/>
              <a:defRPr sz="1400"/>
            </a:lvl4pPr>
            <a:lvl5pPr marL="2057400" indent="-228600">
              <a:buClrTx/>
              <a:buFont typeface="Wingdings" pitchFamily="2" charset="2"/>
              <a:buChar char="§"/>
              <a:defRPr sz="1200"/>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15719718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Záhlaví části">
    <p:spTree>
      <p:nvGrpSpPr>
        <p:cNvPr id="1" name=""/>
        <p:cNvGrpSpPr/>
        <p:nvPr/>
      </p:nvGrpSpPr>
      <p:grpSpPr>
        <a:xfrm>
          <a:off x="0" y="0"/>
          <a:ext cx="0" cy="0"/>
          <a:chOff x="0" y="0"/>
          <a:chExt cx="0" cy="0"/>
        </a:xfrm>
      </p:grpSpPr>
      <p:sp>
        <p:nvSpPr>
          <p:cNvPr id="9" name="Obdélník 8"/>
          <p:cNvSpPr/>
          <p:nvPr userDrawn="1"/>
        </p:nvSpPr>
        <p:spPr>
          <a:xfrm>
            <a:off x="0" y="1844824"/>
            <a:ext cx="9144000" cy="3240360"/>
          </a:xfrm>
          <a:prstGeom prst="rect">
            <a:avLst/>
          </a:prstGeom>
          <a:solidFill>
            <a:srgbClr val="E3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722313" y="5163269"/>
            <a:ext cx="7772400" cy="1362075"/>
          </a:xfrm>
        </p:spPr>
        <p:txBody>
          <a:bodyPr anchor="t">
            <a:normAutofit/>
          </a:bodyPr>
          <a:lstStyle>
            <a:lvl1pPr algn="l">
              <a:defRPr sz="3200" b="0" cap="all"/>
            </a:lvl1pPr>
          </a:lstStyle>
          <a:p>
            <a:r>
              <a:rPr lang="cs-CZ" dirty="0" smtClean="0"/>
              <a:t>Klepnutím lze upravit styl předlohy nadpisů.</a:t>
            </a:r>
            <a:endParaRPr lang="cs-CZ" dirty="0"/>
          </a:p>
        </p:txBody>
      </p:sp>
      <p:pic>
        <p:nvPicPr>
          <p:cNvPr id="7" name="Obrázek 6" descr="median_abstract_motiv_C_pruhledne.png"/>
          <p:cNvPicPr>
            <a:picLocks noChangeAspect="1"/>
          </p:cNvPicPr>
          <p:nvPr userDrawn="1"/>
        </p:nvPicPr>
        <p:blipFill>
          <a:blip r:embed="rId2" cstate="print"/>
          <a:stretch>
            <a:fillRect/>
          </a:stretch>
        </p:blipFill>
        <p:spPr>
          <a:xfrm>
            <a:off x="1187624" y="975061"/>
            <a:ext cx="7236295" cy="4470163"/>
          </a:xfrm>
          <a:prstGeom prst="rect">
            <a:avLst/>
          </a:prstGeom>
        </p:spPr>
      </p:pic>
      <p:pic>
        <p:nvPicPr>
          <p:cNvPr id="8" name="Obrázek 7" descr="median_logo.png"/>
          <p:cNvPicPr>
            <a:picLocks noChangeAspect="1"/>
          </p:cNvPicPr>
          <p:nvPr userDrawn="1"/>
        </p:nvPicPr>
        <p:blipFill>
          <a:blip r:embed="rId3" cstate="print"/>
          <a:stretch>
            <a:fillRect/>
          </a:stretch>
        </p:blipFill>
        <p:spPr>
          <a:xfrm>
            <a:off x="395536" y="352908"/>
            <a:ext cx="1296144" cy="1059868"/>
          </a:xfrm>
          <a:prstGeom prst="rect">
            <a:avLst/>
          </a:prstGeom>
        </p:spPr>
      </p:pic>
    </p:spTree>
    <p:extLst>
      <p:ext uri="{BB962C8B-B14F-4D97-AF65-F5344CB8AC3E}">
        <p14:creationId xmlns:p14="http://schemas.microsoft.com/office/powerpoint/2010/main" val="271669174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1267200"/>
          </a:xfrm>
          <a:prstGeom prst="rect">
            <a:avLst/>
          </a:prstGeom>
          <a:gradFill>
            <a:gsLst>
              <a:gs pos="0">
                <a:schemeClr val="bg1"/>
              </a:gs>
              <a:gs pos="73000">
                <a:srgbClr val="E8F2F9"/>
              </a:gs>
              <a:gs pos="100000">
                <a:srgbClr val="D7E7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 name="Zástupný symbol pro nadpis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600201"/>
            <a:ext cx="8229600" cy="4205064"/>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pic>
        <p:nvPicPr>
          <p:cNvPr id="10" name="Obrázek 9" descr="median_logo.png"/>
          <p:cNvPicPr>
            <a:picLocks noChangeAspect="1"/>
          </p:cNvPicPr>
          <p:nvPr/>
        </p:nvPicPr>
        <p:blipFill>
          <a:blip r:embed="rId6" cstate="print"/>
          <a:stretch>
            <a:fillRect/>
          </a:stretch>
        </p:blipFill>
        <p:spPr>
          <a:xfrm>
            <a:off x="8282216" y="6215082"/>
            <a:ext cx="576064" cy="471052"/>
          </a:xfrm>
          <a:prstGeom prst="rect">
            <a:avLst/>
          </a:prstGeom>
        </p:spPr>
      </p:pic>
      <p:cxnSp>
        <p:nvCxnSpPr>
          <p:cNvPr id="13" name="Přímá spojovací čára 12"/>
          <p:cNvCxnSpPr/>
          <p:nvPr/>
        </p:nvCxnSpPr>
        <p:spPr>
          <a:xfrm>
            <a:off x="323528" y="6120000"/>
            <a:ext cx="8496944" cy="0"/>
          </a:xfrm>
          <a:prstGeom prst="line">
            <a:avLst/>
          </a:prstGeom>
          <a:ln>
            <a:solidFill>
              <a:srgbClr val="AFCFEA"/>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3995936" y="6309320"/>
            <a:ext cx="1152128" cy="276999"/>
          </a:xfrm>
          <a:prstGeom prst="rect">
            <a:avLst/>
          </a:prstGeom>
          <a:noFill/>
        </p:spPr>
        <p:txBody>
          <a:bodyPr wrap="square" rtlCol="0">
            <a:spAutoFit/>
          </a:bodyPr>
          <a:lstStyle/>
          <a:p>
            <a:pPr algn="ctr"/>
            <a:r>
              <a:rPr lang="cs-CZ" sz="1200" dirty="0" smtClean="0">
                <a:solidFill>
                  <a:schemeClr val="bg1">
                    <a:lumMod val="50000"/>
                  </a:schemeClr>
                </a:solidFill>
              </a:rPr>
              <a:t>- </a:t>
            </a:r>
            <a:fld id="{161AEB07-D672-481A-912B-DAF8E9A7D388}" type="slidenum">
              <a:rPr lang="cs-CZ" sz="1200" smtClean="0">
                <a:solidFill>
                  <a:schemeClr val="bg1">
                    <a:lumMod val="50000"/>
                  </a:schemeClr>
                </a:solidFill>
              </a:rPr>
              <a:pPr algn="ctr"/>
              <a:t>‹#›</a:t>
            </a:fld>
            <a:r>
              <a:rPr lang="cs-CZ" sz="1200" dirty="0" smtClean="0">
                <a:solidFill>
                  <a:schemeClr val="bg1">
                    <a:lumMod val="50000"/>
                  </a:schemeClr>
                </a:solidFill>
              </a:rPr>
              <a:t> -</a:t>
            </a:r>
            <a:endParaRPr lang="cs-CZ" sz="1200" dirty="0">
              <a:solidFill>
                <a:schemeClr val="bg1">
                  <a:lumMod val="50000"/>
                </a:schemeClr>
              </a:solidFill>
            </a:endParaRPr>
          </a:p>
        </p:txBody>
      </p:sp>
      <p:pic>
        <p:nvPicPr>
          <p:cNvPr id="9" name="Picture 2" descr="V:\AD_HOC\Projekty_2014\65_14_Dan\6514050_Rasismus_na_internetu\10_zprava\phpThumb_generated_thumbnailjpg.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t="26786" b="22768"/>
          <a:stretch/>
        </p:blipFill>
        <p:spPr bwMode="auto">
          <a:xfrm>
            <a:off x="338039" y="6198790"/>
            <a:ext cx="1814264" cy="50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640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Tx/>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Tx/>
        <a:buFont typeface="Wingdings" pitchFamily="2" charset="2"/>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Tx/>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Tx/>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355976" y="2492896"/>
            <a:ext cx="4788024" cy="1364732"/>
          </a:xfrm>
        </p:spPr>
        <p:txBody>
          <a:bodyPr>
            <a:noAutofit/>
          </a:bodyPr>
          <a:lstStyle/>
          <a:p>
            <a:r>
              <a:rPr lang="cs-CZ" sz="2800" b="1" dirty="0" smtClean="0"/>
              <a:t>Násilí z nenávisti a mládež </a:t>
            </a:r>
            <a:r>
              <a:rPr lang="en-US" sz="2800" b="1" dirty="0" smtClean="0"/>
              <a:t>–</a:t>
            </a:r>
            <a:r>
              <a:rPr lang="cs-CZ" sz="2800" b="1" dirty="0" smtClean="0"/>
              <a:t> zdroje informací, stereotypy, mýty a (ne)snášenlivost</a:t>
            </a:r>
            <a:br>
              <a:rPr lang="cs-CZ" sz="2800" b="1" dirty="0" smtClean="0"/>
            </a:br>
            <a:r>
              <a:rPr lang="cs-CZ" sz="2800" b="1" dirty="0" smtClean="0"/>
              <a:t/>
            </a:r>
            <a:br>
              <a:rPr lang="cs-CZ" sz="2800" b="1" dirty="0" smtClean="0"/>
            </a:br>
            <a:r>
              <a:rPr lang="cs-CZ" sz="2400" b="1" dirty="0" smtClean="0"/>
              <a:t>VÝZKUMNÁ ZPRÁVA I</a:t>
            </a:r>
            <a:endParaRPr lang="cs-CZ" sz="2400" dirty="0"/>
          </a:p>
        </p:txBody>
      </p:sp>
      <p:sp>
        <p:nvSpPr>
          <p:cNvPr id="8" name="Podnadpis 7"/>
          <p:cNvSpPr>
            <a:spLocks noGrp="1"/>
          </p:cNvSpPr>
          <p:nvPr>
            <p:ph type="subTitle" idx="1"/>
          </p:nvPr>
        </p:nvSpPr>
        <p:spPr>
          <a:xfrm>
            <a:off x="4427984" y="4509120"/>
            <a:ext cx="4716016" cy="424638"/>
          </a:xfrm>
        </p:spPr>
        <p:txBody>
          <a:bodyPr/>
          <a:lstStyle/>
          <a:p>
            <a:r>
              <a:rPr lang="cs-CZ" dirty="0" smtClean="0"/>
              <a:t>26. listopadu 2014</a:t>
            </a:r>
            <a:endParaRPr lang="cs-CZ" dirty="0"/>
          </a:p>
        </p:txBody>
      </p:sp>
      <p:sp>
        <p:nvSpPr>
          <p:cNvPr id="6" name="Zástupný symbol pro text 14"/>
          <p:cNvSpPr txBox="1">
            <a:spLocks/>
          </p:cNvSpPr>
          <p:nvPr/>
        </p:nvSpPr>
        <p:spPr>
          <a:xfrm>
            <a:off x="5508104" y="5661248"/>
            <a:ext cx="2771800" cy="936104"/>
          </a:xfrm>
          <a:prstGeom prst="rect">
            <a:avLst/>
          </a:prstGeom>
        </p:spPr>
        <p:txBody>
          <a:bodyPr/>
          <a:lstStyle>
            <a:lvl1pPr>
              <a:buNone/>
              <a:defRPr lang="cs-CZ" sz="800" cap="all"/>
            </a:lvl1pPr>
          </a:lstStyle>
          <a:p>
            <a:pPr marL="342900" lvl="0" indent="-342900">
              <a:spcBef>
                <a:spcPct val="20000"/>
              </a:spcBef>
            </a:pPr>
            <a:r>
              <a:rPr lang="cs-CZ" sz="1000" b="0" dirty="0" smtClean="0">
                <a:ea typeface="Times New Roman"/>
                <a:cs typeface="Times New Roman"/>
              </a:rPr>
              <a:t>Zpracováno exklusivně pro:</a:t>
            </a:r>
            <a:endParaRPr lang="cs-CZ" sz="1000" b="0" dirty="0">
              <a:ea typeface="Times New Roman"/>
              <a:cs typeface="Times New Roman"/>
            </a:endParaRPr>
          </a:p>
        </p:txBody>
      </p:sp>
      <p:pic>
        <p:nvPicPr>
          <p:cNvPr id="1026" name="Picture 2" descr="V:\AD_HOC\Projekty_2014\65_14_Dan\6514050_Rasismus_na_internetu\10_zprava\phpThumb_generated_thumbnailjp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786" b="22768"/>
          <a:stretch/>
        </p:blipFill>
        <p:spPr bwMode="auto">
          <a:xfrm>
            <a:off x="5508104" y="6021288"/>
            <a:ext cx="2521594" cy="706755"/>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09484"/>
            <a:ext cx="948515" cy="948515"/>
          </a:xfrm>
          <a:prstGeom prst="rect">
            <a:avLst/>
          </a:prstGeom>
        </p:spPr>
      </p:pic>
      <p:sp>
        <p:nvSpPr>
          <p:cNvPr id="4" name="Obdélník 3"/>
          <p:cNvSpPr/>
          <p:nvPr/>
        </p:nvSpPr>
        <p:spPr>
          <a:xfrm>
            <a:off x="194725" y="5562495"/>
            <a:ext cx="2736304" cy="400110"/>
          </a:xfrm>
          <a:prstGeom prst="rect">
            <a:avLst/>
          </a:prstGeom>
        </p:spPr>
        <p:txBody>
          <a:bodyPr wrap="square">
            <a:spAutoFit/>
          </a:bodyPr>
          <a:lstStyle/>
          <a:p>
            <a:r>
              <a:rPr lang="cs-CZ" sz="1000" cap="all" dirty="0"/>
              <a:t>Podpořeno grantem z Islandu, Lichtenštejnska a Norska</a:t>
            </a:r>
          </a:p>
        </p:txBody>
      </p:sp>
      <p:pic>
        <p:nvPicPr>
          <p:cNvPr id="7" name="Picture 6"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00" y="5949280"/>
            <a:ext cx="716725" cy="720080"/>
          </a:xfrm>
          <a:prstGeom prst="rect">
            <a:avLst/>
          </a:prstGeom>
        </p:spPr>
      </p:pic>
    </p:spTree>
    <p:extLst>
      <p:ext uri="{BB962C8B-B14F-4D97-AF65-F5344CB8AC3E}">
        <p14:creationId xmlns:p14="http://schemas.microsoft.com/office/powerpoint/2010/main" val="25524765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Celková informační hodnota zdrojů </a:t>
            </a:r>
            <a:br>
              <a:rPr lang="cs-CZ" dirty="0" smtClean="0"/>
            </a:br>
            <a:r>
              <a:rPr lang="cs-CZ" dirty="0" smtClean="0"/>
              <a:t>v otázce soužití s menšinami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681530909"/>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Ukazatel vychází z kombinace odpovědí, zda je daný kanál informací pro respondenta častým informačním zdrojem v oblasti soužití s menšinami a nakolik respondent informacím z tohoto zdroje důvěřuje. Potvrzuje se, že celkově největší informační hodnotu mají dílčí zkušenosti (osobní ale i sdílené) a elektronická média (televize, on-line zpravodajství). Ze sociálních sítí mladí lidé často vychází, ale nedůvěřují jim vždy stoprocentně. Celková informační hodnota nevládních organizací a úřadů / institucí je primárně omezena tím, že se informace od nich k respondentům vůbec nedostanou. </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67406" y="1525434"/>
            <a:ext cx="8568952" cy="276999"/>
          </a:xfrm>
          <a:prstGeom prst="rect">
            <a:avLst/>
          </a:prstGeom>
        </p:spPr>
        <p:txBody>
          <a:bodyPr wrap="square">
            <a:spAutoFit/>
          </a:bodyPr>
          <a:lstStyle/>
          <a:p>
            <a:r>
              <a:rPr lang="cs-CZ" sz="1200" b="1" i="1" dirty="0">
                <a:solidFill>
                  <a:schemeClr val="tx2"/>
                </a:solidFill>
                <a:cs typeface="Arial" pitchFamily="34" charset="0"/>
              </a:rPr>
              <a:t>M5. Nakolik důvěřujete informacím o společenských problémech a soužití s menšinami, které se dozvíte z následujících zdrojů? </a:t>
            </a:r>
            <a:endParaRPr lang="cs-CZ" sz="1200" b="1" i="1" dirty="0" smtClean="0">
              <a:solidFill>
                <a:schemeClr val="tx2"/>
              </a:solidFill>
              <a:cs typeface="Arial" pitchFamily="34" charset="0"/>
            </a:endParaRPr>
          </a:p>
        </p:txBody>
      </p:sp>
      <p:graphicFrame>
        <p:nvGraphicFramePr>
          <p:cNvPr id="6" name="Zástupný symbol pro obsah 4"/>
          <p:cNvGraphicFramePr>
            <a:graphicFrameLocks/>
          </p:cNvGraphicFramePr>
          <p:nvPr>
            <p:extLst>
              <p:ext uri="{D42A27DB-BD31-4B8C-83A1-F6EECF244321}">
                <p14:modId xmlns:p14="http://schemas.microsoft.com/office/powerpoint/2010/main" val="1514235954"/>
              </p:ext>
            </p:extLst>
          </p:nvPr>
        </p:nvGraphicFramePr>
        <p:xfrm>
          <a:off x="0" y="1772816"/>
          <a:ext cx="8836358" cy="3273646"/>
        </p:xfrm>
        <a:graphic>
          <a:graphicData uri="http://schemas.openxmlformats.org/drawingml/2006/chart">
            <c:chart xmlns:c="http://schemas.openxmlformats.org/drawingml/2006/chart" xmlns:r="http://schemas.openxmlformats.org/officeDocument/2006/relationships" r:id="rId3"/>
          </a:graphicData>
        </a:graphic>
      </p:graphicFrame>
      <p:sp>
        <p:nvSpPr>
          <p:cNvPr id="7" name="Obdélník 6"/>
          <p:cNvSpPr/>
          <p:nvPr/>
        </p:nvSpPr>
        <p:spPr>
          <a:xfrm>
            <a:off x="263146" y="1306264"/>
            <a:ext cx="8712968" cy="276999"/>
          </a:xfrm>
          <a:prstGeom prst="rect">
            <a:avLst/>
          </a:prstGeom>
        </p:spPr>
        <p:txBody>
          <a:bodyPr wrap="square">
            <a:spAutoFit/>
          </a:bodyPr>
          <a:lstStyle/>
          <a:p>
            <a:r>
              <a:rPr lang="cs-CZ" sz="1200" b="1" i="1" dirty="0">
                <a:solidFill>
                  <a:schemeClr val="tx2"/>
                </a:solidFill>
                <a:cs typeface="Arial" pitchFamily="34" charset="0"/>
              </a:rPr>
              <a:t>M4. Z jakých zdrojů získáváte informace o soužití s menšinami (např. Romové, homosexuálové, muslimové)? </a:t>
            </a:r>
          </a:p>
        </p:txBody>
      </p:sp>
      <p:sp>
        <p:nvSpPr>
          <p:cNvPr id="4" name="TextovéPole 3"/>
          <p:cNvSpPr txBox="1"/>
          <p:nvPr/>
        </p:nvSpPr>
        <p:spPr>
          <a:xfrm>
            <a:off x="361032" y="5046462"/>
            <a:ext cx="7848872" cy="246221"/>
          </a:xfrm>
          <a:prstGeom prst="rect">
            <a:avLst/>
          </a:prstGeom>
          <a:noFill/>
        </p:spPr>
        <p:txBody>
          <a:bodyPr wrap="square" rtlCol="0">
            <a:spAutoFit/>
          </a:bodyPr>
          <a:lstStyle/>
          <a:p>
            <a:r>
              <a:rPr lang="cs-CZ" sz="1000" i="1" dirty="0" smtClean="0"/>
              <a:t>Vychází ze zdroje = nejčastěji či často (M4). Relativně důvěřuje = známky 2 a 3 z 5. Zcela důvěřuje = známka 1 z 5. </a:t>
            </a:r>
            <a:endParaRPr lang="cs-CZ" sz="1000" i="1" dirty="0"/>
          </a:p>
        </p:txBody>
      </p:sp>
      <p:pic>
        <p:nvPicPr>
          <p:cNvPr id="9" name="Picture 8"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3390711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Vlastní negativní zkušenosti s příslušníkem menšiny</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00663531"/>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Negativní zkušenost s příslušníkem některé minority uvádí 31 % respondentů, přičemž zhruba 25 % z nich ji detailněji popsalo a 6 % neodpovědělo či popsalo obecné problémy (nepřizpůsobivost, jiná kultura, nepracování). Mezi nejčastější popsané osobní negativní zkušenosti patří verbální vulgarita či napadání či okradení. Je však třeba upozornit, že ne všechny  popisované negativní zkušenosti nelze slučovat s dlouhodobou negativní zkušeností lidí žijících poblíž některých sociálně vyloučených oblastí – mezi jmenovanými menšinami se objevují i jiné (viz výše) a necelá polovina respondentů s negativní zkušeností uvedla, že Romy nepotkává vůbec (10%) či jen zřídka (37 %)</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10" name="Zástupný symbol pro obsah 4"/>
          <p:cNvGraphicFramePr>
            <a:graphicFrameLocks/>
          </p:cNvGraphicFramePr>
          <p:nvPr>
            <p:extLst>
              <p:ext uri="{D42A27DB-BD31-4B8C-83A1-F6EECF244321}">
                <p14:modId xmlns:p14="http://schemas.microsoft.com/office/powerpoint/2010/main" val="3013921092"/>
              </p:ext>
            </p:extLst>
          </p:nvPr>
        </p:nvGraphicFramePr>
        <p:xfrm>
          <a:off x="0" y="1628800"/>
          <a:ext cx="9144000" cy="1008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Zástupný symbol pro obsah 4"/>
          <p:cNvGraphicFramePr>
            <a:graphicFrameLocks/>
          </p:cNvGraphicFramePr>
          <p:nvPr>
            <p:extLst>
              <p:ext uri="{D42A27DB-BD31-4B8C-83A1-F6EECF244321}">
                <p14:modId xmlns:p14="http://schemas.microsoft.com/office/powerpoint/2010/main" val="3445571736"/>
              </p:ext>
            </p:extLst>
          </p:nvPr>
        </p:nvGraphicFramePr>
        <p:xfrm>
          <a:off x="1" y="2492896"/>
          <a:ext cx="8964487"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ovéPole 3"/>
          <p:cNvSpPr txBox="1"/>
          <p:nvPr/>
        </p:nvSpPr>
        <p:spPr>
          <a:xfrm>
            <a:off x="302196" y="4797152"/>
            <a:ext cx="8496944" cy="400110"/>
          </a:xfrm>
          <a:prstGeom prst="rect">
            <a:avLst/>
          </a:prstGeom>
          <a:noFill/>
        </p:spPr>
        <p:txBody>
          <a:bodyPr wrap="square" rtlCol="0">
            <a:spAutoFit/>
          </a:bodyPr>
          <a:lstStyle/>
          <a:p>
            <a:r>
              <a:rPr lang="cs-CZ" sz="1000" i="1" dirty="0" smtClean="0">
                <a:solidFill>
                  <a:schemeClr val="accent1"/>
                </a:solidFill>
              </a:rPr>
              <a:t>Jen cca 20 respondentů jmenovalo konkrétní menšinu, s jejichž příslušníkem mají negativní zkušenost. Z toho 59 % jmenovalo Romy a zbytek další menšiny (homosexuálové, Vietnamci, Arabové, neonacisti, atd.) </a:t>
            </a:r>
            <a:endParaRPr lang="cs-CZ" sz="1000" i="1" dirty="0">
              <a:solidFill>
                <a:schemeClr val="accent1"/>
              </a:solidFill>
            </a:endParaRPr>
          </a:p>
        </p:txBody>
      </p:sp>
      <p:pic>
        <p:nvPicPr>
          <p:cNvPr id="7" name="Picture 6" descr="hatefree kru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8290465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Osobní známost s Romy</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487521467"/>
              </p:ext>
            </p:extLst>
          </p:nvPr>
        </p:nvGraphicFramePr>
        <p:xfrm>
          <a:off x="323527" y="5157192"/>
          <a:ext cx="8515163" cy="936104"/>
        </p:xfrm>
        <a:graphic>
          <a:graphicData uri="http://schemas.openxmlformats.org/drawingml/2006/table">
            <a:tbl>
              <a:tblPr firstRow="1" bandRow="1">
                <a:effectLst/>
                <a:tableStyleId>{F5AB1C69-6EDB-4FF4-983F-18BD219EF322}</a:tableStyleId>
              </a:tblPr>
              <a:tblGrid>
                <a:gridCol w="8515163"/>
              </a:tblGrid>
              <a:tr h="936104">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Počet respondentů, kteří mají v rodině Roma / Romku, zhruba odpovídá odhadovanému zastoupení romské menšiny v české populaci (2-3 %). Některé kategorie </a:t>
                      </a:r>
                      <a:br>
                        <a:rPr lang="cs-CZ" sz="1000" b="0" baseline="0" noProof="0" dirty="0" smtClean="0">
                          <a:ln>
                            <a:noFill/>
                          </a:ln>
                          <a:solidFill>
                            <a:schemeClr val="bg1"/>
                          </a:solidFill>
                        </a:rPr>
                      </a:br>
                      <a:r>
                        <a:rPr lang="cs-CZ" sz="1000" b="0" baseline="0" noProof="0" dirty="0" smtClean="0">
                          <a:ln>
                            <a:noFill/>
                          </a:ln>
                          <a:solidFill>
                            <a:schemeClr val="bg1"/>
                          </a:solidFill>
                        </a:rPr>
                        <a:t>v grafu se mohou překrývat (Roma mám mezi kamarády a zároveň mezi spolužáky). Z podrobnější analýzy dat však vyplývá, že povrchní či větší osobní známost </a:t>
                      </a:r>
                      <a:br>
                        <a:rPr lang="cs-CZ" sz="1000" b="0" baseline="0" noProof="0" dirty="0" smtClean="0">
                          <a:ln>
                            <a:noFill/>
                          </a:ln>
                          <a:solidFill>
                            <a:schemeClr val="bg1"/>
                          </a:solidFill>
                        </a:rPr>
                      </a:br>
                      <a:r>
                        <a:rPr lang="cs-CZ" sz="1000" b="0" baseline="0" noProof="0" dirty="0" smtClean="0">
                          <a:ln>
                            <a:noFill/>
                          </a:ln>
                          <a:solidFill>
                            <a:schemeClr val="bg1"/>
                          </a:solidFill>
                        </a:rPr>
                        <a:t>s některým příslušníkem romské menšiny (mezi známými / spolužáky, mezi kamarády, v rodině) deklaruje okolo 40 % respondentů. Častěji to jsou lidé mezi 15-20 lety, kteří jsou ještě ve škole. Nadpoloviční většina (52 %) Romy jen zřídka potkává nebo je nepotkává vůbec. Zbytek, tedy 8 % kteří nepatří ani do jedné z výše uvedených skupin, Romy potkává pravidelně, ale žádného z nich osobně nezná. </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51520" y="1324513"/>
            <a:ext cx="8568952" cy="276999"/>
          </a:xfrm>
          <a:prstGeom prst="rect">
            <a:avLst/>
          </a:prstGeom>
        </p:spPr>
        <p:txBody>
          <a:bodyPr wrap="square">
            <a:spAutoFit/>
          </a:bodyPr>
          <a:lstStyle/>
          <a:p>
            <a:r>
              <a:rPr lang="cs-CZ" sz="1200" b="1" i="1" dirty="0" smtClean="0">
                <a:solidFill>
                  <a:schemeClr val="tx2"/>
                </a:solidFill>
                <a:cs typeface="Arial" pitchFamily="34" charset="0"/>
              </a:rPr>
              <a:t>S10. Nakolik </a:t>
            </a:r>
            <a:r>
              <a:rPr lang="cs-CZ" sz="1200" b="1" i="1" dirty="0">
                <a:solidFill>
                  <a:schemeClr val="tx2"/>
                </a:solidFill>
                <a:cs typeface="Arial" pitchFamily="34" charset="0"/>
              </a:rPr>
              <a:t>se vy osobně znáte s nějakým Romem / Romkou či Romy? </a:t>
            </a:r>
            <a:endParaRPr lang="cs-CZ" sz="1200" b="1" i="1" dirty="0" smtClean="0">
              <a:solidFill>
                <a:schemeClr val="tx2"/>
              </a:solidFill>
              <a:cs typeface="Arial" pitchFamily="34" charset="0"/>
            </a:endParaRPr>
          </a:p>
        </p:txBody>
      </p:sp>
      <p:graphicFrame>
        <p:nvGraphicFramePr>
          <p:cNvPr id="6" name="Zástupný symbol pro obsah 4"/>
          <p:cNvGraphicFramePr>
            <a:graphicFrameLocks/>
          </p:cNvGraphicFramePr>
          <p:nvPr>
            <p:extLst>
              <p:ext uri="{D42A27DB-BD31-4B8C-83A1-F6EECF244321}">
                <p14:modId xmlns:p14="http://schemas.microsoft.com/office/powerpoint/2010/main" val="826261466"/>
              </p:ext>
            </p:extLst>
          </p:nvPr>
        </p:nvGraphicFramePr>
        <p:xfrm>
          <a:off x="323528" y="1766859"/>
          <a:ext cx="8496944" cy="295828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ovéPole 3"/>
          <p:cNvSpPr txBox="1"/>
          <p:nvPr/>
        </p:nvSpPr>
        <p:spPr>
          <a:xfrm>
            <a:off x="2915816" y="4725144"/>
            <a:ext cx="5904656" cy="246221"/>
          </a:xfrm>
          <a:prstGeom prst="rect">
            <a:avLst/>
          </a:prstGeom>
          <a:noFill/>
        </p:spPr>
        <p:txBody>
          <a:bodyPr wrap="square" rtlCol="0">
            <a:spAutoFit/>
          </a:bodyPr>
          <a:lstStyle/>
          <a:p>
            <a:r>
              <a:rPr lang="cs-CZ" sz="1000" i="1" dirty="0" smtClean="0"/>
              <a:t>*SUMA odpovědí je vyšší než 100 % (respondent může mít Roma v rodině i mezi kamarády / spolužáky apod.) </a:t>
            </a:r>
            <a:endParaRPr lang="cs-CZ" sz="1000" i="1" dirty="0"/>
          </a:p>
        </p:txBody>
      </p:sp>
      <p:pic>
        <p:nvPicPr>
          <p:cNvPr id="7" name="Picture 6"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5696335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rmAutofit fontScale="90000"/>
          </a:bodyPr>
          <a:lstStyle/>
          <a:p>
            <a:r>
              <a:rPr lang="cs-CZ" sz="3600" dirty="0" smtClean="0"/>
              <a:t>Důvěra zkresleným informacím a </a:t>
            </a:r>
            <a:r>
              <a:rPr lang="cs-CZ" sz="3600" dirty="0" err="1" smtClean="0"/>
              <a:t>hoaxům</a:t>
            </a:r>
            <a:endParaRPr lang="cs-CZ" sz="3600" dirty="0"/>
          </a:p>
        </p:txBody>
      </p:sp>
    </p:spTree>
    <p:extLst>
      <p:ext uri="{BB962C8B-B14F-4D97-AF65-F5344CB8AC3E}">
        <p14:creationId xmlns:p14="http://schemas.microsoft.com/office/powerpoint/2010/main" val="12143323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sz="4000" dirty="0" smtClean="0"/>
              <a:t>Důvěřování zkresleným </a:t>
            </a:r>
            <a:r>
              <a:rPr lang="cs-CZ" sz="4000" dirty="0"/>
              <a:t>informacím a </a:t>
            </a:r>
            <a:r>
              <a:rPr lang="cs-CZ" sz="4000" dirty="0" err="1"/>
              <a:t>hoaxům</a:t>
            </a:r>
            <a:r>
              <a:rPr lang="cs-CZ" dirty="0" smtClean="0"/>
              <a:t/>
            </a:r>
            <a:br>
              <a:rPr lang="cs-CZ" dirty="0" smtClean="0"/>
            </a:br>
            <a:r>
              <a:rPr lang="cs-CZ" sz="3100" dirty="0" smtClean="0"/>
              <a:t>TESTOVANÉ VÝROKY</a:t>
            </a:r>
            <a:endParaRPr lang="cs-CZ" sz="3100" dirty="0"/>
          </a:p>
        </p:txBody>
      </p:sp>
      <p:graphicFrame>
        <p:nvGraphicFramePr>
          <p:cNvPr id="14" name="Tabulka 13"/>
          <p:cNvGraphicFramePr>
            <a:graphicFrameLocks noGrp="1"/>
          </p:cNvGraphicFramePr>
          <p:nvPr>
            <p:extLst>
              <p:ext uri="{D42A27DB-BD31-4B8C-83A1-F6EECF244321}">
                <p14:modId xmlns:p14="http://schemas.microsoft.com/office/powerpoint/2010/main" val="3953948654"/>
              </p:ext>
            </p:extLst>
          </p:nvPr>
        </p:nvGraphicFramePr>
        <p:xfrm>
          <a:off x="395536" y="2492896"/>
          <a:ext cx="8208912" cy="3179445"/>
        </p:xfrm>
        <a:graphic>
          <a:graphicData uri="http://schemas.openxmlformats.org/drawingml/2006/table">
            <a:tbl>
              <a:tblPr firstRow="1" bandRow="1">
                <a:tableStyleId>{F5AB1C69-6EDB-4FF4-983F-18BD219EF322}</a:tableStyleId>
              </a:tblPr>
              <a:tblGrid>
                <a:gridCol w="6614949"/>
                <a:gridCol w="1593963"/>
              </a:tblGrid>
              <a:tr h="360040">
                <a:tc>
                  <a:txBody>
                    <a:bodyPr/>
                    <a:lstStyle/>
                    <a:p>
                      <a:r>
                        <a:rPr lang="cs-CZ" sz="1600" dirty="0" smtClean="0"/>
                        <a:t>Výrok </a:t>
                      </a:r>
                      <a:endParaRPr lang="cs-CZ" sz="1600" dirty="0"/>
                    </a:p>
                  </a:txBody>
                  <a:tcPr anchor="ctr"/>
                </a:tc>
                <a:tc>
                  <a:txBody>
                    <a:bodyPr/>
                    <a:lstStyle/>
                    <a:p>
                      <a:pPr algn="ctr"/>
                      <a:r>
                        <a:rPr lang="cs-CZ" sz="1600" dirty="0" smtClean="0"/>
                        <a:t>Je fakticky pravdivý?</a:t>
                      </a:r>
                      <a:endParaRPr lang="cs-CZ" sz="1600" dirty="0"/>
                    </a:p>
                  </a:txBody>
                  <a:tcPr anchor="ctr"/>
                </a:tc>
              </a:tr>
              <a:tr h="370840">
                <a:tc>
                  <a:txBody>
                    <a:bodyPr/>
                    <a:lstStyle/>
                    <a:p>
                      <a:pPr algn="l" fontAlgn="b"/>
                      <a:r>
                        <a:rPr lang="cs-CZ" sz="1200" u="none" strike="noStrike" dirty="0">
                          <a:solidFill>
                            <a:schemeClr val="accent1"/>
                          </a:solidFill>
                          <a:effectLst/>
                        </a:rPr>
                        <a:t>Mezi Romy ze </a:t>
                      </a:r>
                      <a:r>
                        <a:rPr lang="cs-CZ" sz="1200" u="none" strike="noStrike" dirty="0" smtClean="0">
                          <a:solidFill>
                            <a:schemeClr val="accent1"/>
                          </a:solidFill>
                          <a:effectLst/>
                        </a:rPr>
                        <a:t>sociálně </a:t>
                      </a:r>
                      <a:r>
                        <a:rPr lang="cs-CZ" sz="1200" u="none" strike="noStrike" dirty="0">
                          <a:solidFill>
                            <a:schemeClr val="accent1"/>
                          </a:solidFill>
                          <a:effectLst/>
                        </a:rPr>
                        <a:t>vyloučených oblastí je vyšší nezaměstnanost než je v ČR běžné </a:t>
                      </a:r>
                      <a:endParaRPr lang="cs-CZ" sz="1200" b="0" i="0" u="none" strike="noStrike" dirty="0">
                        <a:solidFill>
                          <a:schemeClr val="accent1"/>
                        </a:solidFill>
                        <a:effectLst/>
                        <a:latin typeface="Calibri"/>
                      </a:endParaRPr>
                    </a:p>
                  </a:txBody>
                  <a:tcPr marL="9525" marR="9525" marT="9525" marB="0" anchor="ctr"/>
                </a:tc>
                <a:tc>
                  <a:txBody>
                    <a:bodyPr/>
                    <a:lstStyle/>
                    <a:p>
                      <a:pPr algn="ctr"/>
                      <a:r>
                        <a:rPr lang="cs-CZ" sz="1200" dirty="0" smtClean="0">
                          <a:solidFill>
                            <a:schemeClr val="accent1"/>
                          </a:solidFill>
                        </a:rPr>
                        <a:t>ANO</a:t>
                      </a:r>
                      <a:endParaRPr lang="cs-CZ" sz="1200" dirty="0">
                        <a:solidFill>
                          <a:schemeClr val="accent1"/>
                        </a:solidFill>
                      </a:endParaRPr>
                    </a:p>
                  </a:txBody>
                  <a:tcPr anchor="ctr"/>
                </a:tc>
              </a:tr>
              <a:tr h="370840">
                <a:tc>
                  <a:txBody>
                    <a:bodyPr/>
                    <a:lstStyle/>
                    <a:p>
                      <a:pPr algn="l" fontAlgn="b"/>
                      <a:r>
                        <a:rPr lang="cs-CZ" sz="1200" u="none" strike="noStrike">
                          <a:solidFill>
                            <a:schemeClr val="accent1"/>
                          </a:solidFill>
                          <a:effectLst/>
                        </a:rPr>
                        <a:t>Romové dostávají důchody, i když nesplní podmínky na minimum odpracovaných let </a:t>
                      </a:r>
                      <a:endParaRPr lang="cs-CZ" sz="1200" b="0" i="0" u="none" strike="noStrike">
                        <a:solidFill>
                          <a:schemeClr val="accent1"/>
                        </a:solidFill>
                        <a:effectLst/>
                        <a:latin typeface="Calibri"/>
                      </a:endParaRPr>
                    </a:p>
                  </a:txBody>
                  <a:tcPr marL="9525" marR="9525" marT="9525" marB="0" anchor="ctr"/>
                </a:tc>
                <a:tc>
                  <a:txBody>
                    <a:bodyPr/>
                    <a:lstStyle/>
                    <a:p>
                      <a:pPr algn="ctr"/>
                      <a:r>
                        <a:rPr lang="cs-CZ" sz="1200" dirty="0" smtClean="0">
                          <a:solidFill>
                            <a:schemeClr val="accent1"/>
                          </a:solidFill>
                        </a:rPr>
                        <a:t>NE</a:t>
                      </a:r>
                      <a:endParaRPr lang="cs-CZ" sz="1200" dirty="0">
                        <a:solidFill>
                          <a:schemeClr val="accent1"/>
                        </a:solidFill>
                      </a:endParaRPr>
                    </a:p>
                  </a:txBody>
                  <a:tcPr anchor="ctr"/>
                </a:tc>
              </a:tr>
              <a:tr h="370840">
                <a:tc>
                  <a:txBody>
                    <a:bodyPr/>
                    <a:lstStyle/>
                    <a:p>
                      <a:pPr algn="l" fontAlgn="b"/>
                      <a:r>
                        <a:rPr lang="cs-CZ" sz="1200" u="none" strike="noStrike">
                          <a:solidFill>
                            <a:schemeClr val="accent1"/>
                          </a:solidFill>
                          <a:effectLst/>
                        </a:rPr>
                        <a:t>Romská domácnost má nárok na vyšší dávky než Neromové </a:t>
                      </a:r>
                      <a:endParaRPr lang="cs-CZ" sz="1200" b="0" i="0" u="none" strike="noStrike">
                        <a:solidFill>
                          <a:schemeClr val="accent1"/>
                        </a:solidFill>
                        <a:effectLst/>
                        <a:latin typeface="Calibri"/>
                      </a:endParaRPr>
                    </a:p>
                  </a:txBody>
                  <a:tcPr marL="9525" marR="9525" marT="9525" marB="0" anchor="ctr"/>
                </a:tc>
                <a:tc>
                  <a:txBody>
                    <a:bodyPr/>
                    <a:lstStyle/>
                    <a:p>
                      <a:pPr algn="ctr"/>
                      <a:r>
                        <a:rPr lang="cs-CZ" sz="1200" dirty="0" smtClean="0">
                          <a:solidFill>
                            <a:schemeClr val="accent1"/>
                          </a:solidFill>
                        </a:rPr>
                        <a:t>NE</a:t>
                      </a:r>
                      <a:endParaRPr lang="cs-CZ" sz="1200" dirty="0">
                        <a:solidFill>
                          <a:schemeClr val="accent1"/>
                        </a:solidFill>
                      </a:endParaRPr>
                    </a:p>
                  </a:txBody>
                  <a:tcPr anchor="ctr"/>
                </a:tc>
              </a:tr>
              <a:tr h="370840">
                <a:tc>
                  <a:txBody>
                    <a:bodyPr/>
                    <a:lstStyle/>
                    <a:p>
                      <a:pPr algn="l" fontAlgn="b"/>
                      <a:r>
                        <a:rPr lang="cs-CZ" sz="1200" u="none" strike="noStrike">
                          <a:solidFill>
                            <a:schemeClr val="accent1"/>
                          </a:solidFill>
                          <a:effectLst/>
                        </a:rPr>
                        <a:t>Romové dostávají v rámci státní podpory lékárnách léky za výrazné slevy či zdarma </a:t>
                      </a:r>
                      <a:endParaRPr lang="cs-CZ" sz="1200" b="0" i="0" u="none" strike="noStrike">
                        <a:solidFill>
                          <a:schemeClr val="accent1"/>
                        </a:solidFill>
                        <a:effectLst/>
                        <a:latin typeface="Calibri"/>
                      </a:endParaRPr>
                    </a:p>
                  </a:txBody>
                  <a:tcPr marL="9525" marR="9525" marT="9525" marB="0" anchor="ctr"/>
                </a:tc>
                <a:tc>
                  <a:txBody>
                    <a:bodyPr/>
                    <a:lstStyle/>
                    <a:p>
                      <a:pPr algn="ctr"/>
                      <a:r>
                        <a:rPr lang="cs-CZ" sz="1200" dirty="0" smtClean="0">
                          <a:solidFill>
                            <a:schemeClr val="accent1"/>
                          </a:solidFill>
                        </a:rPr>
                        <a:t>NE</a:t>
                      </a:r>
                      <a:endParaRPr lang="cs-CZ" sz="1200" dirty="0">
                        <a:solidFill>
                          <a:schemeClr val="accent1"/>
                        </a:solidFill>
                      </a:endParaRPr>
                    </a:p>
                  </a:txBody>
                  <a:tcPr anchor="ctr"/>
                </a:tc>
              </a:tr>
              <a:tr h="370840">
                <a:tc>
                  <a:txBody>
                    <a:bodyPr/>
                    <a:lstStyle/>
                    <a:p>
                      <a:pPr algn="l" fontAlgn="b"/>
                      <a:r>
                        <a:rPr lang="cs-CZ" sz="1200" u="none" strike="noStrike">
                          <a:solidFill>
                            <a:schemeClr val="accent1"/>
                          </a:solidFill>
                          <a:effectLst/>
                        </a:rPr>
                        <a:t>Romové mají v některých severočeských městech MHD zdarma. </a:t>
                      </a:r>
                      <a:endParaRPr lang="cs-CZ" sz="1200" b="0" i="0" u="none" strike="noStrike">
                        <a:solidFill>
                          <a:schemeClr val="accent1"/>
                        </a:solidFill>
                        <a:effectLst/>
                        <a:latin typeface="Calibri"/>
                      </a:endParaRPr>
                    </a:p>
                  </a:txBody>
                  <a:tcPr marL="9525" marR="9525" marT="9525" marB="0" anchor="ctr"/>
                </a:tc>
                <a:tc>
                  <a:txBody>
                    <a:bodyPr/>
                    <a:lstStyle/>
                    <a:p>
                      <a:pPr algn="ctr"/>
                      <a:r>
                        <a:rPr lang="cs-CZ" sz="1200" dirty="0" smtClean="0">
                          <a:solidFill>
                            <a:schemeClr val="accent1"/>
                          </a:solidFill>
                        </a:rPr>
                        <a:t>NE</a:t>
                      </a:r>
                      <a:endParaRPr lang="cs-CZ" sz="1200" dirty="0">
                        <a:solidFill>
                          <a:schemeClr val="accent1"/>
                        </a:solidFill>
                      </a:endParaRPr>
                    </a:p>
                  </a:txBody>
                  <a:tcPr anchor="ctr"/>
                </a:tc>
              </a:tr>
              <a:tr h="370840">
                <a:tc>
                  <a:txBody>
                    <a:bodyPr/>
                    <a:lstStyle/>
                    <a:p>
                      <a:pPr algn="l" fontAlgn="b"/>
                      <a:r>
                        <a:rPr lang="cs-CZ" sz="1200" u="none" strike="noStrike" dirty="0">
                          <a:solidFill>
                            <a:schemeClr val="accent1"/>
                          </a:solidFill>
                          <a:effectLst/>
                        </a:rPr>
                        <a:t>Děti romských rodin ze </a:t>
                      </a:r>
                      <a:r>
                        <a:rPr lang="cs-CZ" sz="1200" u="none" strike="noStrike" dirty="0" smtClean="0">
                          <a:solidFill>
                            <a:schemeClr val="accent1"/>
                          </a:solidFill>
                          <a:effectLst/>
                        </a:rPr>
                        <a:t>sociálně </a:t>
                      </a:r>
                      <a:r>
                        <a:rPr lang="cs-CZ" sz="1200" u="none" strike="noStrike" dirty="0">
                          <a:solidFill>
                            <a:schemeClr val="accent1"/>
                          </a:solidFill>
                          <a:effectLst/>
                        </a:rPr>
                        <a:t>vyloučených oblastí často nechodí do školky, díky čemuž mohou mít problémy ve škole </a:t>
                      </a:r>
                      <a:endParaRPr lang="cs-CZ" sz="1200" b="0" i="0" u="none" strike="noStrike" dirty="0">
                        <a:solidFill>
                          <a:schemeClr val="accent1"/>
                        </a:solidFill>
                        <a:effectLst/>
                        <a:latin typeface="Calibri"/>
                      </a:endParaRPr>
                    </a:p>
                  </a:txBody>
                  <a:tcPr marL="9525" marR="9525" marT="9525" marB="0" anchor="ctr"/>
                </a:tc>
                <a:tc>
                  <a:txBody>
                    <a:bodyPr/>
                    <a:lstStyle/>
                    <a:p>
                      <a:pPr algn="ctr"/>
                      <a:r>
                        <a:rPr lang="cs-CZ" sz="1200" dirty="0" smtClean="0">
                          <a:solidFill>
                            <a:schemeClr val="accent1"/>
                          </a:solidFill>
                        </a:rPr>
                        <a:t>ANO</a:t>
                      </a:r>
                      <a:endParaRPr lang="cs-CZ" sz="1200" dirty="0">
                        <a:solidFill>
                          <a:schemeClr val="accent1"/>
                        </a:solidFill>
                      </a:endParaRPr>
                    </a:p>
                  </a:txBody>
                  <a:tcPr anchor="ctr"/>
                </a:tc>
              </a:tr>
              <a:tr h="370840">
                <a:tc>
                  <a:txBody>
                    <a:bodyPr/>
                    <a:lstStyle/>
                    <a:p>
                      <a:pPr algn="l" fontAlgn="b"/>
                      <a:r>
                        <a:rPr lang="cs-CZ" sz="1200" u="none" strike="noStrike" dirty="0">
                          <a:solidFill>
                            <a:schemeClr val="accent1"/>
                          </a:solidFill>
                          <a:effectLst/>
                        </a:rPr>
                        <a:t>Většinu českých nezaměstnaných tvoří Romové </a:t>
                      </a:r>
                      <a:endParaRPr lang="cs-CZ" sz="1200" b="0" i="0" u="none" strike="noStrike" dirty="0">
                        <a:solidFill>
                          <a:schemeClr val="accent1"/>
                        </a:solidFill>
                        <a:effectLst/>
                        <a:latin typeface="Calibri"/>
                      </a:endParaRPr>
                    </a:p>
                  </a:txBody>
                  <a:tcPr marL="9525" marR="9525" marT="9525" marB="0" anchor="ctr"/>
                </a:tc>
                <a:tc>
                  <a:txBody>
                    <a:bodyPr/>
                    <a:lstStyle/>
                    <a:p>
                      <a:pPr algn="ctr"/>
                      <a:r>
                        <a:rPr lang="cs-CZ" sz="1200" dirty="0" smtClean="0">
                          <a:solidFill>
                            <a:schemeClr val="accent1"/>
                          </a:solidFill>
                        </a:rPr>
                        <a:t>NE</a:t>
                      </a:r>
                      <a:endParaRPr lang="cs-CZ" sz="1200" dirty="0">
                        <a:solidFill>
                          <a:schemeClr val="accent1"/>
                        </a:solidFill>
                      </a:endParaRPr>
                    </a:p>
                  </a:txBody>
                  <a:tcPr anchor="ctr"/>
                </a:tc>
              </a:tr>
            </a:tbl>
          </a:graphicData>
        </a:graphic>
      </p:graphicFrame>
      <p:sp>
        <p:nvSpPr>
          <p:cNvPr id="6" name="TextovéPole 5"/>
          <p:cNvSpPr txBox="1"/>
          <p:nvPr/>
        </p:nvSpPr>
        <p:spPr>
          <a:xfrm>
            <a:off x="323528" y="1412776"/>
            <a:ext cx="8424936" cy="830997"/>
          </a:xfrm>
          <a:prstGeom prst="rect">
            <a:avLst/>
          </a:prstGeom>
          <a:noFill/>
        </p:spPr>
        <p:txBody>
          <a:bodyPr wrap="square" rtlCol="0">
            <a:spAutoFit/>
          </a:bodyPr>
          <a:lstStyle/>
          <a:p>
            <a:r>
              <a:rPr lang="cs-CZ" sz="1200" i="1" dirty="0" smtClean="0"/>
              <a:t>Respondentům výzkumu bylo předloženo 7 výroků o týkajících se Romů v České republice. Pět z nich byly nepravdivé výroky a tzv. </a:t>
            </a:r>
            <a:r>
              <a:rPr lang="cs-CZ" sz="1200" i="1" dirty="0" err="1" smtClean="0"/>
              <a:t>hoaxy</a:t>
            </a:r>
            <a:r>
              <a:rPr lang="cs-CZ" sz="1200" i="1" dirty="0" smtClean="0"/>
              <a:t> šířící se v posledních letech sociálními sítěmi. Dva z nich fakticky pravdivé výroky týkající se nezaměstnanosti a předškolní výchovy, které hrají roli kontrolních proměnných. Zkoumána byla schopnost respondentů odlišit pravdivý (byť kritický) výrok od smyšleného.</a:t>
            </a:r>
            <a:endParaRPr lang="cs-CZ" sz="1200" i="1" dirty="0"/>
          </a:p>
        </p:txBody>
      </p:sp>
      <p:pic>
        <p:nvPicPr>
          <p:cNvPr id="5" name="Picture 4" descr="hatefree kru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0160884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323528" y="2770262"/>
            <a:ext cx="8496944" cy="19442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323528" y="1978174"/>
            <a:ext cx="8496944" cy="7920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3" name="Zástupný symbol pro obsah 4"/>
          <p:cNvGraphicFramePr>
            <a:graphicFrameLocks/>
          </p:cNvGraphicFramePr>
          <p:nvPr>
            <p:extLst>
              <p:ext uri="{D42A27DB-BD31-4B8C-83A1-F6EECF244321}">
                <p14:modId xmlns:p14="http://schemas.microsoft.com/office/powerpoint/2010/main" val="4174145710"/>
              </p:ext>
            </p:extLst>
          </p:nvPr>
        </p:nvGraphicFramePr>
        <p:xfrm>
          <a:off x="0" y="1997691"/>
          <a:ext cx="8892479"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a:xfrm>
            <a:off x="179512" y="-1240"/>
            <a:ext cx="8712968" cy="1143000"/>
          </a:xfrm>
        </p:spPr>
        <p:txBody>
          <a:bodyPr>
            <a:normAutofit/>
          </a:bodyPr>
          <a:lstStyle/>
          <a:p>
            <a:r>
              <a:rPr lang="cs-CZ" sz="2400" dirty="0" smtClean="0"/>
              <a:t>Důvěra zkresleným informacím a </a:t>
            </a:r>
            <a:r>
              <a:rPr lang="cs-CZ" sz="2400" dirty="0" err="1" smtClean="0"/>
              <a:t>hoaxům</a:t>
            </a:r>
            <a:r>
              <a:rPr lang="cs-CZ" sz="2400" dirty="0" smtClean="0"/>
              <a:t/>
            </a:r>
            <a:br>
              <a:rPr lang="cs-CZ" sz="2400" dirty="0" smtClean="0"/>
            </a:br>
            <a:r>
              <a:rPr lang="cs-CZ" sz="2400" dirty="0" smtClean="0"/>
              <a:t>ODPOVĚDI RESPONDENTŮ</a:t>
            </a:r>
            <a:endParaRPr lang="cs-CZ" sz="2400" dirty="0"/>
          </a:p>
        </p:txBody>
      </p:sp>
      <p:graphicFrame>
        <p:nvGraphicFramePr>
          <p:cNvPr id="8" name="Tabulka 7"/>
          <p:cNvGraphicFramePr>
            <a:graphicFrameLocks noGrp="1"/>
          </p:cNvGraphicFramePr>
          <p:nvPr>
            <p:extLst>
              <p:ext uri="{D42A27DB-BD31-4B8C-83A1-F6EECF244321}">
                <p14:modId xmlns:p14="http://schemas.microsoft.com/office/powerpoint/2010/main" val="674520456"/>
              </p:ext>
            </p:extLst>
          </p:nvPr>
        </p:nvGraphicFramePr>
        <p:xfrm>
          <a:off x="323527" y="5013176"/>
          <a:ext cx="8515163" cy="1080120"/>
        </p:xfrm>
        <a:graphic>
          <a:graphicData uri="http://schemas.openxmlformats.org/drawingml/2006/table">
            <a:tbl>
              <a:tblPr firstRow="1" bandRow="1">
                <a:effectLst/>
                <a:tableStyleId>{F5AB1C69-6EDB-4FF4-983F-18BD219EF322}</a:tableStyleId>
              </a:tblPr>
              <a:tblGrid>
                <a:gridCol w="8515163"/>
              </a:tblGrid>
              <a:tr h="1080120">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Respondenti správně častěji označovali za pravdivé výroky ty, které fakticky odpovídají realitě. Relativně vysoká část respondentů ovšem věří také </a:t>
                      </a:r>
                      <a:r>
                        <a:rPr lang="cs-CZ" sz="1000" b="0" baseline="0" noProof="0" dirty="0" err="1" smtClean="0">
                          <a:ln>
                            <a:noFill/>
                          </a:ln>
                          <a:solidFill>
                            <a:schemeClr val="bg1"/>
                          </a:solidFill>
                        </a:rPr>
                        <a:t>hoaxům</a:t>
                      </a:r>
                      <a:r>
                        <a:rPr lang="cs-CZ" sz="1000" b="0" baseline="0" noProof="0" dirty="0" smtClean="0">
                          <a:ln>
                            <a:noFill/>
                          </a:ln>
                          <a:solidFill>
                            <a:schemeClr val="bg1"/>
                          </a:solidFill>
                        </a:rPr>
                        <a:t> </a:t>
                      </a:r>
                      <a:br>
                        <a:rPr lang="cs-CZ" sz="1000" b="0" baseline="0" noProof="0" dirty="0" smtClean="0">
                          <a:ln>
                            <a:noFill/>
                          </a:ln>
                          <a:solidFill>
                            <a:schemeClr val="bg1"/>
                          </a:solidFill>
                        </a:rPr>
                      </a:br>
                      <a:r>
                        <a:rPr lang="cs-CZ" sz="1000" b="0" baseline="0" noProof="0" dirty="0" smtClean="0">
                          <a:ln>
                            <a:noFill/>
                          </a:ln>
                          <a:solidFill>
                            <a:schemeClr val="bg1"/>
                          </a:solidFill>
                        </a:rPr>
                        <a:t>a zkresleným informacím. Nejvíce lidé věří informacím, že Romové mají nárok na vyšší dávky, tvoří většinu českých nezaměstnaných a dostávají důchody, i když nesplní legální podmínky – těmto výrokům věří 39-44 % lidí a platí u nich, že více lidí je považuje za pravdivé, než nepravdivé. Menší ale podstatná část mladých lidí považuje za pravdivé i informace, že Romové dostávají léky zdarma či s výraznými slevami (27 %) či mají v severočeských městech MHD zdarma (18 %). Podstatné je také zjištění, že u všech nepravdivých výroků je jen menšina lidí (20-34 %) schopna přímo identifikovat nepravdivost. Častěji uvádějí, že neví / nedokáží posoudit, takže existuje další potenciál šíření </a:t>
                      </a:r>
                      <a:r>
                        <a:rPr lang="cs-CZ" sz="1000" b="0" baseline="0" noProof="0" dirty="0" err="1" smtClean="0">
                          <a:ln>
                            <a:noFill/>
                          </a:ln>
                          <a:solidFill>
                            <a:schemeClr val="bg1"/>
                          </a:solidFill>
                        </a:rPr>
                        <a:t>hoaxů</a:t>
                      </a:r>
                      <a:r>
                        <a:rPr lang="cs-CZ" sz="1000" b="0" baseline="0" noProof="0" dirty="0" smtClean="0">
                          <a:ln>
                            <a:noFill/>
                          </a:ln>
                          <a:solidFill>
                            <a:schemeClr val="bg1"/>
                          </a:solidFill>
                        </a:rPr>
                        <a:t>, které mohou mladé lidi přesvědčovat svým opakováním, přenosem do jiných forem komunikace (šeptanda) apod.</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4" name="Obdélník 3"/>
          <p:cNvSpPr/>
          <p:nvPr/>
        </p:nvSpPr>
        <p:spPr>
          <a:xfrm>
            <a:off x="366192" y="1305194"/>
            <a:ext cx="7992888" cy="461665"/>
          </a:xfrm>
          <a:prstGeom prst="rect">
            <a:avLst/>
          </a:prstGeom>
        </p:spPr>
        <p:txBody>
          <a:bodyPr wrap="square">
            <a:spAutoFit/>
          </a:bodyPr>
          <a:lstStyle/>
          <a:p>
            <a:r>
              <a:rPr lang="cs-CZ" sz="1200" b="1" i="1" dirty="0">
                <a:solidFill>
                  <a:schemeClr val="tx2"/>
                </a:solidFill>
                <a:cs typeface="Arial" pitchFamily="34" charset="0"/>
              </a:rPr>
              <a:t>C5. Na internetu a sociálních sítích se šíří pravdivé zprávy, které upozorňují na věci, o kterých se běžně nepíše, </a:t>
            </a:r>
            <a:r>
              <a:rPr lang="cs-CZ" sz="1200" b="1" i="1" dirty="0" smtClean="0">
                <a:solidFill>
                  <a:schemeClr val="tx2"/>
                </a:solidFill>
                <a:cs typeface="Arial" pitchFamily="34" charset="0"/>
              </a:rPr>
              <a:t>ale </a:t>
            </a:r>
            <a:br>
              <a:rPr lang="cs-CZ" sz="1200" b="1" i="1" dirty="0" smtClean="0">
                <a:solidFill>
                  <a:schemeClr val="tx2"/>
                </a:solidFill>
                <a:cs typeface="Arial" pitchFamily="34" charset="0"/>
              </a:rPr>
            </a:br>
            <a:r>
              <a:rPr lang="cs-CZ" sz="1200" b="1" i="1" dirty="0" smtClean="0">
                <a:solidFill>
                  <a:schemeClr val="tx2"/>
                </a:solidFill>
                <a:cs typeface="Arial" pitchFamily="34" charset="0"/>
              </a:rPr>
              <a:t>i </a:t>
            </a:r>
            <a:r>
              <a:rPr lang="cs-CZ" sz="1200" b="1" i="1" dirty="0">
                <a:solidFill>
                  <a:schemeClr val="tx2"/>
                </a:solidFill>
                <a:cs typeface="Arial" pitchFamily="34" charset="0"/>
              </a:rPr>
              <a:t>zkreslené informace. Které z </a:t>
            </a:r>
            <a:r>
              <a:rPr lang="cs-CZ" sz="1200" b="1" i="1" dirty="0" smtClean="0">
                <a:solidFill>
                  <a:schemeClr val="tx2"/>
                </a:solidFill>
                <a:cs typeface="Arial" pitchFamily="34" charset="0"/>
              </a:rPr>
              <a:t>následujících věcí </a:t>
            </a:r>
            <a:r>
              <a:rPr lang="cs-CZ" sz="1200" b="1" i="1" dirty="0">
                <a:solidFill>
                  <a:schemeClr val="tx2"/>
                </a:solidFill>
                <a:cs typeface="Arial" pitchFamily="34" charset="0"/>
              </a:rPr>
              <a:t>jsou podle vás pravdivé a které ne: </a:t>
            </a:r>
          </a:p>
        </p:txBody>
      </p:sp>
      <p:sp>
        <p:nvSpPr>
          <p:cNvPr id="3" name="TextovéPole 2"/>
          <p:cNvSpPr txBox="1"/>
          <p:nvPr/>
        </p:nvSpPr>
        <p:spPr>
          <a:xfrm>
            <a:off x="5148064" y="1747342"/>
            <a:ext cx="3672408" cy="230832"/>
          </a:xfrm>
          <a:prstGeom prst="rect">
            <a:avLst/>
          </a:prstGeom>
          <a:noFill/>
        </p:spPr>
        <p:txBody>
          <a:bodyPr wrap="square" rtlCol="0">
            <a:spAutoFit/>
          </a:bodyPr>
          <a:lstStyle/>
          <a:p>
            <a:r>
              <a:rPr lang="cs-CZ" sz="900" i="1" dirty="0" smtClean="0"/>
              <a:t>% respondentů, kteří alespoň občas používají některé sociální sítě (n=861)</a:t>
            </a:r>
            <a:endParaRPr lang="cs-CZ" sz="900" i="1" dirty="0"/>
          </a:p>
        </p:txBody>
      </p:sp>
      <p:pic>
        <p:nvPicPr>
          <p:cNvPr id="10" name="Picture 9"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3871927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sz="4000" dirty="0" smtClean="0"/>
              <a:t>Důvěřování </a:t>
            </a:r>
            <a:r>
              <a:rPr lang="cs-CZ" sz="4000" dirty="0"/>
              <a:t>zkresleným informacím a </a:t>
            </a:r>
            <a:r>
              <a:rPr lang="cs-CZ" sz="4000" dirty="0" err="1"/>
              <a:t>hoaxům</a:t>
            </a:r>
            <a:r>
              <a:rPr lang="cs-CZ" dirty="0" smtClean="0"/>
              <a:t/>
            </a:r>
            <a:br>
              <a:rPr lang="cs-CZ" dirty="0" smtClean="0"/>
            </a:br>
            <a:r>
              <a:rPr lang="cs-CZ" sz="3100" dirty="0" smtClean="0"/>
              <a:t>RŮZNÉ SKUPINY OBYVATEL</a:t>
            </a:r>
            <a:endParaRPr lang="cs-CZ" sz="3100" dirty="0"/>
          </a:p>
        </p:txBody>
      </p:sp>
      <p:graphicFrame>
        <p:nvGraphicFramePr>
          <p:cNvPr id="8" name="Tabulka 7"/>
          <p:cNvGraphicFramePr>
            <a:graphicFrameLocks noGrp="1"/>
          </p:cNvGraphicFramePr>
          <p:nvPr>
            <p:extLst>
              <p:ext uri="{D42A27DB-BD31-4B8C-83A1-F6EECF244321}">
                <p14:modId xmlns:p14="http://schemas.microsoft.com/office/powerpoint/2010/main" val="763873087"/>
              </p:ext>
            </p:extLst>
          </p:nvPr>
        </p:nvGraphicFramePr>
        <p:xfrm>
          <a:off x="323527" y="5033105"/>
          <a:ext cx="8515163" cy="1060191"/>
        </p:xfrm>
        <a:graphic>
          <a:graphicData uri="http://schemas.openxmlformats.org/drawingml/2006/table">
            <a:tbl>
              <a:tblPr firstRow="1" bandRow="1">
                <a:effectLst/>
                <a:tableStyleId>{F5AB1C69-6EDB-4FF4-983F-18BD219EF322}</a:tableStyleId>
              </a:tblPr>
              <a:tblGrid>
                <a:gridCol w="8515163"/>
              </a:tblGrid>
              <a:tr h="1060191">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Graf ukazuje průměrný počet </a:t>
                      </a:r>
                      <a:r>
                        <a:rPr lang="cs-CZ" sz="1000" b="0" baseline="0" noProof="0" dirty="0" err="1" smtClean="0">
                          <a:ln>
                            <a:noFill/>
                          </a:ln>
                          <a:solidFill>
                            <a:schemeClr val="bg1"/>
                          </a:solidFill>
                        </a:rPr>
                        <a:t>hoaxů</a:t>
                      </a:r>
                      <a:r>
                        <a:rPr lang="cs-CZ" sz="1000" b="0" baseline="0" noProof="0" dirty="0" smtClean="0">
                          <a:ln>
                            <a:noFill/>
                          </a:ln>
                          <a:solidFill>
                            <a:schemeClr val="bg1"/>
                          </a:solidFill>
                        </a:rPr>
                        <a:t>, které daná skupina respondentů uvedla jako pravdivé. V celkovém zkoumaném vzorku to bylo v průměru 1,7 </a:t>
                      </a:r>
                      <a:r>
                        <a:rPr lang="cs-CZ" sz="1000" b="0" baseline="0" noProof="0" dirty="0" err="1" smtClean="0">
                          <a:ln>
                            <a:noFill/>
                          </a:ln>
                          <a:solidFill>
                            <a:schemeClr val="bg1"/>
                          </a:solidFill>
                        </a:rPr>
                        <a:t>hoaxu</a:t>
                      </a:r>
                      <a:r>
                        <a:rPr lang="cs-CZ" sz="1000" b="0" baseline="0" noProof="0" dirty="0" smtClean="0">
                          <a:ln>
                            <a:noFill/>
                          </a:ln>
                          <a:solidFill>
                            <a:schemeClr val="bg1"/>
                          </a:solidFill>
                        </a:rPr>
                        <a:t> z 5 testovaných. Mírně častěji věří </a:t>
                      </a:r>
                      <a:r>
                        <a:rPr lang="cs-CZ" sz="1000" b="0" baseline="0" noProof="0" dirty="0" err="1" smtClean="0">
                          <a:ln>
                            <a:noFill/>
                          </a:ln>
                          <a:solidFill>
                            <a:schemeClr val="bg1"/>
                          </a:solidFill>
                        </a:rPr>
                        <a:t>hoaxům</a:t>
                      </a:r>
                      <a:r>
                        <a:rPr lang="cs-CZ" sz="1000" b="0" baseline="0" noProof="0" dirty="0" smtClean="0">
                          <a:ln>
                            <a:noFill/>
                          </a:ln>
                          <a:solidFill>
                            <a:schemeClr val="bg1"/>
                          </a:solidFill>
                        </a:rPr>
                        <a:t> mladí lidé a lidé ze středních škol (zejména z učilišť a SOŠ bez maturity). To lze připisovat menší osobní zkušenosti </a:t>
                      </a:r>
                      <a:br>
                        <a:rPr lang="cs-CZ" sz="1000" b="0" baseline="0" noProof="0" dirty="0" smtClean="0">
                          <a:ln>
                            <a:noFill/>
                          </a:ln>
                          <a:solidFill>
                            <a:schemeClr val="bg1"/>
                          </a:solidFill>
                        </a:rPr>
                      </a:br>
                      <a:r>
                        <a:rPr lang="cs-CZ" sz="1000" b="0" baseline="0" noProof="0" dirty="0" smtClean="0">
                          <a:ln>
                            <a:noFill/>
                          </a:ln>
                          <a:solidFill>
                            <a:schemeClr val="bg1"/>
                          </a:solidFill>
                        </a:rPr>
                        <a:t>v některých oblastech (mladší lidé) či rozdílům v informovanosti a kritickém čtení informací apod. (jiná výuka na školách). Lidé, kteří uvádí vlastní negativní zkušenost s menšinami, </a:t>
                      </a:r>
                      <a:r>
                        <a:rPr lang="cs-CZ" sz="1000" b="0" baseline="0" noProof="0" dirty="0" err="1" smtClean="0">
                          <a:ln>
                            <a:noFill/>
                          </a:ln>
                          <a:solidFill>
                            <a:schemeClr val="bg1"/>
                          </a:solidFill>
                        </a:rPr>
                        <a:t>hoaxům</a:t>
                      </a:r>
                      <a:r>
                        <a:rPr lang="cs-CZ" sz="1000" b="0" baseline="0" noProof="0" dirty="0" smtClean="0">
                          <a:ln>
                            <a:noFill/>
                          </a:ln>
                          <a:solidFill>
                            <a:schemeClr val="bg1"/>
                          </a:solidFill>
                        </a:rPr>
                        <a:t> věří o trochu častěji. Vztah zde ale může působit oběma směry: a) člověk s osobní negativní zkušeností má vyšší šanci následně věřit negativní informaci, byť je zkreslená či nepravdivá; b) celkově negativně orientovaní lidé častěji důvěřují i zkresleným informacím a zároveň ve výzkumu častěji uvádí epizodické a méně významné negativní zkušenosti s příslušníky minorit (vulgarita, negativní zkušenost bez popisu).</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4" name="Obdélník 3"/>
          <p:cNvSpPr/>
          <p:nvPr/>
        </p:nvSpPr>
        <p:spPr>
          <a:xfrm>
            <a:off x="366192" y="1305194"/>
            <a:ext cx="7992888" cy="461665"/>
          </a:xfrm>
          <a:prstGeom prst="rect">
            <a:avLst/>
          </a:prstGeom>
        </p:spPr>
        <p:txBody>
          <a:bodyPr wrap="square">
            <a:spAutoFit/>
          </a:bodyPr>
          <a:lstStyle/>
          <a:p>
            <a:r>
              <a:rPr lang="cs-CZ" sz="1200" b="1" i="1" dirty="0">
                <a:solidFill>
                  <a:schemeClr val="tx2"/>
                </a:solidFill>
                <a:cs typeface="Arial" pitchFamily="34" charset="0"/>
              </a:rPr>
              <a:t>C5. Na internetu a sociálních sítích se šíří pravdivé zprávy, které upozorňují na věci, o kterých se běžně nepíše, </a:t>
            </a:r>
            <a:r>
              <a:rPr lang="cs-CZ" sz="1200" b="1" i="1" dirty="0" smtClean="0">
                <a:solidFill>
                  <a:schemeClr val="tx2"/>
                </a:solidFill>
                <a:cs typeface="Arial" pitchFamily="34" charset="0"/>
              </a:rPr>
              <a:t>ale </a:t>
            </a:r>
            <a:br>
              <a:rPr lang="cs-CZ" sz="1200" b="1" i="1" dirty="0" smtClean="0">
                <a:solidFill>
                  <a:schemeClr val="tx2"/>
                </a:solidFill>
                <a:cs typeface="Arial" pitchFamily="34" charset="0"/>
              </a:rPr>
            </a:br>
            <a:r>
              <a:rPr lang="cs-CZ" sz="1200" b="1" i="1" dirty="0" smtClean="0">
                <a:solidFill>
                  <a:schemeClr val="tx2"/>
                </a:solidFill>
                <a:cs typeface="Arial" pitchFamily="34" charset="0"/>
              </a:rPr>
              <a:t>i </a:t>
            </a:r>
            <a:r>
              <a:rPr lang="cs-CZ" sz="1200" b="1" i="1" dirty="0">
                <a:solidFill>
                  <a:schemeClr val="tx2"/>
                </a:solidFill>
                <a:cs typeface="Arial" pitchFamily="34" charset="0"/>
              </a:rPr>
              <a:t>zkreslené informace. Které z </a:t>
            </a:r>
            <a:r>
              <a:rPr lang="cs-CZ" sz="1200" b="1" i="1" dirty="0" smtClean="0">
                <a:solidFill>
                  <a:schemeClr val="tx2"/>
                </a:solidFill>
                <a:cs typeface="Arial" pitchFamily="34" charset="0"/>
              </a:rPr>
              <a:t>následujících věcí </a:t>
            </a:r>
            <a:r>
              <a:rPr lang="cs-CZ" sz="1200" b="1" i="1" dirty="0">
                <a:solidFill>
                  <a:schemeClr val="tx2"/>
                </a:solidFill>
                <a:cs typeface="Arial" pitchFamily="34" charset="0"/>
              </a:rPr>
              <a:t>jsou podle vás pravdivé a které ne: </a:t>
            </a:r>
          </a:p>
        </p:txBody>
      </p:sp>
      <p:graphicFrame>
        <p:nvGraphicFramePr>
          <p:cNvPr id="10" name="Zástupný symbol pro obsah 4"/>
          <p:cNvGraphicFramePr>
            <a:graphicFrameLocks/>
          </p:cNvGraphicFramePr>
          <p:nvPr>
            <p:extLst>
              <p:ext uri="{D42A27DB-BD31-4B8C-83A1-F6EECF244321}">
                <p14:modId xmlns:p14="http://schemas.microsoft.com/office/powerpoint/2010/main" val="1952029714"/>
              </p:ext>
            </p:extLst>
          </p:nvPr>
        </p:nvGraphicFramePr>
        <p:xfrm>
          <a:off x="31948" y="1844824"/>
          <a:ext cx="8860532" cy="3188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2301877393"/>
              </p:ext>
            </p:extLst>
          </p:nvPr>
        </p:nvGraphicFramePr>
        <p:xfrm>
          <a:off x="366192" y="2695204"/>
          <a:ext cx="1685528" cy="2044817"/>
        </p:xfrm>
        <a:graphic>
          <a:graphicData uri="http://schemas.openxmlformats.org/drawingml/2006/table">
            <a:tbl>
              <a:tblPr firstRow="1" bandRow="1">
                <a:tableStyleId>{2D5ABB26-0587-4C30-8999-92F81FD0307C}</a:tableStyleId>
              </a:tblPr>
              <a:tblGrid>
                <a:gridCol w="1685528"/>
              </a:tblGrid>
              <a:tr h="451318">
                <a:tc>
                  <a:txBody>
                    <a:bodyPr/>
                    <a:lstStyle/>
                    <a:p>
                      <a:pPr algn="l"/>
                      <a:r>
                        <a:rPr lang="cs-CZ" sz="1200" dirty="0" smtClean="0">
                          <a:solidFill>
                            <a:schemeClr val="accent1"/>
                          </a:solidFill>
                        </a:rPr>
                        <a:t>Věk</a:t>
                      </a:r>
                      <a:endParaRPr lang="cs-CZ" sz="1200" dirty="0">
                        <a:solidFill>
                          <a:schemeClr val="accent1"/>
                        </a:solidFill>
                      </a:endParaRPr>
                    </a:p>
                  </a:txBody>
                  <a:tcPr anchor="ctr"/>
                </a:tc>
              </a:tr>
              <a:tr h="1012083">
                <a:tc>
                  <a:txBody>
                    <a:bodyPr/>
                    <a:lstStyle/>
                    <a:p>
                      <a:pPr algn="l"/>
                      <a:r>
                        <a:rPr lang="cs-CZ" sz="1200" dirty="0" smtClean="0">
                          <a:solidFill>
                            <a:schemeClr val="accent1"/>
                          </a:solidFill>
                        </a:rPr>
                        <a:t>Poslední</a:t>
                      </a:r>
                      <a:r>
                        <a:rPr lang="cs-CZ" sz="1200" baseline="0" dirty="0" smtClean="0">
                          <a:solidFill>
                            <a:schemeClr val="accent1"/>
                          </a:solidFill>
                        </a:rPr>
                        <a:t> studovaná škola</a:t>
                      </a:r>
                      <a:endParaRPr lang="cs-CZ" sz="1200" dirty="0">
                        <a:solidFill>
                          <a:schemeClr val="accent1"/>
                        </a:solidFill>
                      </a:endParaRPr>
                    </a:p>
                  </a:txBody>
                  <a:tcPr anchor="ctr"/>
                </a:tc>
              </a:tr>
              <a:tr h="581416">
                <a:tc>
                  <a:txBody>
                    <a:bodyPr/>
                    <a:lstStyle/>
                    <a:p>
                      <a:pPr algn="l"/>
                      <a:r>
                        <a:rPr lang="cs-CZ" sz="1200" dirty="0" smtClean="0">
                          <a:solidFill>
                            <a:schemeClr val="accent1"/>
                          </a:solidFill>
                        </a:rPr>
                        <a:t>Osobní negativní zkušenost s menšinami</a:t>
                      </a:r>
                      <a:endParaRPr lang="cs-CZ" sz="1200" dirty="0">
                        <a:solidFill>
                          <a:schemeClr val="accent1"/>
                        </a:solidFill>
                      </a:endParaRPr>
                    </a:p>
                  </a:txBody>
                  <a:tcPr anchor="ctr"/>
                </a:tc>
              </a:tr>
            </a:tbl>
          </a:graphicData>
        </a:graphic>
      </p:graphicFrame>
      <p:cxnSp>
        <p:nvCxnSpPr>
          <p:cNvPr id="7" name="Přímá spojnice 6"/>
          <p:cNvCxnSpPr/>
          <p:nvPr/>
        </p:nvCxnSpPr>
        <p:spPr>
          <a:xfrm>
            <a:off x="384342" y="3141564"/>
            <a:ext cx="851676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375717" y="4165726"/>
            <a:ext cx="851676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7075028" y="2218836"/>
            <a:ext cx="0" cy="28142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974308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sz="4000" dirty="0" smtClean="0"/>
              <a:t>Důvěřování zkresleným </a:t>
            </a:r>
            <a:r>
              <a:rPr lang="cs-CZ" sz="4000" dirty="0"/>
              <a:t>informacím a </a:t>
            </a:r>
            <a:r>
              <a:rPr lang="cs-CZ" sz="4000" dirty="0" err="1"/>
              <a:t>hoaxům</a:t>
            </a:r>
            <a:r>
              <a:rPr lang="cs-CZ" dirty="0" smtClean="0"/>
              <a:t/>
            </a:r>
            <a:br>
              <a:rPr lang="cs-CZ" dirty="0" smtClean="0"/>
            </a:br>
            <a:r>
              <a:rPr lang="cs-CZ" sz="3100" dirty="0" smtClean="0"/>
              <a:t>DLE DŮVĚRY INFORMAČNÍM ZDROJŮM</a:t>
            </a:r>
            <a:endParaRPr lang="cs-CZ" sz="3100" dirty="0"/>
          </a:p>
        </p:txBody>
      </p:sp>
      <p:graphicFrame>
        <p:nvGraphicFramePr>
          <p:cNvPr id="8" name="Tabulka 7"/>
          <p:cNvGraphicFramePr>
            <a:graphicFrameLocks noGrp="1"/>
          </p:cNvGraphicFramePr>
          <p:nvPr>
            <p:extLst>
              <p:ext uri="{D42A27DB-BD31-4B8C-83A1-F6EECF244321}">
                <p14:modId xmlns:p14="http://schemas.microsoft.com/office/powerpoint/2010/main" val="2191923155"/>
              </p:ext>
            </p:extLst>
          </p:nvPr>
        </p:nvGraphicFramePr>
        <p:xfrm>
          <a:off x="323527" y="5085184"/>
          <a:ext cx="8515163" cy="1008112"/>
        </p:xfrm>
        <a:graphic>
          <a:graphicData uri="http://schemas.openxmlformats.org/drawingml/2006/table">
            <a:tbl>
              <a:tblPr firstRow="1" bandRow="1">
                <a:effectLst/>
                <a:tableStyleId>{F5AB1C69-6EDB-4FF4-983F-18BD219EF322}</a:tableStyleId>
              </a:tblPr>
              <a:tblGrid>
                <a:gridCol w="8515163"/>
              </a:tblGrid>
              <a:tr h="1008112">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Nejzranitelnější z hlediska </a:t>
                      </a:r>
                      <a:r>
                        <a:rPr lang="cs-CZ" sz="1000" b="0" baseline="0" noProof="0" dirty="0" err="1" smtClean="0">
                          <a:ln>
                            <a:noFill/>
                          </a:ln>
                          <a:solidFill>
                            <a:schemeClr val="bg1"/>
                          </a:solidFill>
                        </a:rPr>
                        <a:t>hoaxů</a:t>
                      </a:r>
                      <a:r>
                        <a:rPr lang="cs-CZ" sz="1000" b="0" baseline="0" noProof="0" dirty="0" smtClean="0">
                          <a:ln>
                            <a:noFill/>
                          </a:ln>
                          <a:solidFill>
                            <a:schemeClr val="bg1"/>
                          </a:solidFill>
                        </a:rPr>
                        <a:t> jsou lidé obecně informačně silně závislí na elektronické komunikaci – tedy lidé, kteří v otázkách soužití s menšinami informačně vycházejí a plně důvěřují sociálním sítím či elektronické komunikace se známými či on-line zpravodajství. Důležitá přitom může být právě forma komunikace, která ovlivňuje obsahy a způsoby jejich šíření, nikoli nutně to, od koho informace pocházejí. To naznačuje fakt, že </a:t>
                      </a:r>
                      <a:r>
                        <a:rPr lang="cs-CZ" sz="1000" b="0" baseline="0" noProof="0" dirty="0" err="1" smtClean="0">
                          <a:ln>
                            <a:noFill/>
                          </a:ln>
                          <a:solidFill>
                            <a:schemeClr val="bg1"/>
                          </a:solidFill>
                        </a:rPr>
                        <a:t>hoaxům</a:t>
                      </a:r>
                      <a:r>
                        <a:rPr lang="cs-CZ" sz="1000" b="0" baseline="0" noProof="0" dirty="0" smtClean="0">
                          <a:ln>
                            <a:noFill/>
                          </a:ln>
                          <a:solidFill>
                            <a:schemeClr val="bg1"/>
                          </a:solidFill>
                        </a:rPr>
                        <a:t> významně častěji důvěřují lidé, kteří informačně vycházejí z elektronické komunikace se známými a rodinnými příslušníky (přeposílané emaily, apod.), zatímco osobní komunikace se známými </a:t>
                      </a:r>
                      <a:br>
                        <a:rPr lang="cs-CZ" sz="1000" b="0" baseline="0" noProof="0" dirty="0" smtClean="0">
                          <a:ln>
                            <a:noFill/>
                          </a:ln>
                          <a:solidFill>
                            <a:schemeClr val="bg1"/>
                          </a:solidFill>
                        </a:rPr>
                      </a:br>
                      <a:r>
                        <a:rPr lang="cs-CZ" sz="1000" b="0" baseline="0" noProof="0" dirty="0" smtClean="0">
                          <a:ln>
                            <a:noFill/>
                          </a:ln>
                          <a:solidFill>
                            <a:schemeClr val="bg1"/>
                          </a:solidFill>
                        </a:rPr>
                        <a:t>a  rodinnými příslušníky o tématu menšin s důvěrou v </a:t>
                      </a:r>
                      <a:r>
                        <a:rPr lang="cs-CZ" sz="1000" b="0" baseline="0" noProof="0" dirty="0" err="1" smtClean="0">
                          <a:ln>
                            <a:noFill/>
                          </a:ln>
                          <a:solidFill>
                            <a:schemeClr val="bg1"/>
                          </a:solidFill>
                        </a:rPr>
                        <a:t>hoaxy</a:t>
                      </a:r>
                      <a:r>
                        <a:rPr lang="cs-CZ" sz="1000" b="0" baseline="0" noProof="0" dirty="0" smtClean="0">
                          <a:ln>
                            <a:noFill/>
                          </a:ln>
                          <a:solidFill>
                            <a:schemeClr val="bg1"/>
                          </a:solidFill>
                        </a:rPr>
                        <a:t> významně nesouvisí.</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4" name="Obdélník 3"/>
          <p:cNvSpPr/>
          <p:nvPr/>
        </p:nvSpPr>
        <p:spPr>
          <a:xfrm>
            <a:off x="366192" y="1305194"/>
            <a:ext cx="8526288" cy="461665"/>
          </a:xfrm>
          <a:prstGeom prst="rect">
            <a:avLst/>
          </a:prstGeom>
        </p:spPr>
        <p:txBody>
          <a:bodyPr wrap="square">
            <a:spAutoFit/>
          </a:bodyPr>
          <a:lstStyle/>
          <a:p>
            <a:r>
              <a:rPr lang="cs-CZ" sz="1200" b="1" i="1" dirty="0" smtClean="0">
                <a:solidFill>
                  <a:schemeClr val="tx2"/>
                </a:solidFill>
                <a:cs typeface="Arial" pitchFamily="34" charset="0"/>
              </a:rPr>
              <a:t>M4 a M5</a:t>
            </a:r>
            <a:r>
              <a:rPr lang="cs-CZ" sz="1200" b="1" i="1" dirty="0">
                <a:solidFill>
                  <a:schemeClr val="tx2"/>
                </a:solidFill>
                <a:cs typeface="Arial" pitchFamily="34" charset="0"/>
              </a:rPr>
              <a:t>. </a:t>
            </a:r>
            <a:r>
              <a:rPr lang="cs-CZ" sz="1200" b="1" i="1" dirty="0" smtClean="0">
                <a:solidFill>
                  <a:schemeClr val="tx2"/>
                </a:solidFill>
                <a:cs typeface="Arial" pitchFamily="34" charset="0"/>
              </a:rPr>
              <a:t>Informační zdroje, z kterých respondent vychází v otázce soužití s menšinami a zcela jim důvěřuje (viz </a:t>
            </a:r>
            <a:r>
              <a:rPr lang="cs-CZ" sz="1200" b="1" i="1" dirty="0" err="1" smtClean="0">
                <a:solidFill>
                  <a:schemeClr val="tx2"/>
                </a:solidFill>
                <a:cs typeface="Arial" pitchFamily="34" charset="0"/>
              </a:rPr>
              <a:t>slide</a:t>
            </a:r>
            <a:r>
              <a:rPr lang="cs-CZ" sz="1200" b="1" i="1" dirty="0" smtClean="0">
                <a:solidFill>
                  <a:schemeClr val="tx2"/>
                </a:solidFill>
                <a:cs typeface="Arial" pitchFamily="34" charset="0"/>
              </a:rPr>
              <a:t> 10) </a:t>
            </a:r>
          </a:p>
          <a:p>
            <a:r>
              <a:rPr lang="cs-CZ" sz="1200" b="1" i="1" dirty="0" smtClean="0">
                <a:solidFill>
                  <a:schemeClr val="tx2"/>
                </a:solidFill>
                <a:cs typeface="Arial" pitchFamily="34" charset="0"/>
              </a:rPr>
              <a:t>C5</a:t>
            </a:r>
            <a:r>
              <a:rPr lang="cs-CZ" sz="1200" b="1" i="1" dirty="0">
                <a:solidFill>
                  <a:schemeClr val="tx2"/>
                </a:solidFill>
                <a:cs typeface="Arial" pitchFamily="34" charset="0"/>
              </a:rPr>
              <a:t>. </a:t>
            </a:r>
            <a:r>
              <a:rPr lang="en-US" sz="1200" b="1" i="1" dirty="0" smtClean="0">
                <a:solidFill>
                  <a:schemeClr val="tx2"/>
                </a:solidFill>
                <a:cs typeface="Arial" pitchFamily="34" charset="0"/>
              </a:rPr>
              <a:t>[</a:t>
            </a:r>
            <a:r>
              <a:rPr lang="cs-CZ" sz="1200" b="1" i="1" dirty="0" smtClean="0">
                <a:solidFill>
                  <a:schemeClr val="tx2"/>
                </a:solidFill>
                <a:cs typeface="Arial" pitchFamily="34" charset="0"/>
              </a:rPr>
              <a:t>...</a:t>
            </a:r>
            <a:r>
              <a:rPr lang="en-US" sz="1200" b="1" i="1" dirty="0" smtClean="0">
                <a:solidFill>
                  <a:schemeClr val="tx2"/>
                </a:solidFill>
                <a:cs typeface="Arial" pitchFamily="34" charset="0"/>
              </a:rPr>
              <a:t>]</a:t>
            </a:r>
            <a:r>
              <a:rPr lang="cs-CZ" sz="1200" b="1" i="1" dirty="0" smtClean="0">
                <a:solidFill>
                  <a:schemeClr val="tx2"/>
                </a:solidFill>
                <a:cs typeface="Arial" pitchFamily="34" charset="0"/>
              </a:rPr>
              <a:t> </a:t>
            </a:r>
            <a:r>
              <a:rPr lang="cs-CZ" sz="1200" b="1" i="1" dirty="0">
                <a:solidFill>
                  <a:schemeClr val="tx2"/>
                </a:solidFill>
                <a:cs typeface="Arial" pitchFamily="34" charset="0"/>
              </a:rPr>
              <a:t>Které z </a:t>
            </a:r>
            <a:r>
              <a:rPr lang="cs-CZ" sz="1200" b="1" i="1" dirty="0" smtClean="0">
                <a:solidFill>
                  <a:schemeClr val="tx2"/>
                </a:solidFill>
                <a:cs typeface="Arial" pitchFamily="34" charset="0"/>
              </a:rPr>
              <a:t>následujících věcí </a:t>
            </a:r>
            <a:r>
              <a:rPr lang="cs-CZ" sz="1200" b="1" i="1" dirty="0">
                <a:solidFill>
                  <a:schemeClr val="tx2"/>
                </a:solidFill>
                <a:cs typeface="Arial" pitchFamily="34" charset="0"/>
              </a:rPr>
              <a:t>jsou podle vás pravdivé a které </a:t>
            </a:r>
            <a:r>
              <a:rPr lang="cs-CZ" sz="1200" b="1" i="1" dirty="0" smtClean="0">
                <a:solidFill>
                  <a:schemeClr val="tx2"/>
                </a:solidFill>
                <a:cs typeface="Arial" pitchFamily="34" charset="0"/>
              </a:rPr>
              <a:t>ne</a:t>
            </a:r>
            <a:endParaRPr lang="cs-CZ" sz="1200" b="1" i="1" dirty="0">
              <a:solidFill>
                <a:schemeClr val="tx2"/>
              </a:solidFill>
              <a:cs typeface="Arial" pitchFamily="34" charset="0"/>
            </a:endParaRPr>
          </a:p>
        </p:txBody>
      </p:sp>
      <p:graphicFrame>
        <p:nvGraphicFramePr>
          <p:cNvPr id="10" name="Zástupný symbol pro obsah 4"/>
          <p:cNvGraphicFramePr>
            <a:graphicFrameLocks/>
          </p:cNvGraphicFramePr>
          <p:nvPr>
            <p:extLst>
              <p:ext uri="{D42A27DB-BD31-4B8C-83A1-F6EECF244321}">
                <p14:modId xmlns:p14="http://schemas.microsoft.com/office/powerpoint/2010/main" val="3879660146"/>
              </p:ext>
            </p:extLst>
          </p:nvPr>
        </p:nvGraphicFramePr>
        <p:xfrm>
          <a:off x="0" y="1766859"/>
          <a:ext cx="9144000" cy="339033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Přímá spojnice 5"/>
          <p:cNvCxnSpPr/>
          <p:nvPr/>
        </p:nvCxnSpPr>
        <p:spPr>
          <a:xfrm>
            <a:off x="7092280" y="2084180"/>
            <a:ext cx="0" cy="28142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611558" y="2467076"/>
            <a:ext cx="1681737" cy="553998"/>
          </a:xfrm>
          <a:prstGeom prst="rect">
            <a:avLst/>
          </a:prstGeom>
          <a:noFill/>
        </p:spPr>
        <p:txBody>
          <a:bodyPr wrap="square" rtlCol="0">
            <a:spAutoFit/>
          </a:bodyPr>
          <a:lstStyle/>
          <a:p>
            <a:r>
              <a:rPr lang="cs-CZ" sz="1000" b="1" dirty="0" smtClean="0">
                <a:solidFill>
                  <a:schemeClr val="tx2"/>
                </a:solidFill>
              </a:rPr>
              <a:t>Vychází v otázce menšin z daného ZDROJE a zcela mu důvěřuje:</a:t>
            </a:r>
            <a:endParaRPr lang="cs-CZ" sz="1000" b="1" dirty="0">
              <a:solidFill>
                <a:schemeClr val="tx2"/>
              </a:solidFill>
            </a:endParaRPr>
          </a:p>
        </p:txBody>
      </p:sp>
      <p:pic>
        <p:nvPicPr>
          <p:cNvPr id="9" name="Picture 8"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771417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rmAutofit fontScale="90000"/>
          </a:bodyPr>
          <a:lstStyle/>
          <a:p>
            <a:r>
              <a:rPr lang="cs-CZ" sz="3600" dirty="0" smtClean="0"/>
              <a:t>Pocit dostatku informací  a důvěra </a:t>
            </a:r>
            <a:r>
              <a:rPr lang="cs-CZ" sz="3600" dirty="0" err="1" smtClean="0"/>
              <a:t>hoaxům</a:t>
            </a:r>
            <a:endParaRPr lang="cs-CZ" sz="3600" dirty="0"/>
          </a:p>
        </p:txBody>
      </p:sp>
    </p:spTree>
    <p:extLst>
      <p:ext uri="{BB962C8B-B14F-4D97-AF65-F5344CB8AC3E}">
        <p14:creationId xmlns:p14="http://schemas.microsoft.com/office/powerpoint/2010/main" val="21247766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Pocit informační saturovanosti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383239036"/>
              </p:ext>
            </p:extLst>
          </p:nvPr>
        </p:nvGraphicFramePr>
        <p:xfrm>
          <a:off x="323527" y="5013176"/>
          <a:ext cx="8515163" cy="1080120"/>
        </p:xfrm>
        <a:graphic>
          <a:graphicData uri="http://schemas.openxmlformats.org/drawingml/2006/table">
            <a:tbl>
              <a:tblPr firstRow="1" bandRow="1">
                <a:effectLst/>
                <a:tableStyleId>{F5AB1C69-6EDB-4FF4-983F-18BD219EF322}</a:tableStyleId>
              </a:tblPr>
              <a:tblGrid>
                <a:gridCol w="8515163"/>
              </a:tblGrid>
              <a:tr h="1080120">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U 5 ze 7 zkoumaných minorit a skupin společnosti má většina mladých respondentů pocit relativní informační saturovanosti – tj. deklaruje, že má určitě či spíše dostatek informací o jejich životě v ČR. Výjimkou jsou jen náboženské skupiny – Muslimové a Židé – hypoteticky díky spojitosti právě s náboženskou naukou, u níž </a:t>
                      </a:r>
                      <a:br>
                        <a:rPr lang="cs-CZ" sz="1000" b="0" baseline="0" noProof="0" dirty="0" smtClean="0">
                          <a:ln>
                            <a:noFill/>
                          </a:ln>
                          <a:solidFill>
                            <a:schemeClr val="bg1"/>
                          </a:solidFill>
                        </a:rPr>
                      </a:br>
                      <a:r>
                        <a:rPr lang="cs-CZ" sz="1000" b="0" baseline="0" noProof="0" dirty="0" smtClean="0">
                          <a:ln>
                            <a:noFill/>
                          </a:ln>
                          <a:solidFill>
                            <a:schemeClr val="bg1"/>
                          </a:solidFill>
                        </a:rPr>
                        <a:t>si respondenti uvědomují omezené znalosti. Pocit informační saturovanosti o životě důchodců a Romů je srovnatelný, ačkoli člověka v důchodovém věku má </a:t>
                      </a:r>
                      <a:br>
                        <a:rPr lang="cs-CZ" sz="1000" b="0" baseline="0" noProof="0" dirty="0" smtClean="0">
                          <a:ln>
                            <a:noFill/>
                          </a:ln>
                          <a:solidFill>
                            <a:schemeClr val="bg1"/>
                          </a:solidFill>
                        </a:rPr>
                      </a:br>
                      <a:r>
                        <a:rPr lang="cs-CZ" sz="1000" b="0" baseline="0" noProof="0" dirty="0" smtClean="0">
                          <a:ln>
                            <a:noFill/>
                          </a:ln>
                          <a:solidFill>
                            <a:schemeClr val="bg1"/>
                          </a:solidFill>
                        </a:rPr>
                        <a:t>v rodině či mezi známými většina respondentů (prarodiče) a Romy jen malá menšina respondentů (viz </a:t>
                      </a:r>
                      <a:r>
                        <a:rPr lang="cs-CZ" sz="1000" b="0" baseline="0" noProof="0" dirty="0" err="1" smtClean="0">
                          <a:ln>
                            <a:noFill/>
                          </a:ln>
                          <a:solidFill>
                            <a:schemeClr val="bg1"/>
                          </a:solidFill>
                        </a:rPr>
                        <a:t>slide</a:t>
                      </a:r>
                      <a:r>
                        <a:rPr lang="cs-CZ" sz="1000" b="0" baseline="0" noProof="0" dirty="0" smtClean="0">
                          <a:ln>
                            <a:noFill/>
                          </a:ln>
                          <a:solidFill>
                            <a:schemeClr val="bg1"/>
                          </a:solidFill>
                        </a:rPr>
                        <a:t> 12). Pocit informační saturovanosti o Romech a jejich životě v ČR má totiž i 80 % lidí, kteří je nepotkávají vůbec či jen zřídka – lze tak předpokládat, že se většinově zakládají na zprostředkovaných a medializovaných informacích.</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9" name="Zástupný symbol pro obsah 4"/>
          <p:cNvGraphicFramePr>
            <a:graphicFrameLocks/>
          </p:cNvGraphicFramePr>
          <p:nvPr>
            <p:extLst>
              <p:ext uri="{D42A27DB-BD31-4B8C-83A1-F6EECF244321}">
                <p14:modId xmlns:p14="http://schemas.microsoft.com/office/powerpoint/2010/main" val="3790988666"/>
              </p:ext>
            </p:extLst>
          </p:nvPr>
        </p:nvGraphicFramePr>
        <p:xfrm>
          <a:off x="1" y="1628800"/>
          <a:ext cx="8892479"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3" name="Obdélník 2"/>
          <p:cNvSpPr/>
          <p:nvPr/>
        </p:nvSpPr>
        <p:spPr>
          <a:xfrm>
            <a:off x="1331640" y="1335251"/>
            <a:ext cx="7416824" cy="276999"/>
          </a:xfrm>
          <a:prstGeom prst="rect">
            <a:avLst/>
          </a:prstGeom>
        </p:spPr>
        <p:txBody>
          <a:bodyPr wrap="square">
            <a:spAutoFit/>
          </a:bodyPr>
          <a:lstStyle/>
          <a:p>
            <a:r>
              <a:rPr lang="cs-CZ" sz="1200" b="1" i="1" dirty="0">
                <a:solidFill>
                  <a:schemeClr val="tx2"/>
                </a:solidFill>
                <a:cs typeface="Arial" pitchFamily="34" charset="0"/>
              </a:rPr>
              <a:t>P02. Kolik máte informací o následujících skupinách společnosti a jejich životě v ČR? </a:t>
            </a:r>
          </a:p>
        </p:txBody>
      </p:sp>
      <p:pic>
        <p:nvPicPr>
          <p:cNvPr id="6" name="Picture 5"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842952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Metodologie výzkumu</a:t>
            </a:r>
          </a:p>
        </p:txBody>
      </p:sp>
      <p:graphicFrame>
        <p:nvGraphicFramePr>
          <p:cNvPr id="4" name="Tabulka 3"/>
          <p:cNvGraphicFramePr>
            <a:graphicFrameLocks noGrp="1"/>
          </p:cNvGraphicFramePr>
          <p:nvPr>
            <p:extLst>
              <p:ext uri="{D42A27DB-BD31-4B8C-83A1-F6EECF244321}">
                <p14:modId xmlns:p14="http://schemas.microsoft.com/office/powerpoint/2010/main" val="525659275"/>
              </p:ext>
            </p:extLst>
          </p:nvPr>
        </p:nvGraphicFramePr>
        <p:xfrm>
          <a:off x="881662" y="1331803"/>
          <a:ext cx="7884232" cy="2584479"/>
        </p:xfrm>
        <a:graphic>
          <a:graphicData uri="http://schemas.openxmlformats.org/drawingml/2006/table">
            <a:tbl>
              <a:tblPr firstRow="1" bandRow="1">
                <a:tableStyleId>{BC89EF96-8CEA-46FF-86C4-4CE0E7609802}</a:tableStyleId>
              </a:tblPr>
              <a:tblGrid>
                <a:gridCol w="2088232"/>
                <a:gridCol w="5796000"/>
              </a:tblGrid>
              <a:tr h="292550">
                <a:tc>
                  <a:txBody>
                    <a:bodyPr/>
                    <a:lstStyle/>
                    <a:p>
                      <a:pPr algn="l"/>
                      <a:r>
                        <a:rPr lang="cs-CZ" sz="1200" b="1" dirty="0" smtClean="0">
                          <a:solidFill>
                            <a:schemeClr val="tx2"/>
                          </a:solidFill>
                          <a:latin typeface="+mn-lt"/>
                          <a:cs typeface="Arial" pitchFamily="34" charset="0"/>
                        </a:rPr>
                        <a:t>Velikost vzorku</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l"/>
                      <a:r>
                        <a:rPr lang="cs-CZ" sz="1100" b="0" kern="1200" dirty="0" smtClean="0">
                          <a:solidFill>
                            <a:schemeClr val="tx2"/>
                          </a:solidFill>
                          <a:latin typeface="+mn-lt"/>
                          <a:ea typeface="+mn-ea"/>
                          <a:cs typeface="Arial" pitchFamily="34" charset="0"/>
                        </a:rPr>
                        <a:t>1000</a:t>
                      </a:r>
                      <a:r>
                        <a:rPr lang="cs-CZ" sz="1100" b="0" dirty="0" smtClean="0">
                          <a:solidFill>
                            <a:schemeClr val="tx2"/>
                          </a:solidFill>
                          <a:latin typeface="+mn-lt"/>
                          <a:cs typeface="Arial" pitchFamily="34" charset="0"/>
                        </a:rPr>
                        <a:t> respondentů ve věku 15-25 let</a:t>
                      </a:r>
                      <a:endParaRPr lang="cs-CZ" sz="1100" b="0"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r>
              <a:tr h="325969">
                <a:tc>
                  <a:txBody>
                    <a:bodyPr/>
                    <a:lstStyle/>
                    <a:p>
                      <a:pPr algn="l"/>
                      <a:r>
                        <a:rPr lang="cs-CZ" sz="1200" b="1" dirty="0" smtClean="0">
                          <a:solidFill>
                            <a:schemeClr val="tx2"/>
                          </a:solidFill>
                          <a:latin typeface="+mn-lt"/>
                          <a:cs typeface="Arial" pitchFamily="34" charset="0"/>
                        </a:rPr>
                        <a:t>Termín dotazování</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c>
                  <a:txBody>
                    <a:bodyPr/>
                    <a:lstStyle/>
                    <a:p>
                      <a:pPr algn="l"/>
                      <a:r>
                        <a:rPr lang="cs-CZ" sz="1100" dirty="0" smtClean="0">
                          <a:solidFill>
                            <a:schemeClr val="tx2"/>
                          </a:solidFill>
                          <a:latin typeface="+mn-lt"/>
                          <a:cs typeface="Arial" pitchFamily="34" charset="0"/>
                        </a:rPr>
                        <a:t>5-19.11.2014 </a:t>
                      </a:r>
                      <a:endParaRPr lang="cs-CZ" sz="1100"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r>
              <a:tr h="839127">
                <a:tc>
                  <a:txBody>
                    <a:bodyPr/>
                    <a:lstStyle/>
                    <a:p>
                      <a:pPr algn="l"/>
                      <a:r>
                        <a:rPr lang="cs-CZ" sz="1200" b="1" dirty="0" smtClean="0">
                          <a:solidFill>
                            <a:schemeClr val="tx2"/>
                          </a:solidFill>
                          <a:latin typeface="+mn-lt"/>
                          <a:cs typeface="Arial" pitchFamily="34" charset="0"/>
                        </a:rPr>
                        <a:t>Metoda</a:t>
                      </a:r>
                      <a:r>
                        <a:rPr lang="cs-CZ" sz="1200" b="1" baseline="0" dirty="0" smtClean="0">
                          <a:solidFill>
                            <a:schemeClr val="tx2"/>
                          </a:solidFill>
                          <a:latin typeface="+mn-lt"/>
                          <a:cs typeface="Arial" pitchFamily="34" charset="0"/>
                        </a:rPr>
                        <a:t> sběru dat</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cs-CZ" sz="1100" baseline="0" dirty="0" smtClean="0">
                          <a:solidFill>
                            <a:schemeClr val="tx2"/>
                          </a:solidFill>
                          <a:latin typeface="+mn-lt"/>
                          <a:cs typeface="Arial" pitchFamily="34" charset="0"/>
                        </a:rPr>
                        <a:t>CAWI (on-line dotazování na panelu MEDIAN): n=650</a:t>
                      </a:r>
                    </a:p>
                    <a:p>
                      <a:pPr algn="l"/>
                      <a:r>
                        <a:rPr lang="cs-CZ" sz="1100" baseline="0" dirty="0" smtClean="0">
                          <a:solidFill>
                            <a:schemeClr val="tx2"/>
                          </a:solidFill>
                          <a:latin typeface="+mn-lt"/>
                          <a:cs typeface="Arial" pitchFamily="34" charset="0"/>
                        </a:rPr>
                        <a:t>CASI (</a:t>
                      </a:r>
                      <a:r>
                        <a:rPr lang="cs-CZ" sz="1100" baseline="0" dirty="0" err="1" smtClean="0">
                          <a:solidFill>
                            <a:schemeClr val="tx2"/>
                          </a:solidFill>
                          <a:latin typeface="+mn-lt"/>
                          <a:cs typeface="Arial" pitchFamily="34" charset="0"/>
                        </a:rPr>
                        <a:t>computer</a:t>
                      </a:r>
                      <a:r>
                        <a:rPr lang="cs-CZ" sz="1100" baseline="0" dirty="0" smtClean="0">
                          <a:solidFill>
                            <a:schemeClr val="tx2"/>
                          </a:solidFill>
                          <a:latin typeface="+mn-lt"/>
                          <a:cs typeface="Arial" pitchFamily="34" charset="0"/>
                        </a:rPr>
                        <a:t> </a:t>
                      </a:r>
                      <a:r>
                        <a:rPr lang="cs-CZ" sz="1100" baseline="0" dirty="0" err="1" smtClean="0">
                          <a:solidFill>
                            <a:schemeClr val="tx2"/>
                          </a:solidFill>
                          <a:latin typeface="+mn-lt"/>
                          <a:cs typeface="Arial" pitchFamily="34" charset="0"/>
                        </a:rPr>
                        <a:t>assisted</a:t>
                      </a:r>
                      <a:r>
                        <a:rPr lang="cs-CZ" sz="1100" baseline="0" dirty="0" smtClean="0">
                          <a:solidFill>
                            <a:schemeClr val="tx2"/>
                          </a:solidFill>
                          <a:latin typeface="+mn-lt"/>
                          <a:cs typeface="Arial" pitchFamily="34" charset="0"/>
                        </a:rPr>
                        <a:t> </a:t>
                      </a:r>
                      <a:r>
                        <a:rPr lang="cs-CZ" sz="1100" baseline="0" dirty="0" err="1" smtClean="0">
                          <a:solidFill>
                            <a:schemeClr val="tx2"/>
                          </a:solidFill>
                          <a:latin typeface="+mn-lt"/>
                          <a:cs typeface="Arial" pitchFamily="34" charset="0"/>
                        </a:rPr>
                        <a:t>self-interviewing</a:t>
                      </a:r>
                      <a:r>
                        <a:rPr lang="cs-CZ" sz="1100" baseline="0" dirty="0" smtClean="0">
                          <a:solidFill>
                            <a:schemeClr val="tx2"/>
                          </a:solidFill>
                          <a:latin typeface="+mn-lt"/>
                          <a:cs typeface="Arial" pitchFamily="34" charset="0"/>
                        </a:rPr>
                        <a:t>): n=350*</a:t>
                      </a:r>
                    </a:p>
                    <a:p>
                      <a:pPr algn="l"/>
                      <a:r>
                        <a:rPr lang="cs-CZ" sz="1100" i="1" dirty="0" smtClean="0">
                          <a:solidFill>
                            <a:schemeClr val="tx2"/>
                          </a:solidFill>
                          <a:latin typeface="+mn-lt"/>
                          <a:cs typeface="Arial" pitchFamily="34" charset="0"/>
                        </a:rPr>
                        <a:t>*Metoda CASI</a:t>
                      </a:r>
                      <a:r>
                        <a:rPr lang="cs-CZ" sz="1100" i="1" baseline="0" dirty="0" smtClean="0">
                          <a:solidFill>
                            <a:schemeClr val="tx2"/>
                          </a:solidFill>
                          <a:latin typeface="+mn-lt"/>
                          <a:cs typeface="Arial" pitchFamily="34" charset="0"/>
                        </a:rPr>
                        <a:t> (respondent vyplňuje dotazník off-line samostatně na počítači, který mu doručí tazatel) byla do sběru zařazena, aby došlo k pokrytí volnějších uživatelů internetu nezasažitelných on-line sběrem na panelu respondentů.</a:t>
                      </a:r>
                      <a:endParaRPr lang="cs-CZ" sz="1100" i="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247611">
                <a:tc>
                  <a:txBody>
                    <a:bodyPr/>
                    <a:lstStyle/>
                    <a:p>
                      <a:pPr algn="l"/>
                      <a:r>
                        <a:rPr lang="cs-CZ" sz="1200" b="1" dirty="0" smtClean="0">
                          <a:solidFill>
                            <a:schemeClr val="tx2"/>
                          </a:solidFill>
                          <a:latin typeface="+mn-lt"/>
                          <a:cs typeface="Arial" pitchFamily="34" charset="0"/>
                        </a:rPr>
                        <a:t>Výběr respondentů</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c>
                  <a:txBody>
                    <a:bodyPr/>
                    <a:lstStyle/>
                    <a:p>
                      <a:pPr algn="l"/>
                      <a:r>
                        <a:rPr lang="cs-CZ" sz="1100" dirty="0" smtClean="0">
                          <a:solidFill>
                            <a:schemeClr val="tx2"/>
                          </a:solidFill>
                          <a:latin typeface="+mn-lt"/>
                          <a:cs typeface="Arial" pitchFamily="34" charset="0"/>
                        </a:rPr>
                        <a:t>kvótní</a:t>
                      </a:r>
                      <a:r>
                        <a:rPr lang="cs-CZ" sz="1100" baseline="0" dirty="0" smtClean="0">
                          <a:solidFill>
                            <a:schemeClr val="tx2"/>
                          </a:solidFill>
                          <a:latin typeface="+mn-lt"/>
                          <a:cs typeface="Arial" pitchFamily="34" charset="0"/>
                        </a:rPr>
                        <a:t> výběr</a:t>
                      </a:r>
                      <a:endParaRPr lang="cs-CZ" sz="1100"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r>
              <a:tr h="751979">
                <a:tc>
                  <a:txBody>
                    <a:bodyPr/>
                    <a:lstStyle/>
                    <a:p>
                      <a:pPr algn="l"/>
                      <a:r>
                        <a:rPr lang="cs-CZ" sz="1200" b="1" dirty="0" smtClean="0">
                          <a:solidFill>
                            <a:schemeClr val="tx2"/>
                          </a:solidFill>
                          <a:latin typeface="+mn-lt"/>
                          <a:cs typeface="Arial" pitchFamily="34" charset="0"/>
                        </a:rPr>
                        <a:t>Reprezentativita</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cs-CZ" sz="1100" dirty="0" smtClean="0">
                          <a:solidFill>
                            <a:schemeClr val="tx2"/>
                          </a:solidFill>
                          <a:latin typeface="+mn-lt"/>
                          <a:cs typeface="Arial" pitchFamily="34" charset="0"/>
                        </a:rPr>
                        <a:t>vzorek je reprezentativní</a:t>
                      </a:r>
                      <a:r>
                        <a:rPr lang="cs-CZ" sz="1100" baseline="0" dirty="0" smtClean="0">
                          <a:solidFill>
                            <a:schemeClr val="tx2"/>
                          </a:solidFill>
                          <a:latin typeface="+mn-lt"/>
                          <a:cs typeface="Arial" pitchFamily="34" charset="0"/>
                        </a:rPr>
                        <a:t> pro populaci ČR 15-25 let podle kategorií: </a:t>
                      </a:r>
                    </a:p>
                    <a:p>
                      <a:pPr algn="l"/>
                      <a:r>
                        <a:rPr lang="cs-CZ" sz="1100" i="1" baseline="0" dirty="0" smtClean="0">
                          <a:solidFill>
                            <a:schemeClr val="tx2"/>
                          </a:solidFill>
                          <a:latin typeface="+mn-lt"/>
                          <a:cs typeface="Arial" pitchFamily="34" charset="0"/>
                        </a:rPr>
                        <a:t>pohlaví, </a:t>
                      </a:r>
                      <a:r>
                        <a:rPr lang="cs-CZ" sz="1100" i="1" kern="1200" baseline="0" dirty="0" smtClean="0">
                          <a:solidFill>
                            <a:schemeClr val="tx2"/>
                          </a:solidFill>
                          <a:latin typeface="+mn-lt"/>
                          <a:ea typeface="+mn-ea"/>
                          <a:cs typeface="Arial" pitchFamily="34" charset="0"/>
                        </a:rPr>
                        <a:t>kraj, věk (2 kategorie), velikost místa bydliště (3 kategorie), intenzita využívání internetu</a:t>
                      </a:r>
                    </a:p>
                    <a:p>
                      <a:pPr algn="l"/>
                      <a:r>
                        <a:rPr lang="cs-CZ" sz="1100" kern="1200" baseline="0" dirty="0" err="1" smtClean="0">
                          <a:solidFill>
                            <a:schemeClr val="tx2"/>
                          </a:solidFill>
                          <a:latin typeface="+mn-lt"/>
                          <a:ea typeface="+mn-ea"/>
                          <a:cs typeface="Arial" pitchFamily="34" charset="0"/>
                        </a:rPr>
                        <a:t>Reprezentativita</a:t>
                      </a:r>
                      <a:r>
                        <a:rPr lang="cs-CZ" sz="1100" kern="1200" baseline="0" dirty="0" smtClean="0">
                          <a:solidFill>
                            <a:schemeClr val="tx2"/>
                          </a:solidFill>
                          <a:latin typeface="+mn-lt"/>
                          <a:ea typeface="+mn-ea"/>
                          <a:cs typeface="Arial" pitchFamily="34" charset="0"/>
                        </a:rPr>
                        <a:t> datového souboru byla primárně dosažena plněním kvótního předpisu a v dodatečným dovážením dat</a:t>
                      </a:r>
                      <a:r>
                        <a:rPr lang="cs-CZ" sz="1100" i="1" kern="1200" baseline="0" dirty="0" smtClean="0">
                          <a:solidFill>
                            <a:schemeClr val="tx2"/>
                          </a:solidFill>
                          <a:latin typeface="+mn-lt"/>
                          <a:ea typeface="+mn-ea"/>
                          <a:cs typeface="Arial" pitchFamily="34" charset="0"/>
                        </a:rPr>
                        <a:t>.</a:t>
                      </a:r>
                      <a:endParaRPr lang="cs-CZ" sz="1100" i="1" kern="1200" baseline="0" dirty="0">
                        <a:solidFill>
                          <a:schemeClr val="tx2"/>
                        </a:solidFill>
                        <a:latin typeface="+mn-lt"/>
                        <a:ea typeface="+mn-ea"/>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bl>
          </a:graphicData>
        </a:graphic>
      </p:graphicFrame>
      <p:sp>
        <p:nvSpPr>
          <p:cNvPr id="5" name="TextBox 4"/>
          <p:cNvSpPr txBox="1"/>
          <p:nvPr/>
        </p:nvSpPr>
        <p:spPr>
          <a:xfrm>
            <a:off x="859274" y="3990206"/>
            <a:ext cx="7916252" cy="430887"/>
          </a:xfrm>
          <a:prstGeom prst="rect">
            <a:avLst/>
          </a:prstGeom>
          <a:noFill/>
        </p:spPr>
        <p:txBody>
          <a:bodyPr wrap="square" rtlCol="0">
            <a:spAutoFit/>
          </a:bodyPr>
          <a:lstStyle/>
          <a:p>
            <a:pPr marL="0" lvl="1"/>
            <a:r>
              <a:rPr lang="cs-CZ" sz="1100" b="1" dirty="0">
                <a:solidFill>
                  <a:schemeClr val="tx2"/>
                </a:solidFill>
                <a:cs typeface="Arial" pitchFamily="34" charset="0"/>
              </a:rPr>
              <a:t>Statistická odchylka </a:t>
            </a:r>
            <a:r>
              <a:rPr lang="cs-CZ" sz="1100" dirty="0">
                <a:solidFill>
                  <a:schemeClr val="tx2"/>
                </a:solidFill>
                <a:cs typeface="Arial" pitchFamily="34" charset="0"/>
              </a:rPr>
              <a:t>činí u daného vzorku +/- </a:t>
            </a:r>
            <a:r>
              <a:rPr lang="cs-CZ" sz="1100" dirty="0" smtClean="0">
                <a:solidFill>
                  <a:schemeClr val="tx2"/>
                </a:solidFill>
                <a:cs typeface="Arial" pitchFamily="34" charset="0"/>
              </a:rPr>
              <a:t>1,5 </a:t>
            </a:r>
            <a:r>
              <a:rPr lang="cs-CZ" sz="1100" dirty="0">
                <a:solidFill>
                  <a:schemeClr val="tx2"/>
                </a:solidFill>
                <a:cs typeface="Arial" pitchFamily="34" charset="0"/>
              </a:rPr>
              <a:t>procentní </a:t>
            </a:r>
            <a:r>
              <a:rPr lang="cs-CZ" sz="1100" dirty="0" smtClean="0">
                <a:solidFill>
                  <a:schemeClr val="tx2"/>
                </a:solidFill>
                <a:cs typeface="Arial" pitchFamily="34" charset="0"/>
              </a:rPr>
              <a:t>bod </a:t>
            </a:r>
            <a:r>
              <a:rPr lang="cs-CZ" sz="1100" dirty="0">
                <a:solidFill>
                  <a:schemeClr val="tx2"/>
                </a:solidFill>
                <a:cs typeface="Arial" pitchFamily="34" charset="0"/>
              </a:rPr>
              <a:t>(p.b.) u méně zastoupených postojů až +/- </a:t>
            </a:r>
            <a:r>
              <a:rPr lang="cs-CZ" sz="1100" dirty="0" smtClean="0">
                <a:solidFill>
                  <a:schemeClr val="tx2"/>
                </a:solidFill>
                <a:cs typeface="Arial" pitchFamily="34" charset="0"/>
              </a:rPr>
              <a:t>3 procentní body </a:t>
            </a:r>
            <a:r>
              <a:rPr lang="cs-CZ" sz="1100" dirty="0">
                <a:solidFill>
                  <a:schemeClr val="tx2"/>
                </a:solidFill>
                <a:cs typeface="Arial" pitchFamily="34" charset="0"/>
              </a:rPr>
              <a:t>u postojů zastávaných polovinou </a:t>
            </a:r>
            <a:r>
              <a:rPr lang="cs-CZ" sz="1100" dirty="0" smtClean="0">
                <a:solidFill>
                  <a:schemeClr val="tx2"/>
                </a:solidFill>
                <a:cs typeface="Arial" pitchFamily="34" charset="0"/>
              </a:rPr>
              <a:t>respondentů. Viz tabulka</a:t>
            </a:r>
            <a:r>
              <a:rPr lang="cs-CZ" sz="1100" dirty="0">
                <a:solidFill>
                  <a:schemeClr val="tx2"/>
                </a:solidFill>
                <a:cs typeface="Arial" pitchFamily="34" charset="0"/>
              </a:rPr>
              <a:t>:</a:t>
            </a:r>
          </a:p>
        </p:txBody>
      </p:sp>
      <p:graphicFrame>
        <p:nvGraphicFramePr>
          <p:cNvPr id="6" name="Tabulka 3"/>
          <p:cNvGraphicFramePr>
            <a:graphicFrameLocks noGrp="1"/>
          </p:cNvGraphicFramePr>
          <p:nvPr>
            <p:extLst>
              <p:ext uri="{D42A27DB-BD31-4B8C-83A1-F6EECF244321}">
                <p14:modId xmlns:p14="http://schemas.microsoft.com/office/powerpoint/2010/main" val="561070675"/>
              </p:ext>
            </p:extLst>
          </p:nvPr>
        </p:nvGraphicFramePr>
        <p:xfrm>
          <a:off x="864765" y="4437112"/>
          <a:ext cx="7851145" cy="1554480"/>
        </p:xfrm>
        <a:graphic>
          <a:graphicData uri="http://schemas.openxmlformats.org/drawingml/2006/table">
            <a:tbl>
              <a:tblPr firstRow="1">
                <a:tableStyleId>{21E4AEA4-8DFA-4A89-87EB-49C32662AFE0}</a:tableStyleId>
              </a:tblPr>
              <a:tblGrid>
                <a:gridCol w="3855345"/>
                <a:gridCol w="3995800"/>
              </a:tblGrid>
              <a:tr h="223076">
                <a:tc>
                  <a:txBody>
                    <a:bodyPr/>
                    <a:lstStyle/>
                    <a:p>
                      <a:pPr algn="ctr"/>
                      <a:r>
                        <a:rPr lang="cs-CZ" sz="1100" dirty="0" smtClean="0"/>
                        <a:t>Kolik respondentů zastává postoj</a:t>
                      </a:r>
                      <a:endParaRPr lang="cs-CZ" sz="1100" dirty="0">
                        <a:latin typeface="Verdana" pitchFamily="34" charset="0"/>
                      </a:endParaRPr>
                    </a:p>
                  </a:txBody>
                  <a:tcPr/>
                </a:tc>
                <a:tc>
                  <a:txBody>
                    <a:bodyPr/>
                    <a:lstStyle/>
                    <a:p>
                      <a:pPr algn="ctr"/>
                      <a:r>
                        <a:rPr lang="cs-CZ" sz="1100" dirty="0" smtClean="0"/>
                        <a:t>Statistická odchylka při úsudku na populaci</a:t>
                      </a:r>
                      <a:endParaRPr lang="cs-CZ" sz="1100" dirty="0">
                        <a:latin typeface="Verdana" pitchFamily="34" charset="0"/>
                      </a:endParaRPr>
                    </a:p>
                  </a:txBody>
                  <a:tcPr/>
                </a:tc>
              </a:tr>
              <a:tr h="223076">
                <a:tc>
                  <a:txBody>
                    <a:bodyPr/>
                    <a:lstStyle/>
                    <a:p>
                      <a:pPr algn="ctr"/>
                      <a:r>
                        <a:rPr lang="cs-CZ" sz="1100" dirty="0" smtClean="0"/>
                        <a:t>5 %</a:t>
                      </a:r>
                      <a:endParaRPr lang="cs-CZ" sz="1100" dirty="0">
                        <a:solidFill>
                          <a:schemeClr val="tx2"/>
                        </a:solidFill>
                        <a:latin typeface="Verdana" pitchFamily="34" charset="0"/>
                      </a:endParaRPr>
                    </a:p>
                  </a:txBody>
                  <a:tcPr/>
                </a:tc>
                <a:tc>
                  <a:txBody>
                    <a:bodyPr/>
                    <a:lstStyle/>
                    <a:p>
                      <a:pPr algn="ctr"/>
                      <a:r>
                        <a:rPr lang="cs-CZ" sz="1100" dirty="0" smtClean="0"/>
                        <a:t>+/- 1,5 p.b.</a:t>
                      </a:r>
                      <a:endParaRPr lang="cs-CZ" sz="1100" dirty="0">
                        <a:solidFill>
                          <a:schemeClr val="tx2"/>
                        </a:solidFill>
                        <a:latin typeface="Verdana" pitchFamily="34" charset="0"/>
                      </a:endParaRPr>
                    </a:p>
                  </a:txBody>
                  <a:tcPr/>
                </a:tc>
              </a:tr>
              <a:tr h="223076">
                <a:tc>
                  <a:txBody>
                    <a:bodyPr/>
                    <a:lstStyle/>
                    <a:p>
                      <a:pPr algn="ctr"/>
                      <a:r>
                        <a:rPr lang="cs-CZ" sz="1100" dirty="0" smtClean="0"/>
                        <a:t>20 %</a:t>
                      </a:r>
                      <a:endParaRPr lang="cs-CZ" sz="1100" dirty="0">
                        <a:solidFill>
                          <a:schemeClr val="tx2"/>
                        </a:solidFill>
                        <a:latin typeface="Verdana" pitchFamily="34" charset="0"/>
                      </a:endParaRPr>
                    </a:p>
                  </a:txBody>
                  <a:tcPr/>
                </a:tc>
                <a:tc>
                  <a:txBody>
                    <a:bodyPr/>
                    <a:lstStyle/>
                    <a:p>
                      <a:pPr algn="ctr"/>
                      <a:r>
                        <a:rPr lang="cs-CZ" sz="1100" dirty="0" smtClean="0"/>
                        <a:t>+/- 2,5 p.b.</a:t>
                      </a:r>
                      <a:endParaRPr lang="cs-CZ" sz="1100" dirty="0">
                        <a:solidFill>
                          <a:schemeClr val="tx2"/>
                        </a:solidFill>
                        <a:latin typeface="Verdana" pitchFamily="34" charset="0"/>
                      </a:endParaRPr>
                    </a:p>
                  </a:txBody>
                  <a:tcPr/>
                </a:tc>
              </a:tr>
              <a:tr h="223076">
                <a:tc>
                  <a:txBody>
                    <a:bodyPr/>
                    <a:lstStyle/>
                    <a:p>
                      <a:pPr algn="ctr"/>
                      <a:r>
                        <a:rPr lang="cs-CZ" sz="1100" dirty="0" smtClean="0"/>
                        <a:t>50 %</a:t>
                      </a:r>
                      <a:endParaRPr lang="cs-CZ" sz="1100" dirty="0">
                        <a:solidFill>
                          <a:schemeClr val="tx2"/>
                        </a:solidFill>
                        <a:latin typeface="Verdana" pitchFamily="34" charset="0"/>
                      </a:endParaRPr>
                    </a:p>
                  </a:txBody>
                  <a:tcPr/>
                </a:tc>
                <a:tc>
                  <a:txBody>
                    <a:bodyPr/>
                    <a:lstStyle/>
                    <a:p>
                      <a:pPr algn="ctr"/>
                      <a:r>
                        <a:rPr lang="cs-CZ" sz="1100" dirty="0" smtClean="0"/>
                        <a:t>+/- 3 p.b.</a:t>
                      </a:r>
                      <a:endParaRPr lang="cs-CZ" sz="1100" dirty="0">
                        <a:solidFill>
                          <a:schemeClr val="tx2"/>
                        </a:solidFill>
                        <a:latin typeface="Verdana" pitchFamily="34" charset="0"/>
                      </a:endParaRPr>
                    </a:p>
                  </a:txBody>
                  <a:tcPr/>
                </a:tc>
              </a:tr>
              <a:tr h="223076">
                <a:tc>
                  <a:txBody>
                    <a:bodyPr/>
                    <a:lstStyle/>
                    <a:p>
                      <a:pPr algn="ctr"/>
                      <a:r>
                        <a:rPr lang="cs-CZ" sz="1100" dirty="0" smtClean="0"/>
                        <a:t>20 %</a:t>
                      </a:r>
                      <a:endParaRPr lang="cs-CZ" sz="1100" dirty="0">
                        <a:solidFill>
                          <a:schemeClr val="tx2"/>
                        </a:solidFill>
                        <a:latin typeface="Verdana" pitchFamily="34" charset="0"/>
                      </a:endParaRPr>
                    </a:p>
                  </a:txBody>
                  <a:tcPr/>
                </a:tc>
                <a:tc>
                  <a:txBody>
                    <a:bodyPr/>
                    <a:lstStyle/>
                    <a:p>
                      <a:pPr algn="ctr"/>
                      <a:r>
                        <a:rPr lang="cs-CZ" sz="1100" dirty="0" smtClean="0"/>
                        <a:t>+/- 2,5 p.b.</a:t>
                      </a:r>
                      <a:endParaRPr lang="cs-CZ" sz="1100" dirty="0">
                        <a:solidFill>
                          <a:schemeClr val="tx2"/>
                        </a:solidFill>
                        <a:latin typeface="Verdana" pitchFamily="34" charset="0"/>
                      </a:endParaRPr>
                    </a:p>
                  </a:txBody>
                  <a:tcPr/>
                </a:tc>
              </a:tr>
              <a:tr h="223076">
                <a:tc>
                  <a:txBody>
                    <a:bodyPr/>
                    <a:lstStyle/>
                    <a:p>
                      <a:pPr algn="ctr"/>
                      <a:r>
                        <a:rPr lang="cs-CZ" sz="1100" dirty="0" smtClean="0"/>
                        <a:t>5 %</a:t>
                      </a:r>
                      <a:endParaRPr lang="cs-CZ" sz="1100" dirty="0">
                        <a:solidFill>
                          <a:schemeClr val="tx2"/>
                        </a:solidFill>
                        <a:latin typeface="Verdana"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smtClean="0"/>
                        <a:t>+/- 1,5 p.b.</a:t>
                      </a:r>
                      <a:endParaRPr lang="cs-CZ" sz="1100" dirty="0" smtClean="0">
                        <a:solidFill>
                          <a:schemeClr val="tx2"/>
                        </a:solidFill>
                        <a:latin typeface="Verdana" pitchFamily="34" charset="0"/>
                      </a:endParaRPr>
                    </a:p>
                  </a:txBody>
                  <a:tcPr/>
                </a:tc>
              </a:tr>
            </a:tbl>
          </a:graphicData>
        </a:graphic>
      </p:graphicFrame>
      <p:pic>
        <p:nvPicPr>
          <p:cNvPr id="7" name="Picture 6" descr="hatefree kru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4904007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Pocit informační saturovanosti o Romech a důvěra </a:t>
            </a:r>
            <a:r>
              <a:rPr lang="cs-CZ" dirty="0" err="1" smtClean="0"/>
              <a:t>hoaxům</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883695459"/>
              </p:ext>
            </p:extLst>
          </p:nvPr>
        </p:nvGraphicFramePr>
        <p:xfrm>
          <a:off x="323527" y="5013176"/>
          <a:ext cx="8515163" cy="1080120"/>
        </p:xfrm>
        <a:graphic>
          <a:graphicData uri="http://schemas.openxmlformats.org/drawingml/2006/table">
            <a:tbl>
              <a:tblPr firstRow="1" bandRow="1">
                <a:effectLst/>
                <a:tableStyleId>{F5AB1C69-6EDB-4FF4-983F-18BD219EF322}</a:tableStyleId>
              </a:tblPr>
              <a:tblGrid>
                <a:gridCol w="8515163"/>
              </a:tblGrid>
              <a:tr h="1080120">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Pocit informační saturovanosti (má dostatek informací) nemusí vždy odpovídat skutečnému dostatku fakticky správných informací. Naopak, existuje pozitivní vztah mezi tím, kolika testovaným nepravdivým informacím respondent věří a jeho pocitem informovanosti. Lidé, kteří neoznačili ani jeden z 5 testovaných </a:t>
                      </a:r>
                      <a:r>
                        <a:rPr lang="cs-CZ" sz="1000" b="0" baseline="0" noProof="0" dirty="0" err="1" smtClean="0">
                          <a:ln>
                            <a:noFill/>
                          </a:ln>
                          <a:solidFill>
                            <a:schemeClr val="bg1"/>
                          </a:solidFill>
                        </a:rPr>
                        <a:t>hoaxů</a:t>
                      </a:r>
                      <a:r>
                        <a:rPr lang="cs-CZ" sz="1000" b="0" baseline="0" noProof="0" dirty="0" smtClean="0">
                          <a:ln>
                            <a:noFill/>
                          </a:ln>
                          <a:solidFill>
                            <a:schemeClr val="bg1"/>
                          </a:solidFill>
                        </a:rPr>
                        <a:t> </a:t>
                      </a:r>
                      <a:br>
                        <a:rPr lang="cs-CZ" sz="1000" b="0" baseline="0" noProof="0" dirty="0" smtClean="0">
                          <a:ln>
                            <a:noFill/>
                          </a:ln>
                          <a:solidFill>
                            <a:schemeClr val="bg1"/>
                          </a:solidFill>
                        </a:rPr>
                      </a:br>
                      <a:r>
                        <a:rPr lang="cs-CZ" sz="1000" b="0" baseline="0" noProof="0" dirty="0" smtClean="0">
                          <a:ln>
                            <a:noFill/>
                          </a:ln>
                          <a:solidFill>
                            <a:schemeClr val="bg1"/>
                          </a:solidFill>
                        </a:rPr>
                        <a:t>o Romech za pravdivý, odpověděli jen ve 23 % případů, že mají „určitě dostatek“ informací o jejich životě v ČR. Naopak lidé, kteří za pravdivé označily 3 a více </a:t>
                      </a:r>
                      <a:r>
                        <a:rPr lang="cs-CZ" sz="1000" b="0" baseline="0" noProof="0" dirty="0" err="1" smtClean="0">
                          <a:ln>
                            <a:noFill/>
                          </a:ln>
                          <a:solidFill>
                            <a:schemeClr val="bg1"/>
                          </a:solidFill>
                        </a:rPr>
                        <a:t>hoaxů</a:t>
                      </a:r>
                      <a:r>
                        <a:rPr lang="cs-CZ" sz="1000" b="0" baseline="0" noProof="0" dirty="0" smtClean="0">
                          <a:ln>
                            <a:noFill/>
                          </a:ln>
                          <a:solidFill>
                            <a:schemeClr val="bg1"/>
                          </a:solidFill>
                        </a:rPr>
                        <a:t> z 5 odpověděli ve 49 % případů, že mají „určitě dostatek“ informací. Pocit dostatku informací tedy spíše vychází z koherentního negativního obrazu Romů, který ovlivňuje důvěru v negativní byť zkreslené a nepravdivé informace i pocit informační saturovanosti.</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9" name="Zástupný symbol pro obsah 4"/>
          <p:cNvGraphicFramePr>
            <a:graphicFrameLocks/>
          </p:cNvGraphicFramePr>
          <p:nvPr>
            <p:extLst>
              <p:ext uri="{D42A27DB-BD31-4B8C-83A1-F6EECF244321}">
                <p14:modId xmlns:p14="http://schemas.microsoft.com/office/powerpoint/2010/main" val="1570510131"/>
              </p:ext>
            </p:extLst>
          </p:nvPr>
        </p:nvGraphicFramePr>
        <p:xfrm>
          <a:off x="1" y="1772816"/>
          <a:ext cx="8892479"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a:solidFill>
                  <a:schemeClr val="tx2"/>
                </a:solidFill>
                <a:cs typeface="Arial" pitchFamily="34" charset="0"/>
              </a:rPr>
              <a:t>P02. Kolik máte informací o následujících skupinách společnosti a jejich životě v ČR</a:t>
            </a:r>
            <a:r>
              <a:rPr lang="cs-CZ" sz="1200" b="1" i="1" dirty="0" smtClean="0">
                <a:solidFill>
                  <a:schemeClr val="tx2"/>
                </a:solidFill>
                <a:cs typeface="Arial" pitchFamily="34" charset="0"/>
              </a:rPr>
              <a:t>? – ROMOVÉ  </a:t>
            </a:r>
            <a:endParaRPr lang="cs-CZ" sz="1200" b="1" i="1" dirty="0">
              <a:solidFill>
                <a:schemeClr val="tx2"/>
              </a:solidFill>
              <a:cs typeface="Arial" pitchFamily="34" charset="0"/>
            </a:endParaRPr>
          </a:p>
        </p:txBody>
      </p:sp>
      <p:pic>
        <p:nvPicPr>
          <p:cNvPr id="6" name="Picture 5"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6516945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rmAutofit/>
          </a:bodyPr>
          <a:lstStyle/>
          <a:p>
            <a:r>
              <a:rPr lang="cs-CZ" sz="3600" dirty="0" smtClean="0"/>
              <a:t>Hodnocení soužití s menšinami</a:t>
            </a:r>
            <a:endParaRPr lang="cs-CZ" sz="3600" dirty="0"/>
          </a:p>
        </p:txBody>
      </p:sp>
    </p:spTree>
    <p:extLst>
      <p:ext uri="{BB962C8B-B14F-4D97-AF65-F5344CB8AC3E}">
        <p14:creationId xmlns:p14="http://schemas.microsoft.com/office/powerpoint/2010/main" val="20947493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Hodnocení soužití s menšinami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883575181"/>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Zkoumané skupiny společnosti a minority lze rozdělit na dvě skupiny. U důchodců, LGBT komunity, Židů a Vietnamců je soužití vnímáno většinou jako zcela či spíše bezproblémové, ačkoli lze namítat, že sami příslušníci těchto skupin (např. LGBT, důchodci) se často potýkají s méně viditelnými typy diskriminace, ageismu a znevýhodnění díky nimž by někteří jejich zástupci hodnotili situaci méně příznivě. Naopak kriticky je vnímáno soužití s Muslimy (dle odhadů cca 20 tisíc v ČR, z toho zhruba desetina praktikujících), bezdomovci a zejména Romy. Ze srovnání s výzkumy CVVM vyplývá, že vnímání „problémovosti“ soužití s Romy je mezi mladými respondenty (15-25 let) spíše intenzivnější než v dospělé populaci.    </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smtClean="0">
                <a:solidFill>
                  <a:schemeClr val="tx2"/>
                </a:solidFill>
                <a:cs typeface="Arial" pitchFamily="34" charset="0"/>
              </a:rPr>
              <a:t>P01</a:t>
            </a:r>
            <a:r>
              <a:rPr lang="cs-CZ" sz="1200" b="1" i="1" dirty="0">
                <a:solidFill>
                  <a:schemeClr val="tx2"/>
                </a:solidFill>
                <a:cs typeface="Arial" pitchFamily="34" charset="0"/>
              </a:rPr>
              <a:t>. Jak hodnotíte soužití většinové společnosti s následujícími skupinami společnosti? </a:t>
            </a:r>
          </a:p>
        </p:txBody>
      </p:sp>
      <p:graphicFrame>
        <p:nvGraphicFramePr>
          <p:cNvPr id="6" name="Zástupný symbol pro obsah 4"/>
          <p:cNvGraphicFramePr>
            <a:graphicFrameLocks/>
          </p:cNvGraphicFramePr>
          <p:nvPr>
            <p:extLst>
              <p:ext uri="{D42A27DB-BD31-4B8C-83A1-F6EECF244321}">
                <p14:modId xmlns:p14="http://schemas.microsoft.com/office/powerpoint/2010/main" val="144253116"/>
              </p:ext>
            </p:extLst>
          </p:nvPr>
        </p:nvGraphicFramePr>
        <p:xfrm>
          <a:off x="0" y="1612250"/>
          <a:ext cx="8892481" cy="36169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057391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Hodnocení soužití s menšinami</a:t>
            </a:r>
            <a:br>
              <a:rPr lang="cs-CZ" dirty="0" smtClean="0"/>
            </a:br>
            <a:r>
              <a:rPr lang="cs-CZ" sz="3100" dirty="0" smtClean="0"/>
              <a:t>VLIV NEGATIVNÍ ZKUŠENOSTI</a:t>
            </a:r>
            <a:endParaRPr lang="cs-CZ" sz="3100" dirty="0"/>
          </a:p>
        </p:txBody>
      </p:sp>
      <p:graphicFrame>
        <p:nvGraphicFramePr>
          <p:cNvPr id="8" name="Tabulka 7"/>
          <p:cNvGraphicFramePr>
            <a:graphicFrameLocks noGrp="1"/>
          </p:cNvGraphicFramePr>
          <p:nvPr>
            <p:extLst>
              <p:ext uri="{D42A27DB-BD31-4B8C-83A1-F6EECF244321}">
                <p14:modId xmlns:p14="http://schemas.microsoft.com/office/powerpoint/2010/main" val="1187448231"/>
              </p:ext>
            </p:extLst>
          </p:nvPr>
        </p:nvGraphicFramePr>
        <p:xfrm>
          <a:off x="323527" y="5517232"/>
          <a:ext cx="8515163" cy="576064"/>
        </p:xfrm>
        <a:graphic>
          <a:graphicData uri="http://schemas.openxmlformats.org/drawingml/2006/table">
            <a:tbl>
              <a:tblPr firstRow="1" bandRow="1">
                <a:effectLst/>
                <a:tableStyleId>{F5AB1C69-6EDB-4FF4-983F-18BD219EF322}</a:tableStyleId>
              </a:tblPr>
              <a:tblGrid>
                <a:gridCol w="8515163"/>
              </a:tblGrid>
              <a:tr h="576064">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Menšina respondentů, která deklarovala vlastní negativní zkušenosti s příslušníkem některé minority, hodnotí hůře soužití s Muslimy a Romy. V případě Romů je ovšem soužití hodnoceno jako velmi problémové i polovinou respondentů, kteří žádné negativní osobní zkušenosti s příslušníkem žádné minoritou (ani romské) nemají. </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smtClean="0">
                <a:solidFill>
                  <a:schemeClr val="tx2"/>
                </a:solidFill>
                <a:cs typeface="Arial" pitchFamily="34" charset="0"/>
              </a:rPr>
              <a:t>P01</a:t>
            </a:r>
            <a:r>
              <a:rPr lang="cs-CZ" sz="1200" b="1" i="1" dirty="0">
                <a:solidFill>
                  <a:schemeClr val="tx2"/>
                </a:solidFill>
                <a:cs typeface="Arial" pitchFamily="34" charset="0"/>
              </a:rPr>
              <a:t>. Jak hodnotíte soužití většinové společnosti s následujícími skupinami společnosti</a:t>
            </a:r>
            <a:r>
              <a:rPr lang="cs-CZ" sz="1200" b="1" i="1" dirty="0" smtClean="0">
                <a:solidFill>
                  <a:schemeClr val="tx2"/>
                </a:solidFill>
                <a:cs typeface="Arial" pitchFamily="34" charset="0"/>
              </a:rPr>
              <a:t>? </a:t>
            </a:r>
            <a:endParaRPr lang="cs-CZ" sz="1200" b="1" i="1" dirty="0">
              <a:solidFill>
                <a:schemeClr val="tx2"/>
              </a:solidFill>
              <a:cs typeface="Arial" pitchFamily="34" charset="0"/>
            </a:endParaRPr>
          </a:p>
        </p:txBody>
      </p:sp>
      <p:graphicFrame>
        <p:nvGraphicFramePr>
          <p:cNvPr id="7" name="Zástupný symbol pro obsah 4"/>
          <p:cNvGraphicFramePr>
            <a:graphicFrameLocks/>
          </p:cNvGraphicFramePr>
          <p:nvPr>
            <p:extLst>
              <p:ext uri="{D42A27DB-BD31-4B8C-83A1-F6EECF244321}">
                <p14:modId xmlns:p14="http://schemas.microsoft.com/office/powerpoint/2010/main" val="3141168044"/>
              </p:ext>
            </p:extLst>
          </p:nvPr>
        </p:nvGraphicFramePr>
        <p:xfrm>
          <a:off x="0" y="1700808"/>
          <a:ext cx="8892481"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4" name="Zahnutá šipka doleva 3"/>
          <p:cNvSpPr/>
          <p:nvPr/>
        </p:nvSpPr>
        <p:spPr>
          <a:xfrm>
            <a:off x="3347864" y="2274735"/>
            <a:ext cx="72008" cy="18000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9" name="Zahnutá šipka doleva 8"/>
          <p:cNvSpPr/>
          <p:nvPr/>
        </p:nvSpPr>
        <p:spPr>
          <a:xfrm>
            <a:off x="6804248" y="2620398"/>
            <a:ext cx="72008" cy="18000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0" name="Picture 9"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2400494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Hodnocení soužití s menšinami</a:t>
            </a:r>
            <a:br>
              <a:rPr lang="cs-CZ" dirty="0" smtClean="0"/>
            </a:br>
            <a:r>
              <a:rPr lang="cs-CZ" sz="3100" dirty="0" smtClean="0"/>
              <a:t>LIDÉ BEZ VLASTNÍ ZKUŠENOSTI – DLE DŮVĚRY </a:t>
            </a:r>
            <a:r>
              <a:rPr lang="cs-CZ" sz="3100" dirty="0" err="1" smtClean="0"/>
              <a:t>HOAXŮM</a:t>
            </a:r>
            <a:endParaRPr lang="cs-CZ" sz="3100" dirty="0"/>
          </a:p>
        </p:txBody>
      </p:sp>
      <p:graphicFrame>
        <p:nvGraphicFramePr>
          <p:cNvPr id="8" name="Tabulka 7"/>
          <p:cNvGraphicFramePr>
            <a:graphicFrameLocks noGrp="1"/>
          </p:cNvGraphicFramePr>
          <p:nvPr>
            <p:extLst>
              <p:ext uri="{D42A27DB-BD31-4B8C-83A1-F6EECF244321}">
                <p14:modId xmlns:p14="http://schemas.microsoft.com/office/powerpoint/2010/main" val="735041592"/>
              </p:ext>
            </p:extLst>
          </p:nvPr>
        </p:nvGraphicFramePr>
        <p:xfrm>
          <a:off x="323527" y="5085184"/>
          <a:ext cx="8515163" cy="1008112"/>
        </p:xfrm>
        <a:graphic>
          <a:graphicData uri="http://schemas.openxmlformats.org/drawingml/2006/table">
            <a:tbl>
              <a:tblPr firstRow="1" bandRow="1">
                <a:effectLst/>
                <a:tableStyleId>{F5AB1C69-6EDB-4FF4-983F-18BD219EF322}</a:tableStyleId>
              </a:tblPr>
              <a:tblGrid>
                <a:gridCol w="8515163"/>
              </a:tblGrid>
              <a:tr h="1008112">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Mezi lidmi, kteří deklarují, že nemají žádnou negativní osobní zkušenost s příslušníkem minority (69 % respondentů), hodnocení soužití s Romy významně souvisí </a:t>
                      </a:r>
                      <a:br>
                        <a:rPr lang="cs-CZ" sz="1000" b="0" baseline="0" noProof="0" dirty="0" smtClean="0">
                          <a:ln>
                            <a:noFill/>
                          </a:ln>
                          <a:solidFill>
                            <a:schemeClr val="bg1"/>
                          </a:solidFill>
                        </a:rPr>
                      </a:br>
                      <a:r>
                        <a:rPr lang="cs-CZ" sz="1000" b="0" baseline="0" noProof="0" dirty="0" smtClean="0">
                          <a:ln>
                            <a:noFill/>
                          </a:ln>
                          <a:solidFill>
                            <a:schemeClr val="bg1"/>
                          </a:solidFill>
                        </a:rPr>
                        <a:t>s tím, zda člověk věří / nevěří testovaným </a:t>
                      </a:r>
                      <a:r>
                        <a:rPr lang="cs-CZ" sz="1000" b="0" baseline="0" noProof="0" dirty="0" err="1" smtClean="0">
                          <a:ln>
                            <a:noFill/>
                          </a:ln>
                          <a:solidFill>
                            <a:schemeClr val="bg1"/>
                          </a:solidFill>
                        </a:rPr>
                        <a:t>hoaxům</a:t>
                      </a:r>
                      <a:r>
                        <a:rPr lang="cs-CZ" sz="1000" b="0" baseline="0" noProof="0" dirty="0" smtClean="0">
                          <a:ln>
                            <a:noFill/>
                          </a:ln>
                          <a:solidFill>
                            <a:schemeClr val="bg1"/>
                          </a:solidFill>
                        </a:rPr>
                        <a:t>. Mezi lidmi, kteří neoznačili ani jeden z testovaných </a:t>
                      </a:r>
                      <a:r>
                        <a:rPr lang="cs-CZ" sz="1000" b="0" baseline="0" noProof="0" dirty="0" err="1" smtClean="0">
                          <a:ln>
                            <a:noFill/>
                          </a:ln>
                          <a:solidFill>
                            <a:schemeClr val="bg1"/>
                          </a:solidFill>
                        </a:rPr>
                        <a:t>hoaxů</a:t>
                      </a:r>
                      <a:r>
                        <a:rPr lang="cs-CZ" sz="1000" b="0" baseline="0" noProof="0" dirty="0" smtClean="0">
                          <a:ln>
                            <a:noFill/>
                          </a:ln>
                          <a:solidFill>
                            <a:schemeClr val="bg1"/>
                          </a:solidFill>
                        </a:rPr>
                        <a:t> za pravdivý, hodnotí soužití jako velmi problematické 41 % lidí. Lidé, kteří věří 3 či více </a:t>
                      </a:r>
                      <a:r>
                        <a:rPr lang="cs-CZ" sz="1000" b="0" baseline="0" noProof="0" dirty="0" err="1" smtClean="0">
                          <a:ln>
                            <a:noFill/>
                          </a:ln>
                          <a:solidFill>
                            <a:schemeClr val="bg1"/>
                          </a:solidFill>
                        </a:rPr>
                        <a:t>hoaxům</a:t>
                      </a:r>
                      <a:r>
                        <a:rPr lang="cs-CZ" sz="1000" b="0" baseline="0" noProof="0" dirty="0" smtClean="0">
                          <a:ln>
                            <a:noFill/>
                          </a:ln>
                          <a:solidFill>
                            <a:schemeClr val="bg1"/>
                          </a:solidFill>
                        </a:rPr>
                        <a:t> z 5 testovaných, hodnotí soužití jako velmi problematické v 68 % případů. Vztah může být výsledkem více působení: </a:t>
                      </a:r>
                      <a:br>
                        <a:rPr lang="cs-CZ" sz="1000" b="0" baseline="0" noProof="0" dirty="0" smtClean="0">
                          <a:ln>
                            <a:noFill/>
                          </a:ln>
                          <a:solidFill>
                            <a:schemeClr val="bg1"/>
                          </a:solidFill>
                        </a:rPr>
                      </a:br>
                      <a:r>
                        <a:rPr lang="cs-CZ" sz="1000" b="0" baseline="0" noProof="0" dirty="0" smtClean="0">
                          <a:ln>
                            <a:noFill/>
                          </a:ln>
                          <a:solidFill>
                            <a:schemeClr val="bg1"/>
                          </a:solidFill>
                        </a:rPr>
                        <a:t>a) někteří lidé jsou zkreslenými informacemi ovlivněni a usuzují z nich na problematické soužití, b) lidé s velmi negativní obrazem o soužití s Romy častěji důvěřují negativním informacím včetně těch nepravdivých a zkreslených. Reálné působení je zřejmě cyklická kauzalita (upevňování negativního obrazu). Je však nutno poznamenat, že lidé, kteří </a:t>
                      </a:r>
                      <a:r>
                        <a:rPr lang="cs-CZ" sz="1000" b="0" baseline="0" noProof="0" dirty="0" err="1" smtClean="0">
                          <a:ln>
                            <a:noFill/>
                          </a:ln>
                          <a:solidFill>
                            <a:schemeClr val="bg1"/>
                          </a:solidFill>
                        </a:rPr>
                        <a:t>hoaxům</a:t>
                      </a:r>
                      <a:r>
                        <a:rPr lang="cs-CZ" sz="1000" b="0" baseline="0" noProof="0" dirty="0" smtClean="0">
                          <a:ln>
                            <a:noFill/>
                          </a:ln>
                          <a:solidFill>
                            <a:schemeClr val="bg1"/>
                          </a:solidFill>
                        </a:rPr>
                        <a:t> nevěří, sice mají méně kritické vnímání, přesto však považují soužití majority a Romů většinou za problematické.  </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smtClean="0">
                <a:solidFill>
                  <a:schemeClr val="tx2"/>
                </a:solidFill>
                <a:cs typeface="Arial" pitchFamily="34" charset="0"/>
              </a:rPr>
              <a:t>P01</a:t>
            </a:r>
            <a:r>
              <a:rPr lang="cs-CZ" sz="1200" b="1" i="1" dirty="0">
                <a:solidFill>
                  <a:schemeClr val="tx2"/>
                </a:solidFill>
                <a:cs typeface="Arial" pitchFamily="34" charset="0"/>
              </a:rPr>
              <a:t>. Jak hodnotíte soužití většinové společnosti s následujícími skupinami společnosti</a:t>
            </a:r>
            <a:r>
              <a:rPr lang="cs-CZ" sz="1200" b="1" i="1" dirty="0" smtClean="0">
                <a:solidFill>
                  <a:schemeClr val="tx2"/>
                </a:solidFill>
                <a:cs typeface="Arial" pitchFamily="34" charset="0"/>
              </a:rPr>
              <a:t>? ROMOVÉ </a:t>
            </a:r>
            <a:endParaRPr lang="cs-CZ" sz="1200" b="1" i="1" dirty="0">
              <a:solidFill>
                <a:schemeClr val="tx2"/>
              </a:solidFill>
              <a:cs typeface="Arial" pitchFamily="34" charset="0"/>
            </a:endParaRPr>
          </a:p>
        </p:txBody>
      </p:sp>
      <p:graphicFrame>
        <p:nvGraphicFramePr>
          <p:cNvPr id="5" name="Zástupný symbol pro obsah 4"/>
          <p:cNvGraphicFramePr>
            <a:graphicFrameLocks/>
          </p:cNvGraphicFramePr>
          <p:nvPr>
            <p:extLst>
              <p:ext uri="{D42A27DB-BD31-4B8C-83A1-F6EECF244321}">
                <p14:modId xmlns:p14="http://schemas.microsoft.com/office/powerpoint/2010/main" val="3809843718"/>
              </p:ext>
            </p:extLst>
          </p:nvPr>
        </p:nvGraphicFramePr>
        <p:xfrm>
          <a:off x="1" y="1612250"/>
          <a:ext cx="8892479" cy="332891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2100551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Hodnocení soužití s menšinami</a:t>
            </a:r>
            <a:br>
              <a:rPr lang="cs-CZ" dirty="0" smtClean="0"/>
            </a:br>
            <a:r>
              <a:rPr lang="cs-CZ" sz="3100" dirty="0" smtClean="0"/>
              <a:t>LIDÉ BEZ VLASTNÍ ZKUŠENOSTI – DLE DŮVĚRY HOAXŮM</a:t>
            </a:r>
            <a:endParaRPr lang="cs-CZ" sz="3100" dirty="0"/>
          </a:p>
        </p:txBody>
      </p:sp>
      <p:graphicFrame>
        <p:nvGraphicFramePr>
          <p:cNvPr id="8" name="Tabulka 7"/>
          <p:cNvGraphicFramePr>
            <a:graphicFrameLocks noGrp="1"/>
          </p:cNvGraphicFramePr>
          <p:nvPr>
            <p:extLst>
              <p:ext uri="{D42A27DB-BD31-4B8C-83A1-F6EECF244321}">
                <p14:modId xmlns:p14="http://schemas.microsoft.com/office/powerpoint/2010/main" val="2725550127"/>
              </p:ext>
            </p:extLst>
          </p:nvPr>
        </p:nvGraphicFramePr>
        <p:xfrm>
          <a:off x="323527" y="5000620"/>
          <a:ext cx="8515163" cy="1092676"/>
        </p:xfrm>
        <a:graphic>
          <a:graphicData uri="http://schemas.openxmlformats.org/drawingml/2006/table">
            <a:tbl>
              <a:tblPr firstRow="1" bandRow="1">
                <a:effectLst/>
                <a:tableStyleId>{F5AB1C69-6EDB-4FF4-983F-18BD219EF322}</a:tableStyleId>
              </a:tblPr>
              <a:tblGrid>
                <a:gridCol w="8515163"/>
              </a:tblGrid>
              <a:tr h="109267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Lidi, kteří lépe / osobně znají lépe nějakého Roma či Romku (je členem jejich rodiny, mají jej mezi kamarády, známi či spolužáky) hodnotí soužití většinové společnosti s Romy významně pozitivněji. Opět se může jednat o kombinaci více vlivů: a) osobní zkušenost s jednotlivými lidmi umožňuje překonávat obecné pojetí o nemožnosti soužití majority a Romů, b) osobní známost mají spíše lidé v oblastech a částech majoritní společnosti, kde soužití reálně není tak problematické. Každopádně se však potvrzuje, že jednoznačný a výrazně negativní obraz soužití s Romy může kromě negativních osobních zkušeností menšiny mladých lidí posilovat sama segregace Romů od většinové společnosti a šíření zkreslených a nepravdivých zpráv.</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smtClean="0">
                <a:solidFill>
                  <a:schemeClr val="tx2"/>
                </a:solidFill>
                <a:cs typeface="Arial" pitchFamily="34" charset="0"/>
              </a:rPr>
              <a:t>P01</a:t>
            </a:r>
            <a:r>
              <a:rPr lang="cs-CZ" sz="1200" b="1" i="1" dirty="0">
                <a:solidFill>
                  <a:schemeClr val="tx2"/>
                </a:solidFill>
                <a:cs typeface="Arial" pitchFamily="34" charset="0"/>
              </a:rPr>
              <a:t>. Jak hodnotíte soužití většinové společnosti s následujícími skupinami společnosti</a:t>
            </a:r>
            <a:r>
              <a:rPr lang="cs-CZ" sz="1200" b="1" i="1" dirty="0" smtClean="0">
                <a:solidFill>
                  <a:schemeClr val="tx2"/>
                </a:solidFill>
                <a:cs typeface="Arial" pitchFamily="34" charset="0"/>
              </a:rPr>
              <a:t>? ROMOVÉ </a:t>
            </a:r>
            <a:endParaRPr lang="cs-CZ" sz="1200" b="1" i="1" dirty="0">
              <a:solidFill>
                <a:schemeClr val="tx2"/>
              </a:solidFill>
              <a:cs typeface="Arial" pitchFamily="34" charset="0"/>
            </a:endParaRPr>
          </a:p>
        </p:txBody>
      </p:sp>
      <p:graphicFrame>
        <p:nvGraphicFramePr>
          <p:cNvPr id="7" name="Zástupný symbol pro obsah 4"/>
          <p:cNvGraphicFramePr>
            <a:graphicFrameLocks/>
          </p:cNvGraphicFramePr>
          <p:nvPr>
            <p:extLst>
              <p:ext uri="{D42A27DB-BD31-4B8C-83A1-F6EECF244321}">
                <p14:modId xmlns:p14="http://schemas.microsoft.com/office/powerpoint/2010/main" val="195933676"/>
              </p:ext>
            </p:extLst>
          </p:nvPr>
        </p:nvGraphicFramePr>
        <p:xfrm>
          <a:off x="755576" y="1612250"/>
          <a:ext cx="8136904" cy="332891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Přímá spojnice 8"/>
          <p:cNvCxnSpPr/>
          <p:nvPr/>
        </p:nvCxnSpPr>
        <p:spPr>
          <a:xfrm>
            <a:off x="5905648" y="2153983"/>
            <a:ext cx="0" cy="28142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rot="16200000">
            <a:off x="-561038" y="3454987"/>
            <a:ext cx="2201182" cy="276999"/>
          </a:xfrm>
          <a:prstGeom prst="rect">
            <a:avLst/>
          </a:prstGeom>
          <a:noFill/>
        </p:spPr>
        <p:txBody>
          <a:bodyPr wrap="square" rtlCol="0">
            <a:spAutoFit/>
          </a:bodyPr>
          <a:lstStyle/>
          <a:p>
            <a:pPr algn="ctr"/>
            <a:r>
              <a:rPr lang="cs-CZ" sz="1200" b="1" dirty="0" smtClean="0"/>
              <a:t>Znáte osobně nějakého Roma</a:t>
            </a:r>
            <a:endParaRPr lang="cs-CZ" sz="1200" b="1" dirty="0"/>
          </a:p>
        </p:txBody>
      </p:sp>
      <p:pic>
        <p:nvPicPr>
          <p:cNvPr id="10" name="Picture 9"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40785529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INFORMACE O REALIZÁTOROVI VÝZKUMU</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356" y="4941168"/>
            <a:ext cx="1152128" cy="864096"/>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524" y="5327676"/>
            <a:ext cx="1294580" cy="617597"/>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806" y="5262432"/>
            <a:ext cx="1262396" cy="748086"/>
          </a:xfrm>
          <a:prstGeom prst="rect">
            <a:avLst/>
          </a:prstGeom>
        </p:spPr>
      </p:pic>
      <p:graphicFrame>
        <p:nvGraphicFramePr>
          <p:cNvPr id="8" name="Diagram 7"/>
          <p:cNvGraphicFramePr/>
          <p:nvPr>
            <p:extLst>
              <p:ext uri="{D42A27DB-BD31-4B8C-83A1-F6EECF244321}">
                <p14:modId xmlns:p14="http://schemas.microsoft.com/office/powerpoint/2010/main" val="1783036913"/>
              </p:ext>
            </p:extLst>
          </p:nvPr>
        </p:nvGraphicFramePr>
        <p:xfrm>
          <a:off x="611560" y="730027"/>
          <a:ext cx="7992888"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hatefree kruh.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2114643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ulka 10"/>
          <p:cNvGraphicFramePr>
            <a:graphicFrameLocks noGrp="1"/>
          </p:cNvGraphicFramePr>
          <p:nvPr>
            <p:extLst>
              <p:ext uri="{D42A27DB-BD31-4B8C-83A1-F6EECF244321}">
                <p14:modId xmlns:p14="http://schemas.microsoft.com/office/powerpoint/2010/main" val="1892268808"/>
              </p:ext>
            </p:extLst>
          </p:nvPr>
        </p:nvGraphicFramePr>
        <p:xfrm>
          <a:off x="467544" y="4365104"/>
          <a:ext cx="3888432" cy="822960"/>
        </p:xfrm>
        <a:graphic>
          <a:graphicData uri="http://schemas.openxmlformats.org/drawingml/2006/table">
            <a:tbl>
              <a:tblPr firstRow="1" bandRow="1">
                <a:tableStyleId>{21E4AEA4-8DFA-4A89-87EB-49C32662AFE0}</a:tableStyleId>
              </a:tblPr>
              <a:tblGrid>
                <a:gridCol w="1907532"/>
                <a:gridCol w="1980900"/>
              </a:tblGrid>
              <a:tr h="126014">
                <a:tc gridSpan="2">
                  <a:txBody>
                    <a:bodyPr/>
                    <a:lstStyle/>
                    <a:p>
                      <a:pPr algn="ctr"/>
                      <a:r>
                        <a:rPr lang="cs-CZ" sz="1200" dirty="0" smtClean="0"/>
                        <a:t>Intenzita užívání</a:t>
                      </a:r>
                      <a:r>
                        <a:rPr lang="cs-CZ" sz="1200" baseline="0" dirty="0" smtClean="0"/>
                        <a:t> internetu</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126014">
                <a:tc>
                  <a:txBody>
                    <a:bodyPr/>
                    <a:lstStyle/>
                    <a:p>
                      <a:pPr algn="ctr"/>
                      <a:r>
                        <a:rPr lang="cs-CZ" sz="1200" dirty="0" smtClean="0"/>
                        <a:t>Denně</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90 %</a:t>
                      </a:r>
                      <a:endParaRPr lang="cs-CZ" sz="1200" kern="1200" dirty="0">
                        <a:solidFill>
                          <a:schemeClr val="dk1"/>
                        </a:solidFill>
                        <a:latin typeface="+mn-lt"/>
                        <a:ea typeface="+mn-ea"/>
                        <a:cs typeface="+mn-cs"/>
                      </a:endParaRPr>
                    </a:p>
                  </a:txBody>
                  <a:tcPr/>
                </a:tc>
              </a:tr>
              <a:tr h="126014">
                <a:tc>
                  <a:txBody>
                    <a:bodyPr/>
                    <a:lstStyle/>
                    <a:p>
                      <a:pPr algn="ctr"/>
                      <a:r>
                        <a:rPr lang="cs-CZ" sz="1200" dirty="0" smtClean="0"/>
                        <a:t>Méně často</a:t>
                      </a:r>
                      <a:r>
                        <a:rPr lang="cs-CZ" sz="1200" baseline="0" dirty="0" smtClean="0"/>
                        <a:t> či vůbec</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10</a:t>
                      </a:r>
                      <a:r>
                        <a:rPr lang="cs-CZ" sz="1200" kern="1200" baseline="0" dirty="0" smtClean="0">
                          <a:solidFill>
                            <a:schemeClr val="dk1"/>
                          </a:solidFill>
                          <a:latin typeface="+mn-lt"/>
                          <a:ea typeface="+mn-ea"/>
                          <a:cs typeface="+mn-cs"/>
                        </a:rPr>
                        <a:t> </a:t>
                      </a:r>
                      <a:r>
                        <a:rPr lang="cs-CZ" sz="1200" kern="1200" dirty="0" smtClean="0">
                          <a:solidFill>
                            <a:schemeClr val="dk1"/>
                          </a:solidFill>
                          <a:latin typeface="+mn-lt"/>
                          <a:ea typeface="+mn-ea"/>
                          <a:cs typeface="+mn-cs"/>
                        </a:rPr>
                        <a:t>%</a:t>
                      </a:r>
                    </a:p>
                  </a:txBody>
                  <a:tcPr/>
                </a:tc>
              </a:tr>
            </a:tbl>
          </a:graphicData>
        </a:graphic>
      </p:graphicFrame>
      <p:sp>
        <p:nvSpPr>
          <p:cNvPr id="2" name="Nadpis 1"/>
          <p:cNvSpPr>
            <a:spLocks noGrp="1"/>
          </p:cNvSpPr>
          <p:nvPr>
            <p:ph type="title"/>
          </p:nvPr>
        </p:nvSpPr>
        <p:spPr/>
        <p:txBody>
          <a:bodyPr/>
          <a:lstStyle/>
          <a:p>
            <a:r>
              <a:rPr lang="cs-CZ" dirty="0"/>
              <a:t>Struktura </a:t>
            </a:r>
            <a:r>
              <a:rPr lang="cs-CZ" dirty="0" smtClean="0"/>
              <a:t>vzorku</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658101757"/>
              </p:ext>
            </p:extLst>
          </p:nvPr>
        </p:nvGraphicFramePr>
        <p:xfrm>
          <a:off x="467544" y="2163427"/>
          <a:ext cx="3888432" cy="822960"/>
        </p:xfrm>
        <a:graphic>
          <a:graphicData uri="http://schemas.openxmlformats.org/drawingml/2006/table">
            <a:tbl>
              <a:tblPr firstRow="1" bandRow="1">
                <a:tableStyleId>{21E4AEA4-8DFA-4A89-87EB-49C32662AFE0}</a:tableStyleId>
              </a:tblPr>
              <a:tblGrid>
                <a:gridCol w="1945468"/>
                <a:gridCol w="1942964"/>
              </a:tblGrid>
              <a:tr h="174578">
                <a:tc gridSpan="2">
                  <a:txBody>
                    <a:bodyPr/>
                    <a:lstStyle/>
                    <a:p>
                      <a:pPr algn="ctr"/>
                      <a:r>
                        <a:rPr lang="cs-CZ" sz="1200" dirty="0" smtClean="0"/>
                        <a:t>Věk</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148955">
                <a:tc>
                  <a:txBody>
                    <a:bodyPr/>
                    <a:lstStyle/>
                    <a:p>
                      <a:pPr algn="ctr"/>
                      <a:r>
                        <a:rPr lang="cs-CZ" sz="1200" dirty="0" smtClean="0"/>
                        <a:t>15 – 20 let</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49 %</a:t>
                      </a:r>
                      <a:endParaRPr lang="cs-CZ" sz="1200" kern="1200" dirty="0">
                        <a:solidFill>
                          <a:schemeClr val="dk1"/>
                        </a:solidFill>
                        <a:latin typeface="+mn-lt"/>
                        <a:ea typeface="+mn-ea"/>
                        <a:cs typeface="+mn-cs"/>
                      </a:endParaRPr>
                    </a:p>
                  </a:txBody>
                  <a:tcPr/>
                </a:tc>
              </a:tr>
              <a:tr h="148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smtClean="0"/>
                        <a:t>21 – 25 let</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51 %</a:t>
                      </a:r>
                    </a:p>
                  </a:txBody>
                  <a:tcPr/>
                </a:tc>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3366021784"/>
              </p:ext>
            </p:extLst>
          </p:nvPr>
        </p:nvGraphicFramePr>
        <p:xfrm>
          <a:off x="458666" y="1306241"/>
          <a:ext cx="3897310" cy="822960"/>
        </p:xfrm>
        <a:graphic>
          <a:graphicData uri="http://schemas.openxmlformats.org/drawingml/2006/table">
            <a:tbl>
              <a:tblPr firstRow="1" bandRow="1">
                <a:tableStyleId>{21E4AEA4-8DFA-4A89-87EB-49C32662AFE0}</a:tableStyleId>
              </a:tblPr>
              <a:tblGrid>
                <a:gridCol w="1916029"/>
                <a:gridCol w="1981281"/>
              </a:tblGrid>
              <a:tr h="203530">
                <a:tc gridSpan="2">
                  <a:txBody>
                    <a:bodyPr/>
                    <a:lstStyle/>
                    <a:p>
                      <a:pPr algn="ctr"/>
                      <a:r>
                        <a:rPr lang="cs-CZ" sz="1200" dirty="0" smtClean="0"/>
                        <a:t>Pohlaví</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203530">
                <a:tc>
                  <a:txBody>
                    <a:bodyPr/>
                    <a:lstStyle/>
                    <a:p>
                      <a:pPr algn="ctr"/>
                      <a:r>
                        <a:rPr lang="cs-CZ" sz="1200" dirty="0" smtClean="0"/>
                        <a:t>muži</a:t>
                      </a:r>
                      <a:endParaRPr lang="cs-CZ" sz="1200" b="0" dirty="0">
                        <a:solidFill>
                          <a:schemeClr val="tx2"/>
                        </a:solidFill>
                        <a:latin typeface="Arial" pitchFamily="34" charset="0"/>
                        <a:cs typeface="Arial" pitchFamily="34" charset="0"/>
                      </a:endParaRPr>
                    </a:p>
                  </a:txBody>
                  <a:tcPr/>
                </a:tc>
                <a:tc>
                  <a:txBody>
                    <a:bodyPr/>
                    <a:lstStyle/>
                    <a:p>
                      <a:pPr algn="ctr"/>
                      <a:r>
                        <a:rPr lang="cs-CZ" sz="1200" baseline="0" dirty="0" smtClean="0"/>
                        <a:t>51 </a:t>
                      </a:r>
                      <a:r>
                        <a:rPr lang="cs-CZ" sz="1200" dirty="0" smtClean="0"/>
                        <a:t>%</a:t>
                      </a:r>
                      <a:endParaRPr lang="cs-CZ" sz="1200" b="0" dirty="0">
                        <a:solidFill>
                          <a:schemeClr val="tx2"/>
                        </a:solidFill>
                        <a:latin typeface="Arial" pitchFamily="34" charset="0"/>
                        <a:cs typeface="Arial" pitchFamily="34" charset="0"/>
                      </a:endParaRPr>
                    </a:p>
                  </a:txBody>
                  <a:tcPr/>
                </a:tc>
              </a:tr>
              <a:tr h="203530">
                <a:tc>
                  <a:txBody>
                    <a:bodyPr/>
                    <a:lstStyle/>
                    <a:p>
                      <a:pPr algn="ctr"/>
                      <a:r>
                        <a:rPr lang="cs-CZ" sz="1200" dirty="0" smtClean="0"/>
                        <a:t>ženy</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smtClean="0"/>
                        <a:t>49 %</a:t>
                      </a:r>
                      <a:endParaRPr lang="cs-CZ" sz="1200" b="0" dirty="0" smtClean="0">
                        <a:solidFill>
                          <a:schemeClr val="tx2"/>
                        </a:solidFill>
                        <a:latin typeface="Arial" pitchFamily="34" charset="0"/>
                        <a:cs typeface="Arial" pitchFamily="34" charset="0"/>
                      </a:endParaRPr>
                    </a:p>
                  </a:txBody>
                  <a:tcPr/>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784616175"/>
              </p:ext>
            </p:extLst>
          </p:nvPr>
        </p:nvGraphicFramePr>
        <p:xfrm>
          <a:off x="4716016" y="1340768"/>
          <a:ext cx="4047143" cy="4469798"/>
        </p:xfrm>
        <a:graphic>
          <a:graphicData uri="http://schemas.openxmlformats.org/drawingml/2006/table">
            <a:tbl>
              <a:tblPr firstRow="1" bandRow="1">
                <a:tableStyleId>{21E4AEA4-8DFA-4A89-87EB-49C32662AFE0}</a:tableStyleId>
              </a:tblPr>
              <a:tblGrid>
                <a:gridCol w="2104513"/>
                <a:gridCol w="1942630"/>
              </a:tblGrid>
              <a:tr h="244648">
                <a:tc gridSpan="2">
                  <a:txBody>
                    <a:bodyPr/>
                    <a:lstStyle/>
                    <a:p>
                      <a:pPr algn="ctr"/>
                      <a:r>
                        <a:rPr lang="cs-CZ" sz="1200" dirty="0" smtClean="0"/>
                        <a:t>Kraje</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299677">
                <a:tc>
                  <a:txBody>
                    <a:bodyPr/>
                    <a:lstStyle/>
                    <a:p>
                      <a:pPr marL="0" algn="ctr" defTabSz="914400" rtl="0" eaLnBrk="1" latinLnBrk="0" hangingPunct="1"/>
                      <a:r>
                        <a:rPr lang="cs-CZ" sz="1200" kern="1200" dirty="0" smtClean="0"/>
                        <a:t>Praha</a:t>
                      </a:r>
                      <a:endParaRPr lang="cs-CZ" sz="1200" b="0" kern="1200" dirty="0">
                        <a:solidFill>
                          <a:schemeClr val="tx2"/>
                        </a:solidFill>
                        <a:latin typeface="Arial" pitchFamily="34" charset="0"/>
                        <a:ea typeface="+mn-ea"/>
                        <a:cs typeface="Arial" pitchFamily="34" charset="0"/>
                      </a:endParaRPr>
                    </a:p>
                  </a:txBody>
                  <a:tcPr/>
                </a:tc>
                <a:tc>
                  <a:txBody>
                    <a:bodyPr/>
                    <a:lstStyle/>
                    <a:p>
                      <a:pPr marL="0" algn="ctr" defTabSz="914400" rtl="0" eaLnBrk="1" latinLnBrk="0" hangingPunct="1"/>
                      <a:r>
                        <a:rPr lang="cs-CZ" sz="1200" kern="1200" dirty="0" smtClean="0"/>
                        <a:t>12 %</a:t>
                      </a:r>
                      <a:endParaRPr lang="cs-CZ" sz="1200" b="0" kern="1200" dirty="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Středočeský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12 %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Jihočeský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6 %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Plzeňský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Karlovarský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3</a:t>
                      </a:r>
                      <a:r>
                        <a:rPr lang="cs-CZ" sz="1200" kern="1200" baseline="0" dirty="0" smtClean="0"/>
                        <a:t> </a:t>
                      </a:r>
                      <a:r>
                        <a:rPr lang="cs-CZ" sz="1200" kern="1200" dirty="0" smtClean="0"/>
                        <a:t>%</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Ústecký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8 %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Liberecký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4 %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Královéhradecký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Pardubický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Vysočina</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Jihomoravský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11 %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Olomoucký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6 %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Zlínský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6 %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Moravskoslezský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12 %</a:t>
                      </a:r>
                      <a:endParaRPr lang="cs-CZ" sz="1200" b="0" kern="1200" dirty="0" smtClean="0">
                        <a:solidFill>
                          <a:schemeClr val="tx2"/>
                        </a:solidFill>
                        <a:latin typeface="Arial" pitchFamily="34" charset="0"/>
                        <a:ea typeface="+mn-ea"/>
                        <a:cs typeface="Arial" pitchFamily="34" charset="0"/>
                      </a:endParaRPr>
                    </a:p>
                  </a:txBody>
                  <a:tcPr/>
                </a:tc>
              </a:tr>
            </a:tbl>
          </a:graphicData>
        </a:graphic>
      </p:graphicFrame>
      <p:sp>
        <p:nvSpPr>
          <p:cNvPr id="3" name="TextovéPole 2"/>
          <p:cNvSpPr txBox="1"/>
          <p:nvPr/>
        </p:nvSpPr>
        <p:spPr>
          <a:xfrm>
            <a:off x="467544" y="5258524"/>
            <a:ext cx="3816424" cy="646331"/>
          </a:xfrm>
          <a:prstGeom prst="rect">
            <a:avLst/>
          </a:prstGeom>
          <a:noFill/>
        </p:spPr>
        <p:txBody>
          <a:bodyPr wrap="square" rtlCol="0">
            <a:spAutoFit/>
          </a:bodyPr>
          <a:lstStyle/>
          <a:p>
            <a:r>
              <a:rPr lang="cs-CZ" sz="1200" i="1" dirty="0" smtClean="0">
                <a:solidFill>
                  <a:schemeClr val="accent1"/>
                </a:solidFill>
              </a:rPr>
              <a:t>*Údaje o struktuře po vážení, zaokrouhlena na celá procenta. Zdrojem teoretických četnosti jsou data ČSU a v případě užívání internetu aktuální data MEDIA PROJEKT.</a:t>
            </a:r>
            <a:endParaRPr lang="cs-CZ" sz="1200" i="1" dirty="0">
              <a:solidFill>
                <a:schemeClr val="accent1"/>
              </a:solidFill>
            </a:endParaRPr>
          </a:p>
        </p:txBody>
      </p:sp>
      <p:graphicFrame>
        <p:nvGraphicFramePr>
          <p:cNvPr id="13" name="Tabulka 12"/>
          <p:cNvGraphicFramePr>
            <a:graphicFrameLocks noGrp="1"/>
          </p:cNvGraphicFramePr>
          <p:nvPr>
            <p:extLst>
              <p:ext uri="{D42A27DB-BD31-4B8C-83A1-F6EECF244321}">
                <p14:modId xmlns:p14="http://schemas.microsoft.com/office/powerpoint/2010/main" val="3090562564"/>
              </p:ext>
            </p:extLst>
          </p:nvPr>
        </p:nvGraphicFramePr>
        <p:xfrm>
          <a:off x="467544" y="3140968"/>
          <a:ext cx="3888432" cy="1097280"/>
        </p:xfrm>
        <a:graphic>
          <a:graphicData uri="http://schemas.openxmlformats.org/drawingml/2006/table">
            <a:tbl>
              <a:tblPr firstRow="1" bandRow="1">
                <a:tableStyleId>{21E4AEA4-8DFA-4A89-87EB-49C32662AFE0}</a:tableStyleId>
              </a:tblPr>
              <a:tblGrid>
                <a:gridCol w="1907532"/>
                <a:gridCol w="1980900"/>
              </a:tblGrid>
              <a:tr h="126014">
                <a:tc gridSpan="2">
                  <a:txBody>
                    <a:bodyPr/>
                    <a:lstStyle/>
                    <a:p>
                      <a:pPr algn="ctr"/>
                      <a:r>
                        <a:rPr lang="cs-CZ" sz="1200" dirty="0" smtClean="0"/>
                        <a:t>Velikost</a:t>
                      </a:r>
                      <a:r>
                        <a:rPr lang="cs-CZ" sz="1200" baseline="0" dirty="0" smtClean="0"/>
                        <a:t> místa bydliště (počet obyvatel)</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126014">
                <a:tc>
                  <a:txBody>
                    <a:bodyPr/>
                    <a:lstStyle/>
                    <a:p>
                      <a:pPr algn="ctr"/>
                      <a:r>
                        <a:rPr lang="cs-CZ" sz="1200" dirty="0" smtClean="0"/>
                        <a:t>do  4 999</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39 %</a:t>
                      </a:r>
                      <a:endParaRPr lang="cs-CZ" sz="1200" kern="1200" dirty="0">
                        <a:solidFill>
                          <a:schemeClr val="dk1"/>
                        </a:solidFill>
                        <a:latin typeface="+mn-lt"/>
                        <a:ea typeface="+mn-ea"/>
                        <a:cs typeface="+mn-cs"/>
                      </a:endParaRPr>
                    </a:p>
                  </a:txBody>
                  <a:tcPr/>
                </a:tc>
              </a:tr>
              <a:tr h="126014">
                <a:tc>
                  <a:txBody>
                    <a:bodyPr/>
                    <a:lstStyle/>
                    <a:p>
                      <a:pPr algn="ctr"/>
                      <a:r>
                        <a:rPr lang="cs-CZ" sz="1200" dirty="0" smtClean="0"/>
                        <a:t>5 000 – 99 999</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41 %</a:t>
                      </a:r>
                    </a:p>
                  </a:txBody>
                  <a:tcPr/>
                </a:tc>
              </a:tr>
              <a:tr h="126014">
                <a:tc>
                  <a:txBody>
                    <a:bodyPr/>
                    <a:lstStyle/>
                    <a:p>
                      <a:pPr algn="ctr"/>
                      <a:r>
                        <a:rPr lang="cs-CZ" sz="1200" dirty="0" smtClean="0"/>
                        <a:t>100 000 a více</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20 %</a:t>
                      </a:r>
                    </a:p>
                  </a:txBody>
                  <a:tcPr/>
                </a:tc>
              </a:tr>
            </a:tbl>
          </a:graphicData>
        </a:graphic>
      </p:graphicFrame>
      <p:pic>
        <p:nvPicPr>
          <p:cNvPr id="10" name="Picture 9" descr="hatefree kru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181851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rmAutofit/>
          </a:bodyPr>
          <a:lstStyle/>
          <a:p>
            <a:r>
              <a:rPr lang="cs-CZ" sz="3600" dirty="0" smtClean="0"/>
              <a:t>Násilí z nenávisti</a:t>
            </a:r>
            <a:endParaRPr lang="cs-CZ" sz="3600" dirty="0"/>
          </a:p>
        </p:txBody>
      </p:sp>
    </p:spTree>
    <p:extLst>
      <p:ext uri="{BB962C8B-B14F-4D97-AF65-F5344CB8AC3E}">
        <p14:creationId xmlns:p14="http://schemas.microsoft.com/office/powerpoint/2010/main" val="3486210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Co je a není násilí z nenávisti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487403747"/>
              </p:ext>
            </p:extLst>
          </p:nvPr>
        </p:nvGraphicFramePr>
        <p:xfrm>
          <a:off x="323527" y="4869160"/>
          <a:ext cx="8515163" cy="1224136"/>
        </p:xfrm>
        <a:graphic>
          <a:graphicData uri="http://schemas.openxmlformats.org/drawingml/2006/table">
            <a:tbl>
              <a:tblPr firstRow="1" bandRow="1">
                <a:effectLst/>
                <a:tableStyleId>{F5AB1C69-6EDB-4FF4-983F-18BD219EF322}</a:tableStyleId>
              </a:tblPr>
              <a:tblGrid>
                <a:gridCol w="8515163"/>
              </a:tblGrid>
              <a:tr h="122413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Mladí lidé jsou citliví k projevům násilí  jako takovému (všechny výroky většina respondentů považuje za násilí z nenávisti). Velká většina si uvědomuje, že toto </a:t>
                      </a:r>
                    </a:p>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násilí nemusí mít jen fyzické formy. Část lidí ale termín „násilí z nenávisti“ slučuje i s osobní nenávistí k danému jedinci (</a:t>
                      </a:r>
                      <a:r>
                        <a:rPr lang="cs-CZ" sz="1000" b="0" i="1" baseline="0" noProof="0" dirty="0" smtClean="0">
                          <a:ln>
                            <a:noFill/>
                          </a:ln>
                          <a:solidFill>
                            <a:schemeClr val="bg1"/>
                          </a:solidFill>
                        </a:rPr>
                        <a:t>Bývalý přítel jedné ženy v hospodě udeří v hospodě jejího současného přítele) </a:t>
                      </a:r>
                      <a:r>
                        <a:rPr lang="cs-CZ" sz="1000" b="0" baseline="0" noProof="0" dirty="0" smtClean="0">
                          <a:ln>
                            <a:noFill/>
                          </a:ln>
                          <a:solidFill>
                            <a:schemeClr val="bg1"/>
                          </a:solidFill>
                        </a:rPr>
                        <a:t>či s trestným činem vykonaným příslušníkem minority, ačkoli je dle popisu motivován krádeží nikoli příslušností oběti k jiné specifické skupině (</a:t>
                      </a:r>
                      <a:r>
                        <a:rPr lang="cs-CZ" sz="1000" b="0" i="1" baseline="0" noProof="0" dirty="0" smtClean="0">
                          <a:ln>
                            <a:noFill/>
                          </a:ln>
                          <a:solidFill>
                            <a:schemeClr val="bg1"/>
                          </a:solidFill>
                        </a:rPr>
                        <a:t>Rom napadne a okrade taxikáře</a:t>
                      </a:r>
                      <a:r>
                        <a:rPr lang="cs-CZ" sz="1000" b="0" i="0" baseline="0" noProof="0" dirty="0" smtClean="0">
                          <a:ln>
                            <a:noFill/>
                          </a:ln>
                          <a:solidFill>
                            <a:schemeClr val="bg1"/>
                          </a:solidFill>
                        </a:rPr>
                        <a:t>)</a:t>
                      </a:r>
                      <a:r>
                        <a:rPr lang="cs-CZ" sz="1000" b="0" baseline="0" noProof="0" dirty="0" smtClean="0">
                          <a:ln>
                            <a:noFill/>
                          </a:ln>
                          <a:solidFill>
                            <a:schemeClr val="bg1"/>
                          </a:solidFill>
                        </a:rPr>
                        <a:t>. </a:t>
                      </a:r>
                      <a:r>
                        <a:rPr lang="cs-CZ" sz="1000" b="0" i="0" baseline="0" noProof="0" dirty="0" smtClean="0">
                          <a:ln>
                            <a:noFill/>
                          </a:ln>
                          <a:solidFill>
                            <a:schemeClr val="bg1"/>
                          </a:solidFill>
                        </a:rPr>
                        <a:t>Odpovědi nejsou celkově příliš závislé na vzdělání respondentů (studovaná / dostudovaná škola) a dalších faktorech, což odráží obecně spíše nízkou znalost termínu „násilí z nenávisti“ v ČR. Hodnocení, že situace </a:t>
                      </a:r>
                      <a:r>
                        <a:rPr lang="cs-CZ" sz="1000" b="0" i="1" baseline="0" noProof="0" dirty="0" smtClean="0">
                          <a:ln>
                            <a:noFill/>
                          </a:ln>
                          <a:solidFill>
                            <a:schemeClr val="bg1"/>
                          </a:solidFill>
                        </a:rPr>
                        <a:t>Rom napadne a okrade taxikáře </a:t>
                      </a:r>
                      <a:r>
                        <a:rPr lang="cs-CZ" sz="1000" b="0" i="0" baseline="0" noProof="0" dirty="0" smtClean="0">
                          <a:ln>
                            <a:noFill/>
                          </a:ln>
                          <a:solidFill>
                            <a:schemeClr val="bg1"/>
                          </a:solidFill>
                        </a:rPr>
                        <a:t>je násilím z nenávisti, není častější u lidí s osobními negativními zkušenostmi s menšinami (ANO = 55 % oproti 66 % mezi lidmi bez zkušenosti). Je ale častější mezi lidmi, kteří důvěřují </a:t>
                      </a:r>
                      <a:r>
                        <a:rPr lang="cs-CZ" sz="1000" b="0" i="0" baseline="0" noProof="0" dirty="0" err="1" smtClean="0">
                          <a:ln>
                            <a:noFill/>
                          </a:ln>
                          <a:solidFill>
                            <a:schemeClr val="bg1"/>
                          </a:solidFill>
                        </a:rPr>
                        <a:t>hoaxům</a:t>
                      </a:r>
                      <a:r>
                        <a:rPr lang="cs-CZ" sz="1000" b="0" i="0" baseline="0" noProof="0" dirty="0" smtClean="0">
                          <a:ln>
                            <a:noFill/>
                          </a:ln>
                          <a:solidFill>
                            <a:schemeClr val="bg1"/>
                          </a:solidFill>
                        </a:rPr>
                        <a:t> o Romech, či mezi lidmi, kteří v otázce soužití s menšinami informačně vychází a zcela důvěřují např. televizi (ANO = 73 %). Viz níže.</a:t>
                      </a:r>
                      <a:endParaRPr lang="cs-CZ" sz="1000" b="0" i="1"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a:solidFill>
                  <a:schemeClr val="tx2"/>
                </a:solidFill>
                <a:cs typeface="Arial" pitchFamily="34" charset="0"/>
              </a:rPr>
              <a:t>P02. Je podle Vás projevem násilí z nenávisti, když … </a:t>
            </a:r>
          </a:p>
        </p:txBody>
      </p:sp>
      <p:graphicFrame>
        <p:nvGraphicFramePr>
          <p:cNvPr id="6" name="Zástupný symbol pro obsah 4"/>
          <p:cNvGraphicFramePr>
            <a:graphicFrameLocks/>
          </p:cNvGraphicFramePr>
          <p:nvPr>
            <p:extLst>
              <p:ext uri="{D42A27DB-BD31-4B8C-83A1-F6EECF244321}">
                <p14:modId xmlns:p14="http://schemas.microsoft.com/office/powerpoint/2010/main" val="3001429783"/>
              </p:ext>
            </p:extLst>
          </p:nvPr>
        </p:nvGraphicFramePr>
        <p:xfrm>
          <a:off x="-828600" y="1612250"/>
          <a:ext cx="9721081" cy="31849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ovéPole 8"/>
          <p:cNvSpPr txBox="1"/>
          <p:nvPr/>
        </p:nvSpPr>
        <p:spPr>
          <a:xfrm>
            <a:off x="5940152" y="1335250"/>
            <a:ext cx="2736304" cy="276999"/>
          </a:xfrm>
          <a:prstGeom prst="rect">
            <a:avLst/>
          </a:prstGeom>
          <a:noFill/>
        </p:spPr>
        <p:txBody>
          <a:bodyPr wrap="square" rtlCol="0">
            <a:spAutoFit/>
          </a:bodyPr>
          <a:lstStyle/>
          <a:p>
            <a:r>
              <a:rPr lang="cs-CZ" sz="1200" i="1" dirty="0" smtClean="0"/>
              <a:t>*Seřazeno podle určitě ano + spíše ano</a:t>
            </a:r>
            <a:endParaRPr lang="cs-CZ" sz="1200" i="1" dirty="0"/>
          </a:p>
        </p:txBody>
      </p:sp>
      <p:pic>
        <p:nvPicPr>
          <p:cNvPr id="7" name="Picture 6"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8351235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Postoje a názory ohledně</a:t>
            </a:r>
            <a:br>
              <a:rPr lang="cs-CZ" dirty="0" smtClean="0"/>
            </a:br>
            <a:r>
              <a:rPr lang="cs-CZ" dirty="0" smtClean="0"/>
              <a:t>násilí z nenávisti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595689665"/>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Celkem 88 % respondentů uvádí, že útok na jedince kvůli jeho příslušnosti ke skupině, negativně postihuje i další členy skupiny, k níž oběť náleží. To naznačuje, že přes omezenou znalost termínu „násilí z nenávisti“ (viz </a:t>
                      </a:r>
                      <a:r>
                        <a:rPr lang="cs-CZ" sz="1000" b="0" baseline="0" noProof="0" dirty="0" err="1" smtClean="0">
                          <a:ln>
                            <a:noFill/>
                          </a:ln>
                          <a:solidFill>
                            <a:schemeClr val="bg1"/>
                          </a:solidFill>
                        </a:rPr>
                        <a:t>slide</a:t>
                      </a:r>
                      <a:r>
                        <a:rPr lang="cs-CZ" sz="1000" b="0" baseline="0" noProof="0" dirty="0" smtClean="0">
                          <a:ln>
                            <a:noFill/>
                          </a:ln>
                          <a:solidFill>
                            <a:schemeClr val="bg1"/>
                          </a:solidFill>
                        </a:rPr>
                        <a:t> výše) existuje mezi mladými lidmi citlivost ke jevu násilí z nenávisti jako takovému a jeho možným důsledkům. Mladí lidé také nejsou k násilí z nenávisti lhostejní – jen 28 % z nich jej považuje za „věc útočníka a oběti“. Varujícím zjištěním je naopak to, že 46 % respondentů je přístupných argumentům, které zodpovědnost za napadení rozkládají mezi útočníky a oběti (mohly si to zavinit svým oblékáním, příslušností </a:t>
                      </a:r>
                      <a:br>
                        <a:rPr lang="cs-CZ" sz="1000" b="0" baseline="0" noProof="0" dirty="0" smtClean="0">
                          <a:ln>
                            <a:noFill/>
                          </a:ln>
                          <a:solidFill>
                            <a:schemeClr val="bg1"/>
                          </a:solidFill>
                        </a:rPr>
                      </a:br>
                      <a:r>
                        <a:rPr lang="cs-CZ" sz="1000" b="0" baseline="0" noProof="0" dirty="0" smtClean="0">
                          <a:ln>
                            <a:noFill/>
                          </a:ln>
                          <a:solidFill>
                            <a:schemeClr val="bg1"/>
                          </a:solidFill>
                        </a:rPr>
                        <a:t>k určité skupině apod. ) a násilí z nenávisti pocházející od jakékoli skupiny útočníků tím mohou legitimizovat.</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a:solidFill>
                  <a:schemeClr val="tx2"/>
                </a:solidFill>
                <a:cs typeface="Arial" pitchFamily="34" charset="0"/>
              </a:rPr>
              <a:t>O18. Uveďte, nakolik souhlasíte či nesouhlasíte s následujícím tvrzením: </a:t>
            </a:r>
          </a:p>
        </p:txBody>
      </p:sp>
      <p:graphicFrame>
        <p:nvGraphicFramePr>
          <p:cNvPr id="6" name="Zástupný symbol pro obsah 4"/>
          <p:cNvGraphicFramePr>
            <a:graphicFrameLocks/>
          </p:cNvGraphicFramePr>
          <p:nvPr>
            <p:extLst>
              <p:ext uri="{D42A27DB-BD31-4B8C-83A1-F6EECF244321}">
                <p14:modId xmlns:p14="http://schemas.microsoft.com/office/powerpoint/2010/main" val="1517245990"/>
              </p:ext>
            </p:extLst>
          </p:nvPr>
        </p:nvGraphicFramePr>
        <p:xfrm>
          <a:off x="-468560" y="1607937"/>
          <a:ext cx="9612560" cy="36212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ovéPole 3"/>
          <p:cNvSpPr txBox="1"/>
          <p:nvPr/>
        </p:nvSpPr>
        <p:spPr>
          <a:xfrm>
            <a:off x="5940152" y="1335250"/>
            <a:ext cx="2952328" cy="276999"/>
          </a:xfrm>
          <a:prstGeom prst="rect">
            <a:avLst/>
          </a:prstGeom>
          <a:noFill/>
        </p:spPr>
        <p:txBody>
          <a:bodyPr wrap="square" rtlCol="0">
            <a:spAutoFit/>
          </a:bodyPr>
          <a:lstStyle/>
          <a:p>
            <a:r>
              <a:rPr lang="cs-CZ" sz="1200" i="1" dirty="0" smtClean="0"/>
              <a:t>*Seřazeno podle určitě ano + spíše ano</a:t>
            </a:r>
            <a:endParaRPr lang="cs-CZ" sz="1200" i="1" dirty="0"/>
          </a:p>
        </p:txBody>
      </p:sp>
      <p:pic>
        <p:nvPicPr>
          <p:cNvPr id="7" name="Picture 6"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3544556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rmAutofit/>
          </a:bodyPr>
          <a:lstStyle/>
          <a:p>
            <a:r>
              <a:rPr lang="cs-CZ" sz="3600" dirty="0" smtClean="0"/>
              <a:t>Zdroje informací a důvěra zdrojům</a:t>
            </a:r>
            <a:endParaRPr lang="cs-CZ" sz="3600" dirty="0"/>
          </a:p>
        </p:txBody>
      </p:sp>
    </p:spTree>
    <p:extLst>
      <p:ext uri="{BB962C8B-B14F-4D97-AF65-F5344CB8AC3E}">
        <p14:creationId xmlns:p14="http://schemas.microsoft.com/office/powerpoint/2010/main" val="610803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Zdroje informací o společenských problémech a menšinách</a:t>
            </a:r>
            <a:endParaRPr lang="cs-CZ" dirty="0"/>
          </a:p>
        </p:txBody>
      </p:sp>
      <p:sp>
        <p:nvSpPr>
          <p:cNvPr id="4" name="Obdélník 3"/>
          <p:cNvSpPr/>
          <p:nvPr/>
        </p:nvSpPr>
        <p:spPr>
          <a:xfrm>
            <a:off x="4788024" y="1340768"/>
            <a:ext cx="4248472" cy="461665"/>
          </a:xfrm>
          <a:prstGeom prst="rect">
            <a:avLst/>
          </a:prstGeom>
        </p:spPr>
        <p:txBody>
          <a:bodyPr wrap="square">
            <a:spAutoFit/>
          </a:bodyPr>
          <a:lstStyle/>
          <a:p>
            <a:r>
              <a:rPr lang="cs-CZ" sz="1200" b="1" i="1" dirty="0">
                <a:solidFill>
                  <a:schemeClr val="tx2"/>
                </a:solidFill>
                <a:cs typeface="Arial" pitchFamily="34" charset="0"/>
              </a:rPr>
              <a:t>M4. Z jakých zdrojů získáváte informace o soužití s menšinami (např. Romové, homosexuálové, muslimové)? </a:t>
            </a:r>
          </a:p>
        </p:txBody>
      </p:sp>
      <p:graphicFrame>
        <p:nvGraphicFramePr>
          <p:cNvPr id="8" name="Tabulka 7"/>
          <p:cNvGraphicFramePr>
            <a:graphicFrameLocks noGrp="1"/>
          </p:cNvGraphicFramePr>
          <p:nvPr>
            <p:extLst>
              <p:ext uri="{D42A27DB-BD31-4B8C-83A1-F6EECF244321}">
                <p14:modId xmlns:p14="http://schemas.microsoft.com/office/powerpoint/2010/main" val="3621267250"/>
              </p:ext>
            </p:extLst>
          </p:nvPr>
        </p:nvGraphicFramePr>
        <p:xfrm>
          <a:off x="323527" y="5157192"/>
          <a:ext cx="8515163" cy="936104"/>
        </p:xfrm>
        <a:graphic>
          <a:graphicData uri="http://schemas.openxmlformats.org/drawingml/2006/table">
            <a:tbl>
              <a:tblPr firstRow="1" bandRow="1">
                <a:effectLst/>
                <a:tableStyleId>{F5AB1C69-6EDB-4FF4-983F-18BD219EF322}</a:tableStyleId>
              </a:tblPr>
              <a:tblGrid>
                <a:gridCol w="8515163"/>
              </a:tblGrid>
              <a:tr h="936104">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V informačních zdrojích mladých lidí (15-25 let) výraznou roli hrají elektronická a nová média (televize, on-line zpravodajství, sociální sítě) a tzv. </a:t>
                      </a:r>
                      <a:r>
                        <a:rPr lang="cs-CZ" sz="1000" b="0" baseline="0" noProof="0" dirty="0" err="1" smtClean="0">
                          <a:ln>
                            <a:noFill/>
                          </a:ln>
                          <a:solidFill>
                            <a:schemeClr val="bg1"/>
                          </a:solidFill>
                        </a:rPr>
                        <a:t>word</a:t>
                      </a:r>
                      <a:r>
                        <a:rPr lang="cs-CZ" sz="1000" b="0" baseline="0" noProof="0" dirty="0" smtClean="0">
                          <a:ln>
                            <a:noFill/>
                          </a:ln>
                          <a:solidFill>
                            <a:schemeClr val="bg1"/>
                          </a:solidFill>
                        </a:rPr>
                        <a:t> </a:t>
                      </a:r>
                      <a:r>
                        <a:rPr lang="cs-CZ" sz="1000" b="0" baseline="0" noProof="0" dirty="0" err="1" smtClean="0">
                          <a:ln>
                            <a:noFill/>
                          </a:ln>
                          <a:solidFill>
                            <a:schemeClr val="bg1"/>
                          </a:solidFill>
                        </a:rPr>
                        <a:t>of</a:t>
                      </a:r>
                      <a:r>
                        <a:rPr lang="cs-CZ" sz="1000" b="0" baseline="0" noProof="0" dirty="0" smtClean="0">
                          <a:ln>
                            <a:noFill/>
                          </a:ln>
                          <a:solidFill>
                            <a:schemeClr val="bg1"/>
                          </a:solidFill>
                        </a:rPr>
                        <a:t> </a:t>
                      </a:r>
                      <a:r>
                        <a:rPr lang="cs-CZ" sz="1000" b="0" baseline="0" noProof="0" dirty="0" err="1" smtClean="0">
                          <a:ln>
                            <a:noFill/>
                          </a:ln>
                          <a:solidFill>
                            <a:schemeClr val="bg1"/>
                          </a:solidFill>
                        </a:rPr>
                        <a:t>mouth</a:t>
                      </a:r>
                      <a:r>
                        <a:rPr lang="cs-CZ" sz="1000" b="0" baseline="0" noProof="0" dirty="0" smtClean="0">
                          <a:ln>
                            <a:noFill/>
                          </a:ln>
                          <a:solidFill>
                            <a:schemeClr val="bg1"/>
                          </a:solidFill>
                        </a:rPr>
                        <a:t> (osobní rozhovory s rodinou a známými). V otázce soužití s menšinami klade část mladých lidí důraz na vlastní zkušenost. To může vycházet z faktu, že vlastní zkušenosti (pozitivní i negativní) jsou zde u mladých lidí skutečně častější než např. korupce a nezaměstnanost (velká část ještě studuje). U části respondentů však může docházet k propojení s mediálními či jinými typy informací. Např. soužití s Romy, bezdomovci a Muslimy  totiž označuje za problematické většina respondentů, kteří uvádí,  že nejčastějším zdrojem informace je „vlastní zkušenost“ a zároveň deklarují, že žádnou osobní negativní zkušenost s příslušníkem menšin nemají (viz otázka níže).</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9" name="Zástupný symbol pro obsah 4"/>
          <p:cNvGraphicFramePr>
            <a:graphicFrameLocks/>
          </p:cNvGraphicFramePr>
          <p:nvPr>
            <p:extLst>
              <p:ext uri="{D42A27DB-BD31-4B8C-83A1-F6EECF244321}">
                <p14:modId xmlns:p14="http://schemas.microsoft.com/office/powerpoint/2010/main" val="1518050551"/>
              </p:ext>
            </p:extLst>
          </p:nvPr>
        </p:nvGraphicFramePr>
        <p:xfrm>
          <a:off x="0" y="1987099"/>
          <a:ext cx="4680000" cy="3098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Zástupný symbol pro obsah 4"/>
          <p:cNvGraphicFramePr>
            <a:graphicFrameLocks/>
          </p:cNvGraphicFramePr>
          <p:nvPr>
            <p:extLst>
              <p:ext uri="{D42A27DB-BD31-4B8C-83A1-F6EECF244321}">
                <p14:modId xmlns:p14="http://schemas.microsoft.com/office/powerpoint/2010/main" val="952428504"/>
              </p:ext>
            </p:extLst>
          </p:nvPr>
        </p:nvGraphicFramePr>
        <p:xfrm>
          <a:off x="4139952" y="1987100"/>
          <a:ext cx="4680000" cy="3098084"/>
        </p:xfrm>
        <a:graphic>
          <a:graphicData uri="http://schemas.openxmlformats.org/drawingml/2006/chart">
            <c:chart xmlns:c="http://schemas.openxmlformats.org/drawingml/2006/chart" xmlns:r="http://schemas.openxmlformats.org/officeDocument/2006/relationships" r:id="rId4"/>
          </a:graphicData>
        </a:graphic>
      </p:graphicFrame>
      <p:sp>
        <p:nvSpPr>
          <p:cNvPr id="13" name="Obdélník 12"/>
          <p:cNvSpPr/>
          <p:nvPr/>
        </p:nvSpPr>
        <p:spPr>
          <a:xfrm>
            <a:off x="107504" y="1340768"/>
            <a:ext cx="4680520" cy="646331"/>
          </a:xfrm>
          <a:prstGeom prst="rect">
            <a:avLst/>
          </a:prstGeom>
        </p:spPr>
        <p:txBody>
          <a:bodyPr wrap="square">
            <a:spAutoFit/>
          </a:bodyPr>
          <a:lstStyle/>
          <a:p>
            <a:r>
              <a:rPr lang="cs-CZ" sz="1200" b="1" i="1" dirty="0">
                <a:solidFill>
                  <a:schemeClr val="tx2"/>
                </a:solidFill>
                <a:cs typeface="Arial" pitchFamily="34" charset="0"/>
              </a:rPr>
              <a:t>M3. Z jakých zdrojů získáváte informace o společenských problémech (nezaměstnanost, chudoba, korupce, kriminalita, atd.) a událostech, které s nimi souvisí</a:t>
            </a:r>
            <a:r>
              <a:rPr lang="cs-CZ" sz="1200" b="1" i="1" dirty="0" smtClean="0">
                <a:solidFill>
                  <a:schemeClr val="tx2"/>
                </a:solidFill>
                <a:cs typeface="Arial" pitchFamily="34" charset="0"/>
              </a:rPr>
              <a:t>?</a:t>
            </a:r>
            <a:endParaRPr lang="cs-CZ" sz="1200" b="1" i="1" dirty="0">
              <a:solidFill>
                <a:schemeClr val="tx2"/>
              </a:solidFill>
              <a:cs typeface="Arial" pitchFamily="34" charset="0"/>
            </a:endParaRPr>
          </a:p>
        </p:txBody>
      </p:sp>
      <p:pic>
        <p:nvPicPr>
          <p:cNvPr id="10" name="Picture 9" descr="hatefree kru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9150195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Důvěra zdrojům informací v otázce soužití s menšinami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860939235"/>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Důvěra ve zdroje ne vždy odpovídá struktuře, jakou se podílejí na informovanosti v otázce společenských problémů a soužití s menšinami (viz </a:t>
                      </a:r>
                      <a:r>
                        <a:rPr lang="cs-CZ" sz="1000" b="0" baseline="0" noProof="0" dirty="0" err="1" smtClean="0">
                          <a:ln>
                            <a:noFill/>
                          </a:ln>
                          <a:solidFill>
                            <a:schemeClr val="bg1"/>
                          </a:solidFill>
                        </a:rPr>
                        <a:t>slide</a:t>
                      </a:r>
                      <a:r>
                        <a:rPr lang="cs-CZ" sz="1000" b="0" baseline="0" noProof="0" dirty="0" smtClean="0">
                          <a:ln>
                            <a:noFill/>
                          </a:ln>
                          <a:solidFill>
                            <a:schemeClr val="bg1"/>
                          </a:solidFill>
                        </a:rPr>
                        <a:t> výše). Velkou důvěru mají mladí lidé v </a:t>
                      </a:r>
                      <a:r>
                        <a:rPr lang="cs-CZ" sz="1000" b="0" baseline="0" noProof="0" dirty="0" err="1" smtClean="0">
                          <a:ln>
                            <a:noFill/>
                          </a:ln>
                          <a:solidFill>
                            <a:schemeClr val="bg1"/>
                          </a:solidFill>
                        </a:rPr>
                        <a:t>nemediované</a:t>
                      </a:r>
                      <a:r>
                        <a:rPr lang="cs-CZ" sz="1000" b="0" baseline="0" noProof="0" dirty="0" smtClean="0">
                          <a:ln>
                            <a:noFill/>
                          </a:ln>
                          <a:solidFill>
                            <a:schemeClr val="bg1"/>
                          </a:solidFill>
                        </a:rPr>
                        <a:t> zkušenosti – osobní i předávané od známých a rodiny. Důvěryhodnost školy a úřadů / institucí spíše převyšuje míru, nakolik jsou pro mladé lidi informačním zdrojem, což naznačuje, že jejich informační potenciál může brzdit i forma předávání informací mladým lidem. Naopak u sociálních sítí si část respondentů, kteří je chápou jako informační zdroj, uvědomuje  omezenou spolehlivost některých informací. Aktivismus je pak zřejmě velkou částí mladých lidí chápán jako prosazování neobjektivních postojů.</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9" name="Zástupný symbol pro obsah 4"/>
          <p:cNvGraphicFramePr>
            <a:graphicFrameLocks/>
          </p:cNvGraphicFramePr>
          <p:nvPr>
            <p:extLst>
              <p:ext uri="{D42A27DB-BD31-4B8C-83A1-F6EECF244321}">
                <p14:modId xmlns:p14="http://schemas.microsoft.com/office/powerpoint/2010/main" val="273031848"/>
              </p:ext>
            </p:extLst>
          </p:nvPr>
        </p:nvGraphicFramePr>
        <p:xfrm>
          <a:off x="1" y="1628800"/>
          <a:ext cx="8460431"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11" name="Obdélník 10"/>
          <p:cNvSpPr/>
          <p:nvPr/>
        </p:nvSpPr>
        <p:spPr>
          <a:xfrm>
            <a:off x="251520" y="1324513"/>
            <a:ext cx="7992888" cy="461665"/>
          </a:xfrm>
          <a:prstGeom prst="rect">
            <a:avLst/>
          </a:prstGeom>
        </p:spPr>
        <p:txBody>
          <a:bodyPr wrap="square">
            <a:spAutoFit/>
          </a:bodyPr>
          <a:lstStyle/>
          <a:p>
            <a:r>
              <a:rPr lang="cs-CZ" sz="1200" b="1" i="1" dirty="0">
                <a:solidFill>
                  <a:schemeClr val="tx2"/>
                </a:solidFill>
                <a:cs typeface="Arial" pitchFamily="34" charset="0"/>
              </a:rPr>
              <a:t>M5. Nakolik důvěřujete informacím o společenských problémech a soužití s menšinami, které se dozvíte z následujících zdrojů? </a:t>
            </a:r>
            <a:endParaRPr lang="cs-CZ" sz="1200" b="1" i="1" dirty="0" smtClean="0">
              <a:solidFill>
                <a:schemeClr val="tx2"/>
              </a:solidFill>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3200812867"/>
              </p:ext>
            </p:extLst>
          </p:nvPr>
        </p:nvGraphicFramePr>
        <p:xfrm>
          <a:off x="8388424" y="1700809"/>
          <a:ext cx="451456" cy="2664299"/>
        </p:xfrm>
        <a:graphic>
          <a:graphicData uri="http://schemas.openxmlformats.org/drawingml/2006/table">
            <a:tbl>
              <a:tblPr>
                <a:tableStyleId>{5C22544A-7EE6-4342-B048-85BDC9FD1C3A}</a:tableStyleId>
              </a:tblPr>
              <a:tblGrid>
                <a:gridCol w="451456"/>
              </a:tblGrid>
              <a:tr h="242209">
                <a:tc>
                  <a:txBody>
                    <a:bodyPr/>
                    <a:lstStyle/>
                    <a:p>
                      <a:pPr algn="ctr" fontAlgn="b"/>
                      <a:r>
                        <a:rPr lang="cs-CZ" sz="1100" u="none" strike="noStrike" dirty="0">
                          <a:effectLst/>
                        </a:rPr>
                        <a:t>1,8</a:t>
                      </a:r>
                      <a:endParaRPr lang="cs-CZ" sz="1100" b="0" i="0" u="none" strike="noStrike" dirty="0">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dirty="0">
                          <a:effectLst/>
                        </a:rPr>
                        <a:t>2,0</a:t>
                      </a:r>
                      <a:endParaRPr lang="cs-CZ" sz="1100" b="0" i="0" u="none" strike="noStrike" dirty="0">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a:effectLst/>
                        </a:rPr>
                        <a:t>2,5</a:t>
                      </a:r>
                      <a:endParaRPr lang="cs-CZ" sz="1100" b="0" i="0" u="none" strike="noStrike">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dirty="0">
                          <a:effectLst/>
                        </a:rPr>
                        <a:t>2,5</a:t>
                      </a:r>
                      <a:endParaRPr lang="cs-CZ" sz="1100" b="0" i="0" u="none" strike="noStrike" dirty="0">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a:effectLst/>
                        </a:rPr>
                        <a:t>2,5</a:t>
                      </a:r>
                      <a:endParaRPr lang="cs-CZ" sz="1100" b="0" i="0" u="none" strike="noStrike">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a:effectLst/>
                        </a:rPr>
                        <a:t>2,6</a:t>
                      </a:r>
                      <a:endParaRPr lang="cs-CZ" sz="1100" b="0" i="0" u="none" strike="noStrike">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a:effectLst/>
                        </a:rPr>
                        <a:t>2,7</a:t>
                      </a:r>
                      <a:endParaRPr lang="cs-CZ" sz="1100" b="0" i="0" u="none" strike="noStrike">
                        <a:solidFill>
                          <a:srgbClr val="000000"/>
                        </a:solidFill>
                        <a:effectLst/>
                        <a:latin typeface="Calibri"/>
                      </a:endParaRPr>
                    </a:p>
                  </a:txBody>
                  <a:tcPr marL="9525" marR="9525" marT="9525" marB="0" anchor="b">
                    <a:noFill/>
                  </a:tcPr>
                </a:tc>
              </a:tr>
              <a:tr h="242209">
                <a:tc>
                  <a:txBody>
                    <a:bodyPr/>
                    <a:lstStyle/>
                    <a:p>
                      <a:pPr algn="ctr" fontAlgn="b"/>
                      <a:r>
                        <a:rPr lang="cs-CZ" sz="1000" u="none" strike="noStrike">
                          <a:effectLst/>
                        </a:rPr>
                        <a:t>2,7</a:t>
                      </a:r>
                      <a:endParaRPr lang="cs-CZ" sz="1000" b="0" i="0" u="none" strike="noStrike">
                        <a:solidFill>
                          <a:srgbClr val="000000"/>
                        </a:solidFill>
                        <a:effectLst/>
                        <a:latin typeface="Arial"/>
                      </a:endParaRPr>
                    </a:p>
                  </a:txBody>
                  <a:tcPr marL="9525" marR="9525" marT="9525" marB="0" anchor="b">
                    <a:noFill/>
                  </a:tcPr>
                </a:tc>
              </a:tr>
              <a:tr h="242209">
                <a:tc>
                  <a:txBody>
                    <a:bodyPr/>
                    <a:lstStyle/>
                    <a:p>
                      <a:pPr algn="ctr" fontAlgn="b"/>
                      <a:r>
                        <a:rPr lang="cs-CZ" sz="1100" u="none" strike="noStrike">
                          <a:effectLst/>
                        </a:rPr>
                        <a:t>2,8</a:t>
                      </a:r>
                      <a:endParaRPr lang="cs-CZ" sz="1100" b="0" i="0" u="none" strike="noStrike">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noFill/>
                  </a:tcPr>
                </a:tc>
              </a:tr>
              <a:tr h="242209">
                <a:tc>
                  <a:txBody>
                    <a:bodyPr/>
                    <a:lstStyle/>
                    <a:p>
                      <a:pPr algn="ctr" fontAlgn="b"/>
                      <a:r>
                        <a:rPr lang="cs-CZ" sz="1100" u="none" strike="noStrike" dirty="0">
                          <a:effectLst/>
                        </a:rPr>
                        <a:t>3,4</a:t>
                      </a:r>
                      <a:endParaRPr lang="cs-CZ" sz="1100" b="0" i="0" u="none" strike="noStrike" dirty="0">
                        <a:solidFill>
                          <a:srgbClr val="000000"/>
                        </a:solidFill>
                        <a:effectLst/>
                        <a:latin typeface="Calibri"/>
                      </a:endParaRPr>
                    </a:p>
                  </a:txBody>
                  <a:tcPr marL="9525" marR="9525" marT="9525" marB="0" anchor="b">
                    <a:noFill/>
                  </a:tcPr>
                </a:tc>
              </a:tr>
            </a:tbl>
          </a:graphicData>
        </a:graphic>
      </p:graphicFrame>
      <p:cxnSp>
        <p:nvCxnSpPr>
          <p:cNvPr id="12" name="Přímá spojnice 11"/>
          <p:cNvCxnSpPr/>
          <p:nvPr/>
        </p:nvCxnSpPr>
        <p:spPr>
          <a:xfrm flipH="1">
            <a:off x="107504" y="220486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H="1">
            <a:off x="107504" y="3659276"/>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8244408" y="1394601"/>
            <a:ext cx="726679" cy="261610"/>
          </a:xfrm>
          <a:prstGeom prst="rect">
            <a:avLst/>
          </a:prstGeom>
          <a:noFill/>
        </p:spPr>
        <p:txBody>
          <a:bodyPr wrap="square" rtlCol="0">
            <a:spAutoFit/>
          </a:bodyPr>
          <a:lstStyle/>
          <a:p>
            <a:pPr algn="ctr"/>
            <a:r>
              <a:rPr lang="cs-CZ" sz="1100" dirty="0" smtClean="0"/>
              <a:t>průměr</a:t>
            </a:r>
            <a:endParaRPr lang="cs-CZ" sz="1100" dirty="0"/>
          </a:p>
        </p:txBody>
      </p:sp>
      <p:pic>
        <p:nvPicPr>
          <p:cNvPr id="10" name="Picture 9" descr="hatefree kru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57406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Motiv sady Office">
  <a:themeElements>
    <a:clrScheme name="MEDIAN - barevnost 1a">
      <a:dk1>
        <a:sysClr val="windowText" lastClr="000000"/>
      </a:dk1>
      <a:lt1>
        <a:sysClr val="window" lastClr="FFFFFF"/>
      </a:lt1>
      <a:dk2>
        <a:srgbClr val="005293"/>
      </a:dk2>
      <a:lt2>
        <a:srgbClr val="989B97"/>
      </a:lt2>
      <a:accent1>
        <a:srgbClr val="043B5D"/>
      </a:accent1>
      <a:accent2>
        <a:srgbClr val="3587C9"/>
      </a:accent2>
      <a:accent3>
        <a:srgbClr val="86BDE2"/>
      </a:accent3>
      <a:accent4>
        <a:srgbClr val="A0D127"/>
      </a:accent4>
      <a:accent5>
        <a:srgbClr val="FF371B"/>
      </a:accent5>
      <a:accent6>
        <a:srgbClr val="F9FF05"/>
      </a:accent6>
      <a:hlink>
        <a:srgbClr val="00529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319141"/>
    </a:custClr>
    <a:custClr name="Custom Color 2">
      <a:srgbClr val="38BDC4"/>
    </a:custClr>
    <a:custClr name="Custom Color 3">
      <a:srgbClr val="D9AC3E"/>
    </a:custClr>
    <a:custClr name="Custom Color 4">
      <a:srgbClr val="D85F04"/>
    </a:custClr>
    <a:custClr name="Custom Color 5">
      <a:srgbClr val="C03F2A"/>
    </a:custClr>
    <a:custClr name="Custom Color 6">
      <a:srgbClr val="6E5F54"/>
    </a:custClr>
    <a:custClr name="Custom Color 7">
      <a:srgbClr val="33CC33"/>
    </a:custClr>
    <a:custClr name="Custom Color 8">
      <a:srgbClr val="CCFF33"/>
    </a:custClr>
    <a:custClr name="Custom Color 9">
      <a:srgbClr val="FF99FF"/>
    </a:custClr>
    <a:custClr name="Custom Color 10">
      <a:srgbClr val="FF5050"/>
    </a:custClr>
    <a:custClr name="Custom Color 11">
      <a:srgbClr val="CC00CC"/>
    </a:custClr>
    <a:custClr name="Custom Color 12">
      <a:srgbClr val="993366"/>
    </a:custClr>
  </a:custClr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11433</TotalTime>
  <Words>2610</Words>
  <Application>Microsoft Macintosh PowerPoint</Application>
  <PresentationFormat>On-screen Show (4:3)</PresentationFormat>
  <Paragraphs>231</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1_Motiv sady Office</vt:lpstr>
      <vt:lpstr>Násilí z nenávisti a mládež – zdroje informací, stereotypy, mýty a (ne)snášenlivost  VÝZKUMNÁ ZPRÁVA I</vt:lpstr>
      <vt:lpstr>Metodologie výzkumu</vt:lpstr>
      <vt:lpstr>Struktura vzorku</vt:lpstr>
      <vt:lpstr>Násilí z nenávisti</vt:lpstr>
      <vt:lpstr>Co je a není násilí z nenávisti</vt:lpstr>
      <vt:lpstr>Postoje a názory ohledně násilí z nenávisti</vt:lpstr>
      <vt:lpstr>Zdroje informací a důvěra zdrojům</vt:lpstr>
      <vt:lpstr>Zdroje informací o společenských problémech a menšinách</vt:lpstr>
      <vt:lpstr>Důvěra zdrojům informací v otázce soužití s menšinami</vt:lpstr>
      <vt:lpstr>Celková informační hodnota zdrojů  v otázce soužití s menšinami</vt:lpstr>
      <vt:lpstr>Vlastní negativní zkušenosti s příslušníkem menšiny</vt:lpstr>
      <vt:lpstr>Osobní známost s Romy</vt:lpstr>
      <vt:lpstr>Důvěra zkresleným informacím a hoaxům</vt:lpstr>
      <vt:lpstr>Důvěřování zkresleným informacím a hoaxům TESTOVANÉ VÝROKY</vt:lpstr>
      <vt:lpstr>Důvěra zkresleným informacím a hoaxům ODPOVĚDI RESPONDENTŮ</vt:lpstr>
      <vt:lpstr>Důvěřování zkresleným informacím a hoaxům RŮZNÉ SKUPINY OBYVATEL</vt:lpstr>
      <vt:lpstr>Důvěřování zkresleným informacím a hoaxům DLE DŮVĚRY INFORMAČNÍM ZDROJŮM</vt:lpstr>
      <vt:lpstr>Pocit dostatku informací  a důvěra hoaxům</vt:lpstr>
      <vt:lpstr>Pocit informační saturovanosti</vt:lpstr>
      <vt:lpstr>Pocit informační saturovanosti o Romech a důvěra hoaxům</vt:lpstr>
      <vt:lpstr>Hodnocení soužití s menšinami</vt:lpstr>
      <vt:lpstr>Hodnocení soužití s menšinami</vt:lpstr>
      <vt:lpstr>Hodnocení soužití s menšinami VLIV NEGATIVNÍ ZKUŠENOSTI</vt:lpstr>
      <vt:lpstr>Hodnocení soužití s menšinami LIDÉ BEZ VLASTNÍ ZKUŠENOSTI – DLE DŮVĚRY HOAXŮM</vt:lpstr>
      <vt:lpstr>Hodnocení soužití s menšinami LIDÉ BEZ VLASTNÍ ZKUŠENOSTI – DLE DŮVĚRY HOAXŮM</vt:lpstr>
      <vt:lpstr>INFORMACE O REALIZÁTOROVI VÝZKUMU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Vlasta Burdová</dc:creator>
  <cp:lastModifiedBy>Jaroslav Valuch</cp:lastModifiedBy>
  <cp:revision>1499</cp:revision>
  <dcterms:created xsi:type="dcterms:W3CDTF">2012-06-01T13:59:42Z</dcterms:created>
  <dcterms:modified xsi:type="dcterms:W3CDTF">2014-11-25T18:05:09Z</dcterms:modified>
</cp:coreProperties>
</file>