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303" r:id="rId4"/>
    <p:sldId id="288" r:id="rId5"/>
    <p:sldId id="289" r:id="rId6"/>
    <p:sldId id="295" r:id="rId7"/>
    <p:sldId id="278" r:id="rId8"/>
    <p:sldId id="290" r:id="rId9"/>
    <p:sldId id="299" r:id="rId10"/>
    <p:sldId id="296" r:id="rId11"/>
    <p:sldId id="297" r:id="rId12"/>
    <p:sldId id="294" r:id="rId13"/>
    <p:sldId id="291" r:id="rId14"/>
    <p:sldId id="300" r:id="rId15"/>
    <p:sldId id="301" r:id="rId16"/>
    <p:sldId id="293" r:id="rId17"/>
    <p:sldId id="298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cs typeface="Segoe UI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 smtClean="0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cs typeface="Segoe UI" charset="0"/>
              </a:defRPr>
            </a:lvl1pPr>
          </a:lstStyle>
          <a:p>
            <a:pPr>
              <a:defRPr/>
            </a:pPr>
            <a:fld id="{CF90BBE6-DA46-4776-AB62-498BED899E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4661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D0AAD72-6C8B-46AB-ADDE-0793CF939B9B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02293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81E6-AFDE-44EF-9C48-E7D371EBD860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124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81E6-AFDE-44EF-9C48-E7D371EBD860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285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81E6-AFDE-44EF-9C48-E7D371EBD860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885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1E1B607-8635-46A1-9285-FEAF1D139580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8043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81E6-AFDE-44EF-9C48-E7D371EBD86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5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81E6-AFDE-44EF-9C48-E7D371EBD86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3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81E6-AFDE-44EF-9C48-E7D371EBD860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03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81E6-AFDE-44EF-9C48-E7D371EBD860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39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81E6-AFDE-44EF-9C48-E7D371EBD860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280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81E6-AFDE-44EF-9C48-E7D371EBD86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02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81E6-AFDE-44EF-9C48-E7D371EBD860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99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81E6-AFDE-44EF-9C48-E7D371EBD86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26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8669F-A8FA-4A94-998F-6D3226FDCC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B16A-04F0-4369-9315-54EB9035F5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FC97-7197-4494-81D7-397B6BB32E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69D1E-2AE0-4B3C-8090-6CB74B4F43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D8E8B-2C82-441F-9171-69B26EEFBC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FA51C-F695-462D-A5BC-F49D7C26D4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DEA7C-422E-4356-8F9F-EF78C00922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37D80-FC36-42E4-947F-2F3BBFD632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E0E92-B93C-4A0C-AE30-851E3DDB15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8CEB-0B10-4751-8500-ECAFBAE323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CB1E-F8EC-4531-9978-8B3E9B70C5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Klikněte pro úpravu formátu textu nadpisu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Klikněte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cs typeface="Segoe UI" charset="0"/>
              </a:defRPr>
            </a:lvl1pPr>
          </a:lstStyle>
          <a:p>
            <a:pPr>
              <a:defRPr/>
            </a:pPr>
            <a:fld id="{D9BBF5C9-8E19-487D-9F06-C28E46BAEB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skatelevize.cz/porady/10318730018-polosero/212562222000003-polosero-deti-ve-vezeni/" TargetMode="External"/><Relationship Id="rId5" Type="http://schemas.openxmlformats.org/officeDocument/2006/relationships/hyperlink" Target="http://www.ceskatelevize.cz/porady/1102412465-rodinne-krizovatky/311294340070004-kdyz-je-tata-za-mrizemi/video/" TargetMode="External"/><Relationship Id="rId4" Type="http://schemas.openxmlformats.org/officeDocument/2006/relationships/hyperlink" Target="http://www.helcom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004694" y="2132856"/>
            <a:ext cx="7772400" cy="2190105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Děti vězněných rodičů: naplňování práv a potřeb dětí, které mají rodiče ve výkonu trestu – teorie a praxe  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928018" y="5445224"/>
            <a:ext cx="7345114" cy="1104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Mgr. Lucie Rybová, ředitelka Českého helsinského výboru (ČHV)</a:t>
            </a:r>
          </a:p>
          <a:p>
            <a:pPr algn="ctr"/>
            <a:endParaRPr lang="cs-CZ" sz="1400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620713"/>
            <a:ext cx="7258050" cy="160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04456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Ä"/>
            </a:pPr>
            <a:r>
              <a:rPr lang="cs-CZ" sz="1900" b="1" u="sng" dirty="0" smtClean="0"/>
              <a:t>osobní kontakt</a:t>
            </a:r>
            <a:r>
              <a:rPr lang="cs-CZ" sz="1900" u="sng" dirty="0" smtClean="0"/>
              <a:t>:</a:t>
            </a:r>
            <a:r>
              <a:rPr lang="cs-CZ" sz="1900" dirty="0" smtClean="0"/>
              <a:t> max. 3 hodiny měsíčně,</a:t>
            </a:r>
            <a:r>
              <a:rPr lang="cs-CZ" sz="2000" dirty="0" smtClean="0"/>
              <a:t> udělení kázeňské odměny formou mimořádného prodloužení návštěvy až na 5 hodin v daném měsíci, možnost opuštění věznice rodičem k návštěvě jen výjimečně </a:t>
            </a:r>
            <a:endParaRPr lang="cs-CZ" sz="1900" dirty="0" smtClean="0"/>
          </a:p>
          <a:p>
            <a:pPr>
              <a:buFont typeface="Wingdings" pitchFamily="2" charset="2"/>
              <a:buChar char="Ä"/>
            </a:pPr>
            <a:r>
              <a:rPr lang="cs-CZ" sz="2000" b="1" u="sng" dirty="0" smtClean="0"/>
              <a:t>písemný kontakt</a:t>
            </a:r>
            <a:r>
              <a:rPr lang="cs-CZ" sz="2000" u="sng" dirty="0" smtClean="0"/>
              <a:t>: </a:t>
            </a:r>
            <a:r>
              <a:rPr lang="cs-CZ" sz="2000" dirty="0" smtClean="0"/>
              <a:t>nepřipravenost rodičů (včetně financí na poštovné); malé děti neumí číst; starší děti a mladiství nemohou využívat pro ně typické komunikační prostředky (</a:t>
            </a:r>
            <a:r>
              <a:rPr lang="cs-CZ" sz="2000" dirty="0" err="1" smtClean="0"/>
              <a:t>sms</a:t>
            </a:r>
            <a:r>
              <a:rPr lang="cs-CZ" sz="2000" dirty="0" smtClean="0"/>
              <a:t>, internet apod.); cenzura komunikace - omezení ve sdělování důvěrných věcí apod. </a:t>
            </a:r>
          </a:p>
          <a:p>
            <a:pPr lvl="0">
              <a:buFont typeface="Wingdings" pitchFamily="2" charset="2"/>
              <a:buChar char="Ä"/>
            </a:pPr>
            <a:r>
              <a:rPr lang="cs-CZ" sz="2000" b="1" u="sng" dirty="0" smtClean="0"/>
              <a:t>telefonický kontakt</a:t>
            </a:r>
            <a:r>
              <a:rPr lang="cs-CZ" sz="2000" dirty="0" smtClean="0"/>
              <a:t>: podmínka žádost o telefonát, tarif se pohybuje okolo 15,- Kč/min., omezená délka a frekvence jednotlivých hovorů, kterou určuje vnitřní řád každé věznice;</a:t>
            </a:r>
          </a:p>
          <a:p>
            <a:pPr lvl="0">
              <a:buNone/>
            </a:pPr>
            <a:r>
              <a:rPr lang="cs-CZ" sz="2000" dirty="0" smtClean="0"/>
              <a:t>    + nejednotná praxe ve věznicích, cenzura/režim odměn a trestů</a:t>
            </a:r>
          </a:p>
          <a:p>
            <a:pPr lvl="0">
              <a:buNone/>
            </a:pPr>
            <a:r>
              <a:rPr lang="cs-CZ" sz="2000" dirty="0" smtClean="0"/>
              <a:t>    + nedostupné dítě - je ve škole, na zájmovém kroužku; rodič může telefonovat dle času možností věznice a zařízení a když není v práci!! víkendy zcela problém!!   </a:t>
            </a:r>
            <a:endParaRPr lang="cs-CZ" sz="1900" dirty="0" smtClean="0"/>
          </a:p>
          <a:p>
            <a:endParaRPr lang="cs-CZ" sz="19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6923112" cy="92211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Zákonné překážky kontaktu dětí s rodiči ve vězení</a:t>
            </a:r>
            <a:endParaRPr lang="cs-CZ" sz="3200" b="1" dirty="0">
              <a:solidFill>
                <a:schemeClr val="tx1"/>
              </a:solidFill>
            </a:endParaRPr>
          </a:p>
        </p:txBody>
      </p:sp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19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2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528392"/>
          </a:xfrm>
        </p:spPr>
        <p:txBody>
          <a:bodyPr>
            <a:normAutofit fontScale="25000" lnSpcReduction="20000"/>
          </a:bodyPr>
          <a:lstStyle/>
          <a:p>
            <a:pPr marL="0" lvl="0" indent="0"/>
            <a:r>
              <a:rPr lang="cs-CZ" sz="5600" b="1" u="sng" dirty="0" smtClean="0"/>
              <a:t>Pečující osoba</a:t>
            </a:r>
          </a:p>
          <a:p>
            <a:pPr lvl="0">
              <a:buFont typeface="Wingdings" pitchFamily="2" charset="2"/>
              <a:buChar char="Ä"/>
            </a:pPr>
            <a:r>
              <a:rPr lang="cs-CZ" sz="5600" dirty="0" smtClean="0"/>
              <a:t>nedostatek prostředků pečujících osob na realizaci častých návštěv dítěte u vězněného rodiče</a:t>
            </a:r>
          </a:p>
          <a:p>
            <a:pPr lvl="0">
              <a:buFont typeface="Wingdings" pitchFamily="2" charset="2"/>
              <a:buChar char="Ä"/>
            </a:pPr>
            <a:r>
              <a:rPr lang="cs-CZ" sz="5600" dirty="0" smtClean="0"/>
              <a:t>zařízení pečující v době VTOS rodiče o dítě nemají ve svých rozpočtech finanční prostředky na úhradu dopravy do věznic nebo nemají k dispozici auto</a:t>
            </a:r>
          </a:p>
          <a:p>
            <a:pPr lvl="0">
              <a:buFont typeface="Wingdings" pitchFamily="2" charset="2"/>
              <a:buChar char="Ä"/>
            </a:pPr>
            <a:r>
              <a:rPr lang="cs-CZ" sz="5600" dirty="0" smtClean="0"/>
              <a:t>dětské domovy často nemají možnost uvolnit jednoho pracovníka jako doprovod do věznice na celý den a vyhradit jediné auto na účely návštěvy </a:t>
            </a:r>
          </a:p>
          <a:p>
            <a:pPr marL="0" indent="0"/>
            <a:endParaRPr lang="cs-CZ" sz="5600" u="sng" dirty="0" smtClean="0"/>
          </a:p>
          <a:p>
            <a:pPr marL="0" indent="0"/>
            <a:r>
              <a:rPr lang="cs-CZ" sz="5600" b="1" u="sng" dirty="0" smtClean="0"/>
              <a:t>Věznice</a:t>
            </a:r>
            <a:endParaRPr lang="cs-CZ" sz="5600" b="1" u="sng" dirty="0"/>
          </a:p>
          <a:p>
            <a:pPr>
              <a:buFont typeface="Wingdings" pitchFamily="2" charset="2"/>
              <a:buChar char="Ä"/>
            </a:pPr>
            <a:r>
              <a:rPr lang="cs-CZ" sz="5600" dirty="0" smtClean="0"/>
              <a:t>návštěvní </a:t>
            </a:r>
            <a:r>
              <a:rPr lang="cs-CZ" sz="5600" dirty="0"/>
              <a:t>místnosti nejsou vstřícné k dětem  - strohé místnosti, nevhodný nábytek, chybí hračky a edukační </a:t>
            </a:r>
            <a:r>
              <a:rPr lang="cs-CZ" sz="5600" dirty="0" smtClean="0"/>
              <a:t>pomůcky zcela či pro určitý věk, </a:t>
            </a:r>
            <a:r>
              <a:rPr lang="cs-CZ" sz="5600" dirty="0"/>
              <a:t>není příliš prostoru pro pohyb </a:t>
            </a:r>
            <a:r>
              <a:rPr lang="cs-CZ" sz="5600" dirty="0" smtClean="0"/>
              <a:t>dětí (sedí jen u stolu ) apod.; </a:t>
            </a:r>
          </a:p>
          <a:p>
            <a:pPr>
              <a:buFont typeface="Wingdings" pitchFamily="2" charset="2"/>
              <a:buChar char="Ä"/>
            </a:pPr>
            <a:r>
              <a:rPr lang="cs-CZ" sz="5600" dirty="0" smtClean="0"/>
              <a:t>často </a:t>
            </a:r>
            <a:r>
              <a:rPr lang="cs-CZ" sz="5600" dirty="0"/>
              <a:t>není možné </a:t>
            </a:r>
            <a:r>
              <a:rPr lang="cs-CZ" sz="5600" dirty="0" smtClean="0"/>
              <a:t>konzumovat během návštěvy vlastní jídlo </a:t>
            </a:r>
            <a:r>
              <a:rPr lang="cs-CZ" sz="5600" dirty="0"/>
              <a:t>a </a:t>
            </a:r>
            <a:r>
              <a:rPr lang="cs-CZ" sz="5600" dirty="0" smtClean="0"/>
              <a:t>pití a není možné si jej ani koupit v automatu;</a:t>
            </a:r>
            <a:endParaRPr lang="cs-CZ" sz="5600" dirty="0"/>
          </a:p>
          <a:p>
            <a:pPr lvl="0">
              <a:buFont typeface="Wingdings" pitchFamily="2" charset="2"/>
              <a:buChar char="Ä"/>
            </a:pPr>
            <a:r>
              <a:rPr lang="cs-CZ" sz="5600" dirty="0" smtClean="0"/>
              <a:t>toalety nejsou v návštěvní místnosti - doprovází dozorce, často chybí toaletní papír </a:t>
            </a:r>
            <a:r>
              <a:rPr lang="cs-CZ" sz="5600" dirty="0"/>
              <a:t>či </a:t>
            </a:r>
            <a:r>
              <a:rPr lang="cs-CZ" sz="5600" dirty="0" smtClean="0"/>
              <a:t>mýdlo, ručník; </a:t>
            </a:r>
          </a:p>
          <a:p>
            <a:pPr lvl="0">
              <a:buFont typeface="Wingdings" pitchFamily="2" charset="2"/>
              <a:buChar char="Ä"/>
            </a:pPr>
            <a:r>
              <a:rPr lang="cs-CZ" sz="5600" dirty="0" smtClean="0"/>
              <a:t>při náhodném styku s ostatními odsouzenými nevhodné chování a oslovování před dětmi;</a:t>
            </a:r>
          </a:p>
          <a:p>
            <a:pPr lvl="0">
              <a:buFont typeface="Wingdings" pitchFamily="2" charset="2"/>
              <a:buChar char="Ä"/>
            </a:pPr>
            <a:r>
              <a:rPr lang="cs-CZ" sz="5600" dirty="0" smtClean="0"/>
              <a:t>nevhodná komunikace s </a:t>
            </a:r>
            <a:r>
              <a:rPr lang="cs-CZ" sz="5600" dirty="0" err="1" smtClean="0"/>
              <a:t>ods</a:t>
            </a:r>
            <a:r>
              <a:rPr lang="cs-CZ" sz="5600" dirty="0" smtClean="0"/>
              <a:t>. rodiči před dětmi ze strany personálu /kárání, napomínání apod./   </a:t>
            </a:r>
          </a:p>
          <a:p>
            <a:endParaRPr lang="cs-CZ" sz="5600" dirty="0" smtClean="0"/>
          </a:p>
          <a:p>
            <a:endParaRPr lang="cs-CZ" sz="1900" u="sng" dirty="0"/>
          </a:p>
          <a:p>
            <a:endParaRPr lang="cs-CZ" sz="1900" u="sng" dirty="0"/>
          </a:p>
          <a:p>
            <a:endParaRPr lang="cs-CZ" sz="19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6923112" cy="92211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Materiální překážky kontaktu na straně věznic i osob pečujících o dítě</a:t>
            </a:r>
            <a:endParaRPr lang="cs-CZ" sz="3200" b="1" dirty="0">
              <a:solidFill>
                <a:schemeClr val="tx1"/>
              </a:solidFill>
            </a:endParaRPr>
          </a:p>
        </p:txBody>
      </p:sp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19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70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240361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Ä"/>
            </a:pPr>
            <a:endParaRPr lang="cs-CZ" sz="1900" dirty="0" smtClean="0"/>
          </a:p>
          <a:p>
            <a:pPr>
              <a:buFont typeface="Wingdings" pitchFamily="2" charset="2"/>
              <a:buChar char="Ä"/>
            </a:pPr>
            <a:r>
              <a:rPr lang="cs-CZ" sz="1900" b="1" dirty="0" smtClean="0"/>
              <a:t>Stigma rodiče ve VTOS </a:t>
            </a:r>
            <a:r>
              <a:rPr lang="cs-CZ" sz="1900" dirty="0" smtClean="0"/>
              <a:t>– psychické problémy  </a:t>
            </a:r>
            <a:r>
              <a:rPr lang="cs-CZ" sz="1900" dirty="0"/>
              <a:t>- stud, neporozumění, blok komunikace</a:t>
            </a:r>
          </a:p>
          <a:p>
            <a:pPr lvl="0">
              <a:buFont typeface="Wingdings" pitchFamily="2" charset="2"/>
              <a:buChar char="Ä"/>
            </a:pPr>
            <a:r>
              <a:rPr lang="cs-CZ" sz="1900" b="1" dirty="0" smtClean="0"/>
              <a:t>Absence informací/vzdělávání</a:t>
            </a:r>
            <a:r>
              <a:rPr lang="cs-CZ" sz="1900" dirty="0" smtClean="0"/>
              <a:t>: chybí informace o životě rodiče ve vězení </a:t>
            </a:r>
          </a:p>
          <a:p>
            <a:pPr lvl="0">
              <a:buFont typeface="Wingdings" pitchFamily="2" charset="2"/>
              <a:buChar char="Ä"/>
            </a:pPr>
            <a:r>
              <a:rPr lang="cs-CZ" sz="1900" b="1" dirty="0" smtClean="0"/>
              <a:t>Vězeňské prostředí </a:t>
            </a:r>
            <a:r>
              <a:rPr lang="cs-CZ" sz="1900" dirty="0" smtClean="0"/>
              <a:t>- chování pracovníků ostrahy, vstupní kontroly nejsou uzpůsobeny dětem</a:t>
            </a:r>
          </a:p>
          <a:p>
            <a:pPr lvl="0">
              <a:buFont typeface="Wingdings" pitchFamily="2" charset="2"/>
              <a:buChar char="Ä"/>
            </a:pPr>
            <a:r>
              <a:rPr lang="cs-CZ" sz="1900" b="1" dirty="0" smtClean="0"/>
              <a:t>Organizace návštěv ve věznicích </a:t>
            </a:r>
            <a:r>
              <a:rPr lang="cs-CZ" sz="1900" dirty="0" smtClean="0"/>
              <a:t>- nevhodné dny (jen v pracovní dny – dítě absence ve škole) a nízká frekvence návštěv; absence koordinace a informací pro návštěvníky  atd. </a:t>
            </a:r>
          </a:p>
          <a:p>
            <a:pPr lvl="0">
              <a:buFont typeface="Wingdings" pitchFamily="2" charset="2"/>
              <a:buChar char="Ä"/>
            </a:pPr>
            <a:r>
              <a:rPr lang="cs-CZ" sz="1900" b="1" dirty="0" smtClean="0"/>
              <a:t>Špatná doprava do věznic </a:t>
            </a:r>
            <a:r>
              <a:rPr lang="cs-CZ" sz="1900" dirty="0" smtClean="0"/>
              <a:t>a velká vzdálenost mezi místem pobytu dítěte a rodiče. </a:t>
            </a:r>
          </a:p>
          <a:p>
            <a:pPr lvl="0">
              <a:buFont typeface="Wingdings" pitchFamily="2" charset="2"/>
              <a:buChar char="Ä"/>
            </a:pPr>
            <a:r>
              <a:rPr lang="cs-CZ" sz="1900" b="1" dirty="0" smtClean="0"/>
              <a:t>Součinnost</a:t>
            </a:r>
            <a:r>
              <a:rPr lang="cs-CZ" sz="1900" dirty="0" smtClean="0"/>
              <a:t>  – neochota zainteresovaných institucí podpořit kontakt</a:t>
            </a:r>
          </a:p>
          <a:p>
            <a:endParaRPr lang="cs-CZ" sz="19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6923112" cy="92211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Společenské a systémové překážky kontaktu dětí s rodiči ve vězení</a:t>
            </a:r>
            <a:endParaRPr lang="cs-CZ" sz="3200" b="1" dirty="0">
              <a:solidFill>
                <a:schemeClr val="tx1"/>
              </a:solidFill>
            </a:endParaRPr>
          </a:p>
        </p:txBody>
      </p:sp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19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50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fontScale="70000" lnSpcReduction="20000"/>
          </a:bodyPr>
          <a:lstStyle/>
          <a:p>
            <a:endParaRPr lang="cs-CZ" sz="2100" dirty="0" smtClean="0"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u="sng" dirty="0" smtClean="0">
                <a:cs typeface="Arial" pitchFamily="34" charset="0"/>
              </a:rPr>
              <a:t>Oblast koncepční </a:t>
            </a:r>
          </a:p>
          <a:p>
            <a:pPr marL="0" indent="0"/>
            <a:r>
              <a:rPr lang="cs-CZ" sz="2100" b="1" dirty="0" smtClean="0">
                <a:cs typeface="Arial" pitchFamily="34" charset="0"/>
              </a:rPr>
              <a:t>- </a:t>
            </a:r>
            <a:r>
              <a:rPr lang="cs-CZ" sz="2100" dirty="0" smtClean="0">
                <a:cs typeface="Arial" pitchFamily="34" charset="0"/>
              </a:rPr>
              <a:t>  MPSV Koncepce rodinné politiky/metodiky pro </a:t>
            </a:r>
            <a:r>
              <a:rPr lang="cs-CZ" sz="2100" dirty="0" err="1" smtClean="0">
                <a:cs typeface="Arial" pitchFamily="34" charset="0"/>
              </a:rPr>
              <a:t>OSPODy</a:t>
            </a:r>
            <a:endParaRPr lang="cs-CZ" sz="2100" dirty="0" smtClean="0">
              <a:cs typeface="Arial" pitchFamily="34" charset="0"/>
            </a:endParaRPr>
          </a:p>
          <a:p>
            <a:pPr marL="0" indent="0"/>
            <a:r>
              <a:rPr lang="cs-CZ" sz="2100" dirty="0" smtClean="0">
                <a:cs typeface="Arial" pitchFamily="34" charset="0"/>
              </a:rPr>
              <a:t>-   </a:t>
            </a:r>
            <a:r>
              <a:rPr lang="cs-CZ" sz="2100" dirty="0" err="1" smtClean="0">
                <a:cs typeface="Arial" pitchFamily="34" charset="0"/>
              </a:rPr>
              <a:t>MSp</a:t>
            </a:r>
            <a:r>
              <a:rPr lang="cs-CZ" sz="2100" dirty="0" smtClean="0">
                <a:cs typeface="Arial" pitchFamily="34" charset="0"/>
              </a:rPr>
              <a:t> Koncepce vězeňství </a:t>
            </a:r>
          </a:p>
          <a:p>
            <a:pPr marL="0" indent="0"/>
            <a:r>
              <a:rPr lang="cs-CZ" sz="2100" dirty="0">
                <a:cs typeface="Arial" pitchFamily="34" charset="0"/>
              </a:rPr>
              <a:t> </a:t>
            </a:r>
            <a:r>
              <a:rPr lang="cs-CZ" sz="2100" dirty="0" smtClean="0">
                <a:cs typeface="Arial" pitchFamily="34" charset="0"/>
              </a:rPr>
              <a:t>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u="sng" dirty="0" smtClean="0">
                <a:cs typeface="Arial" pitchFamily="34" charset="0"/>
              </a:rPr>
              <a:t>Oblast legislativní</a:t>
            </a:r>
          </a:p>
          <a:p>
            <a:pPr>
              <a:buFontTx/>
              <a:buChar char="-"/>
            </a:pPr>
            <a:r>
              <a:rPr lang="cs-CZ" sz="2100" dirty="0" smtClean="0">
                <a:cs typeface="Arial" pitchFamily="34" charset="0"/>
              </a:rPr>
              <a:t>úprava v zákoně </a:t>
            </a:r>
            <a:r>
              <a:rPr lang="cs-CZ" sz="2100" dirty="0">
                <a:cs typeface="Arial" pitchFamily="34" charset="0"/>
              </a:rPr>
              <a:t>o podpoře ohrožených </a:t>
            </a:r>
            <a:r>
              <a:rPr lang="cs-CZ" sz="2100" dirty="0" smtClean="0">
                <a:cs typeface="Arial" pitchFamily="34" charset="0"/>
              </a:rPr>
              <a:t>rodin</a:t>
            </a:r>
          </a:p>
          <a:p>
            <a:pPr>
              <a:buFontTx/>
              <a:buChar char="-"/>
            </a:pPr>
            <a:r>
              <a:rPr lang="cs-CZ" sz="2100" dirty="0" smtClean="0">
                <a:cs typeface="Arial" pitchFamily="34" charset="0"/>
              </a:rPr>
              <a:t>zák. o sociálně-právní ochraně dětí a prováděcí předpisy (role pracovníků OSPOD, možnost úhrady nákladů na dopravu a zajištění podpůrných služeb pro dítě a rodinu apod.) </a:t>
            </a:r>
            <a:endParaRPr lang="cs-CZ" sz="2100" dirty="0"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2100" dirty="0" smtClean="0">
                <a:cs typeface="Arial" pitchFamily="34" charset="0"/>
              </a:rPr>
              <a:t>úprava v OZ  např. úprava práva styku dítěte s rodičem ve VTOS </a:t>
            </a:r>
          </a:p>
          <a:p>
            <a:pPr>
              <a:buFontTx/>
              <a:buChar char="-"/>
            </a:pPr>
            <a:r>
              <a:rPr lang="cs-CZ" sz="2100" dirty="0" smtClean="0">
                <a:cs typeface="Arial" pitchFamily="34" charset="0"/>
              </a:rPr>
              <a:t>zákon o  dětském ombudsmanovi  </a:t>
            </a:r>
          </a:p>
          <a:p>
            <a:pPr>
              <a:buFontTx/>
              <a:buChar char="-"/>
            </a:pPr>
            <a:r>
              <a:rPr lang="cs-CZ" sz="2100" dirty="0" smtClean="0">
                <a:cs typeface="Arial" pitchFamily="34" charset="0"/>
              </a:rPr>
              <a:t>zákon o VT a VV + vyhlášky</a:t>
            </a:r>
          </a:p>
          <a:p>
            <a:pPr marL="0" indent="0"/>
            <a:endParaRPr lang="cs-CZ" sz="2100" dirty="0" smtClean="0"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u="sng" dirty="0" smtClean="0">
                <a:cs typeface="Arial" pitchFamily="34" charset="0"/>
              </a:rPr>
              <a:t>Oblast implementační (praktická) </a:t>
            </a:r>
          </a:p>
          <a:p>
            <a:pPr marL="0" indent="0"/>
            <a:r>
              <a:rPr lang="cs-CZ" sz="2400" dirty="0" smtClean="0">
                <a:cs typeface="Arial" pitchFamily="34" charset="0"/>
              </a:rPr>
              <a:t>- interní směrnice a pokyny pro věznice/metodiky pro práci s rodinami odsouzených</a:t>
            </a:r>
            <a:endParaRPr lang="cs-CZ" sz="2400" dirty="0">
              <a:cs typeface="Arial" pitchFamily="34" charset="0"/>
            </a:endParaRPr>
          </a:p>
          <a:p>
            <a:pPr>
              <a:buNone/>
            </a:pP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344816" cy="58092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Oblasti změn </a:t>
            </a:r>
            <a:endParaRPr lang="cs-CZ" sz="3200" b="1" dirty="0">
              <a:solidFill>
                <a:schemeClr val="tx1"/>
              </a:solidFill>
            </a:endParaRPr>
          </a:p>
        </p:txBody>
      </p:sp>
      <p:pic>
        <p:nvPicPr>
          <p:cNvPr id="614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9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99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fontScale="25000" lnSpcReduction="20000"/>
          </a:bodyPr>
          <a:lstStyle/>
          <a:p>
            <a:endParaRPr lang="cs-CZ" sz="2100" dirty="0" smtClean="0">
              <a:cs typeface="Arial" pitchFamily="34" charset="0"/>
            </a:endParaRPr>
          </a:p>
          <a:p>
            <a:r>
              <a:rPr lang="cs-CZ" sz="6400" b="1" u="sng" dirty="0" smtClean="0">
                <a:cs typeface="Arial" pitchFamily="34" charset="0"/>
              </a:rPr>
              <a:t>Děti </a:t>
            </a:r>
          </a:p>
          <a:p>
            <a:endParaRPr lang="cs-CZ" sz="5600" b="1" u="sng" dirty="0" smtClean="0"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>
                <a:cs typeface="Arial" pitchFamily="34" charset="0"/>
              </a:rPr>
              <a:t>jiná frekvence a doba návštěv ( standard - během víkendů)  a  častěji než 1x měsíčně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>
                <a:cs typeface="Arial" pitchFamily="34" charset="0"/>
              </a:rPr>
              <a:t>zrušení limitu počtu osob (max. 4) u nezletilých dětí a při větším počtu dětí či při odborném </a:t>
            </a:r>
            <a:r>
              <a:rPr lang="cs-CZ" sz="7200" dirty="0" smtClean="0">
                <a:cs typeface="Arial" pitchFamily="34" charset="0"/>
              </a:rPr>
              <a:t>doprovodu   </a:t>
            </a:r>
            <a:endParaRPr lang="cs-CZ" sz="7200" dirty="0"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 smtClean="0">
                <a:cs typeface="Arial" pitchFamily="34" charset="0"/>
              </a:rPr>
              <a:t>jiný režim osobních prohlídek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 smtClean="0">
                <a:cs typeface="Arial" pitchFamily="34" charset="0"/>
              </a:rPr>
              <a:t>specializované </a:t>
            </a:r>
            <a:r>
              <a:rPr lang="cs-CZ" sz="7200" dirty="0">
                <a:cs typeface="Arial" pitchFamily="34" charset="0"/>
              </a:rPr>
              <a:t>pouze „dětské“ návštěvy </a:t>
            </a:r>
            <a:r>
              <a:rPr lang="cs-CZ" sz="7200" dirty="0" smtClean="0">
                <a:cs typeface="Arial" pitchFamily="34" charset="0"/>
              </a:rPr>
              <a:t>v návštěvních místnostech pro děti (vzhled se blíží domácímu prostředí)i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 smtClean="0">
                <a:cs typeface="Arial" pitchFamily="34" charset="0"/>
              </a:rPr>
              <a:t>vybavení prostor pro děti musí odpovídat všem věkovým  kategoriím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 smtClean="0">
                <a:cs typeface="Arial" pitchFamily="34" charset="0"/>
              </a:rPr>
              <a:t>možnost konzumace jídla  a pití vlastního či zajištění nákupu občerstvení na místě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>
                <a:cs typeface="Arial" pitchFamily="34" charset="0"/>
              </a:rPr>
              <a:t>možnost internetových - video </a:t>
            </a:r>
            <a:r>
              <a:rPr lang="cs-CZ" sz="7200" dirty="0" smtClean="0">
                <a:cs typeface="Arial" pitchFamily="34" charset="0"/>
              </a:rPr>
              <a:t>kontaktu s rodičem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 smtClean="0">
                <a:cs typeface="Arial" pitchFamily="34" charset="0"/>
              </a:rPr>
              <a:t>úprava styku </a:t>
            </a:r>
            <a:endParaRPr lang="cs-CZ" sz="7200" dirty="0">
              <a:cs typeface="Arial" pitchFamily="34" charset="0"/>
            </a:endParaRPr>
          </a:p>
          <a:p>
            <a:pPr marL="0" indent="0"/>
            <a:r>
              <a:rPr lang="cs-CZ" sz="9600" dirty="0" smtClean="0">
                <a:cs typeface="Arial" pitchFamily="34" charset="0"/>
              </a:rPr>
              <a:t> </a:t>
            </a:r>
            <a:endParaRPr lang="cs-CZ" sz="9600" dirty="0">
              <a:cs typeface="Arial" pitchFamily="34" charset="0"/>
            </a:endParaRPr>
          </a:p>
          <a:p>
            <a:endParaRPr lang="cs-CZ" sz="2100" b="1" u="sng" dirty="0"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344816" cy="58092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Oblasti změn   </a:t>
            </a:r>
            <a:endParaRPr lang="cs-CZ" sz="3200" b="1" dirty="0">
              <a:solidFill>
                <a:schemeClr val="tx1"/>
              </a:solidFill>
            </a:endParaRPr>
          </a:p>
        </p:txBody>
      </p:sp>
      <p:pic>
        <p:nvPicPr>
          <p:cNvPr id="614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9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04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6867" y="1628800"/>
            <a:ext cx="8229600" cy="4896544"/>
          </a:xfrm>
        </p:spPr>
        <p:txBody>
          <a:bodyPr>
            <a:normAutofit fontScale="32500" lnSpcReduction="20000"/>
          </a:bodyPr>
          <a:lstStyle/>
          <a:p>
            <a:endParaRPr lang="cs-CZ" sz="2100" dirty="0" smtClean="0">
              <a:cs typeface="Arial" pitchFamily="34" charset="0"/>
            </a:endParaRPr>
          </a:p>
          <a:p>
            <a:endParaRPr lang="cs-CZ" sz="2100" b="1" u="sng" dirty="0">
              <a:cs typeface="Arial" pitchFamily="34" charset="0"/>
            </a:endParaRPr>
          </a:p>
          <a:p>
            <a:r>
              <a:rPr lang="cs-CZ" sz="4500" b="1" u="sng" dirty="0" smtClean="0">
                <a:cs typeface="Arial" pitchFamily="34" charset="0"/>
              </a:rPr>
              <a:t>Rodiny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500" dirty="0" smtClean="0">
                <a:cs typeface="Arial" pitchFamily="34" charset="0"/>
              </a:rPr>
              <a:t>telefonická  </a:t>
            </a:r>
            <a:r>
              <a:rPr lang="cs-CZ" sz="4500" dirty="0" err="1" smtClean="0">
                <a:cs typeface="Arial" pitchFamily="34" charset="0"/>
              </a:rPr>
              <a:t>info</a:t>
            </a:r>
            <a:r>
              <a:rPr lang="cs-CZ" sz="4500" dirty="0" smtClean="0">
                <a:cs typeface="Arial" pitchFamily="34" charset="0"/>
              </a:rPr>
              <a:t>-linka  věznice pro členy rodiny + zřízení a provoz </a:t>
            </a:r>
            <a:r>
              <a:rPr lang="cs-CZ" sz="4500" dirty="0" err="1" smtClean="0">
                <a:cs typeface="Arial" pitchFamily="34" charset="0"/>
              </a:rPr>
              <a:t>info</a:t>
            </a:r>
            <a:r>
              <a:rPr lang="cs-CZ" sz="4500" dirty="0" smtClean="0">
                <a:cs typeface="Arial" pitchFamily="34" charset="0"/>
              </a:rPr>
              <a:t>-center pro rodiny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500" dirty="0" smtClean="0">
                <a:cs typeface="Arial" pitchFamily="34" charset="0"/>
              </a:rPr>
              <a:t>informační příručka pro  děti a členy rodiny - seznámení s vězeňským systémem, pravidla kontaktu s vězněným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500" dirty="0" smtClean="0">
                <a:cs typeface="Arial" pitchFamily="34" charset="0"/>
              </a:rPr>
              <a:t>možnost  členů rodiny kontaktu s „koordinátorem podpory rodiny“  či  „klíčovým pracovníkem“¨, vychovatelem  vězněného, případně kaplanem</a:t>
            </a:r>
          </a:p>
          <a:p>
            <a:pPr marL="0" indent="0"/>
            <a:r>
              <a:rPr lang="cs-CZ" sz="4500" dirty="0" smtClean="0">
                <a:cs typeface="Arial" pitchFamily="34" charset="0"/>
              </a:rPr>
              <a:t>soukromé </a:t>
            </a:r>
            <a:r>
              <a:rPr lang="cs-CZ" sz="4500" dirty="0">
                <a:cs typeface="Arial" pitchFamily="34" charset="0"/>
              </a:rPr>
              <a:t>rodinné návštěvy (rozsah 2 hodiny až 72 hodin, 1 -4x za měsíc, možnost být společně na pokoji /přespat ve věznici )</a:t>
            </a:r>
          </a:p>
          <a:p>
            <a:pPr marL="0" indent="0"/>
            <a:endParaRPr lang="cs-CZ" sz="4500" b="1" u="sng" dirty="0" smtClean="0">
              <a:cs typeface="Arial" pitchFamily="34" charset="0"/>
            </a:endParaRPr>
          </a:p>
          <a:p>
            <a:pPr marL="0" indent="0"/>
            <a:r>
              <a:rPr lang="cs-CZ" sz="4500" b="1" u="sng" dirty="0" smtClean="0">
                <a:cs typeface="Arial" pitchFamily="34" charset="0"/>
              </a:rPr>
              <a:t>Rodiče ve VTOS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500" dirty="0" err="1">
                <a:cs typeface="Arial" pitchFamily="34" charset="0"/>
              </a:rPr>
              <a:t>mentoringové</a:t>
            </a:r>
            <a:r>
              <a:rPr lang="cs-CZ" sz="4500" dirty="0">
                <a:cs typeface="Arial" pitchFamily="34" charset="0"/>
              </a:rPr>
              <a:t> a vzdělávací programy </a:t>
            </a:r>
            <a:r>
              <a:rPr lang="cs-CZ" sz="4500" dirty="0" smtClean="0">
                <a:cs typeface="Arial" pitchFamily="34" charset="0"/>
              </a:rPr>
              <a:t>pro rodiče </a:t>
            </a:r>
            <a:r>
              <a:rPr lang="cs-CZ" sz="4500" dirty="0">
                <a:cs typeface="Arial" pitchFamily="34" charset="0"/>
              </a:rPr>
              <a:t>ve VTOS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500" dirty="0">
                <a:cs typeface="Arial" pitchFamily="34" charset="0"/>
              </a:rPr>
              <a:t>svépomocné skupiny pro rodiče ve VTOS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500" dirty="0">
                <a:cs typeface="Arial" pitchFamily="34" charset="0"/>
              </a:rPr>
              <a:t>nabídka </a:t>
            </a:r>
            <a:r>
              <a:rPr lang="cs-CZ" sz="4500" dirty="0" smtClean="0">
                <a:cs typeface="Arial" pitchFamily="34" charset="0"/>
              </a:rPr>
              <a:t>rodinného poradenství či párové (rodinné) terapie pro rodiče během VTOS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900" dirty="0" smtClean="0">
                <a:cs typeface="Arial" pitchFamily="34" charset="0"/>
              </a:rPr>
              <a:t>nabídka </a:t>
            </a:r>
            <a:r>
              <a:rPr lang="cs-CZ" sz="4900" dirty="0">
                <a:cs typeface="Arial" pitchFamily="34" charset="0"/>
              </a:rPr>
              <a:t>právního / rodinného poradenství </a:t>
            </a:r>
            <a:endParaRPr lang="cs-CZ" sz="4900" dirty="0" smtClean="0">
              <a:cs typeface="Arial" pitchFamily="34" charset="0"/>
            </a:endParaRPr>
          </a:p>
          <a:p>
            <a:pPr>
              <a:buNone/>
            </a:pPr>
            <a:r>
              <a:rPr lang="cs-CZ" sz="2100" dirty="0" smtClean="0">
                <a:cs typeface="Arial" pitchFamily="34" charset="0"/>
              </a:rPr>
              <a:t>  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344816" cy="58092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Oblasti změn   </a:t>
            </a:r>
            <a:endParaRPr lang="cs-CZ" sz="3200" b="1" dirty="0">
              <a:solidFill>
                <a:schemeClr val="tx1"/>
              </a:solidFill>
            </a:endParaRPr>
          </a:p>
        </p:txBody>
      </p:sp>
      <p:pic>
        <p:nvPicPr>
          <p:cNvPr id="614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9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8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Autofit/>
          </a:bodyPr>
          <a:lstStyle/>
          <a:p>
            <a:r>
              <a:rPr lang="cs-CZ" sz="1900" dirty="0" smtClean="0"/>
              <a:t>Oldřich Matoušek, Hana </a:t>
            </a:r>
            <a:r>
              <a:rPr lang="cs-CZ" sz="1900" dirty="0" err="1" smtClean="0"/>
              <a:t>Pazlarová</a:t>
            </a:r>
            <a:r>
              <a:rPr lang="cs-CZ" sz="1900" dirty="0" smtClean="0"/>
              <a:t> a spol.: Podpora rodiny, Portál, 2014</a:t>
            </a:r>
          </a:p>
          <a:p>
            <a:r>
              <a:rPr lang="cs-CZ" sz="1900" dirty="0" err="1" smtClean="0"/>
              <a:t>Ann</a:t>
            </a:r>
            <a:r>
              <a:rPr lang="cs-CZ" sz="1900" dirty="0" smtClean="0"/>
              <a:t> </a:t>
            </a:r>
            <a:r>
              <a:rPr lang="cs-CZ" sz="1900" dirty="0" err="1" smtClean="0"/>
              <a:t>Cunnigham</a:t>
            </a:r>
            <a:r>
              <a:rPr lang="cs-CZ" sz="1900" b="1" dirty="0" smtClean="0"/>
              <a:t>: </a:t>
            </a:r>
            <a:r>
              <a:rPr lang="en-US" sz="1900" dirty="0" smtClean="0"/>
              <a:t>Forgotten families – the impacts of imprisonment</a:t>
            </a:r>
            <a:r>
              <a:rPr lang="cs-CZ" sz="1900" dirty="0" smtClean="0"/>
              <a:t>, </a:t>
            </a:r>
            <a:r>
              <a:rPr lang="en-US" sz="1900" dirty="0" smtClean="0"/>
              <a:t>Australian Institute of Family Studies</a:t>
            </a:r>
            <a:r>
              <a:rPr lang="cs-CZ" sz="1900" dirty="0" smtClean="0"/>
              <a:t>:</a:t>
            </a:r>
            <a:r>
              <a:rPr lang="en-US" sz="1900" dirty="0" smtClean="0"/>
              <a:t>Family Matters No.59 Winter 2001</a:t>
            </a:r>
            <a:endParaRPr lang="cs-CZ" sz="1900" dirty="0" smtClean="0"/>
          </a:p>
          <a:p>
            <a:r>
              <a:rPr lang="cs-CZ" sz="1900" dirty="0" smtClean="0"/>
              <a:t>Oliver </a:t>
            </a:r>
            <a:r>
              <a:rPr lang="cs-CZ" sz="1900" dirty="0" err="1" smtClean="0"/>
              <a:t>Robertson</a:t>
            </a:r>
            <a:r>
              <a:rPr lang="cs-CZ" sz="1900" dirty="0" smtClean="0"/>
              <a:t>: </a:t>
            </a:r>
            <a:r>
              <a:rPr lang="en-US" sz="1900" dirty="0" smtClean="0"/>
              <a:t>The impact of parental imprisonment on children</a:t>
            </a:r>
            <a:r>
              <a:rPr lang="cs-CZ" sz="1900" dirty="0" smtClean="0"/>
              <a:t>, 2007 </a:t>
            </a:r>
            <a:endParaRPr lang="cs-CZ" sz="1900" dirty="0" smtClean="0">
              <a:hlinkClick r:id="rId3"/>
            </a:endParaRPr>
          </a:p>
          <a:p>
            <a:r>
              <a:rPr lang="cs-CZ" sz="1900" dirty="0" smtClean="0">
                <a:hlinkClick r:id="rId3"/>
              </a:rPr>
              <a:t>http://www.eur</a:t>
            </a:r>
            <a:endParaRPr lang="cs-CZ" sz="1900" dirty="0" smtClean="0"/>
          </a:p>
          <a:p>
            <a:r>
              <a:rPr lang="cs-CZ" sz="1900" dirty="0" smtClean="0">
                <a:hlinkClick r:id="rId4"/>
              </a:rPr>
              <a:t>http://www.</a:t>
            </a:r>
            <a:r>
              <a:rPr lang="cs-CZ" sz="1900" dirty="0" err="1" smtClean="0">
                <a:hlinkClick r:id="rId4"/>
              </a:rPr>
              <a:t>helcom.cz</a:t>
            </a:r>
            <a:endParaRPr lang="cs-CZ" sz="1900" dirty="0" smtClean="0"/>
          </a:p>
          <a:p>
            <a:endParaRPr lang="cs-CZ" sz="1900" dirty="0" smtClean="0"/>
          </a:p>
          <a:p>
            <a:pPr>
              <a:buNone/>
            </a:pPr>
            <a:r>
              <a:rPr lang="cs-CZ" sz="1900" dirty="0" smtClean="0"/>
              <a:t>Dokumenty o programu ČHV natočené ČT:</a:t>
            </a:r>
          </a:p>
          <a:p>
            <a:pPr>
              <a:buNone/>
            </a:pPr>
            <a:r>
              <a:rPr lang="cs-CZ" sz="1900" dirty="0" smtClean="0"/>
              <a:t>Když je táta za mřížemi</a:t>
            </a:r>
          </a:p>
          <a:p>
            <a:pPr>
              <a:buNone/>
            </a:pPr>
            <a:r>
              <a:rPr lang="cs-CZ" sz="1900" dirty="0" smtClean="0">
                <a:hlinkClick r:id="rId5"/>
              </a:rPr>
              <a:t>http://www.</a:t>
            </a:r>
            <a:r>
              <a:rPr lang="cs-CZ" sz="1900" dirty="0" err="1" smtClean="0">
                <a:hlinkClick r:id="rId5"/>
              </a:rPr>
              <a:t>ceskatelevize.cz</a:t>
            </a:r>
            <a:r>
              <a:rPr lang="cs-CZ" sz="1900" dirty="0" smtClean="0">
                <a:hlinkClick r:id="rId5"/>
              </a:rPr>
              <a:t>/porady/1102412465-</a:t>
            </a:r>
            <a:r>
              <a:rPr lang="cs-CZ" sz="1900" dirty="0" err="1" smtClean="0">
                <a:hlinkClick r:id="rId5"/>
              </a:rPr>
              <a:t>rodinne</a:t>
            </a:r>
            <a:r>
              <a:rPr lang="cs-CZ" sz="1900" dirty="0" smtClean="0">
                <a:hlinkClick r:id="rId5"/>
              </a:rPr>
              <a:t>-</a:t>
            </a:r>
            <a:r>
              <a:rPr lang="cs-CZ" sz="1900" dirty="0" err="1" smtClean="0">
                <a:hlinkClick r:id="rId5"/>
              </a:rPr>
              <a:t>krizovatky</a:t>
            </a:r>
            <a:r>
              <a:rPr lang="cs-CZ" sz="1900" dirty="0" smtClean="0">
                <a:hlinkClick r:id="rId5"/>
              </a:rPr>
              <a:t>/311294340070004-</a:t>
            </a:r>
            <a:r>
              <a:rPr lang="cs-CZ" sz="1900" dirty="0" err="1" smtClean="0">
                <a:hlinkClick r:id="rId5"/>
              </a:rPr>
              <a:t>kdyz</a:t>
            </a:r>
            <a:r>
              <a:rPr lang="cs-CZ" sz="1900" dirty="0" smtClean="0">
                <a:hlinkClick r:id="rId5"/>
              </a:rPr>
              <a:t>-je-</a:t>
            </a:r>
            <a:r>
              <a:rPr lang="cs-CZ" sz="1900" dirty="0" err="1" smtClean="0">
                <a:hlinkClick r:id="rId5"/>
              </a:rPr>
              <a:t>tata</a:t>
            </a:r>
            <a:r>
              <a:rPr lang="cs-CZ" sz="1900" dirty="0" smtClean="0">
                <a:hlinkClick r:id="rId5"/>
              </a:rPr>
              <a:t>-za-</a:t>
            </a:r>
            <a:r>
              <a:rPr lang="cs-CZ" sz="1900" dirty="0" err="1" smtClean="0">
                <a:hlinkClick r:id="rId5"/>
              </a:rPr>
              <a:t>mrizemi</a:t>
            </a:r>
            <a:r>
              <a:rPr lang="cs-CZ" sz="1900" dirty="0" smtClean="0">
                <a:hlinkClick r:id="rId5"/>
              </a:rPr>
              <a:t>/video/</a:t>
            </a:r>
            <a:endParaRPr lang="cs-CZ" sz="1900" dirty="0" smtClean="0"/>
          </a:p>
          <a:p>
            <a:pPr>
              <a:buNone/>
            </a:pPr>
            <a:r>
              <a:rPr lang="cs-CZ" sz="1900" dirty="0" smtClean="0"/>
              <a:t>Děti ve vězení</a:t>
            </a:r>
          </a:p>
          <a:p>
            <a:pPr>
              <a:buNone/>
            </a:pPr>
            <a:r>
              <a:rPr lang="cs-CZ" sz="1900" dirty="0" smtClean="0">
                <a:hlinkClick r:id="rId6"/>
              </a:rPr>
              <a:t>http://www.</a:t>
            </a:r>
            <a:r>
              <a:rPr lang="cs-CZ" sz="1900" dirty="0" err="1" smtClean="0">
                <a:hlinkClick r:id="rId6"/>
              </a:rPr>
              <a:t>ceskatelevize.cz</a:t>
            </a:r>
            <a:r>
              <a:rPr lang="cs-CZ" sz="1900" dirty="0" smtClean="0">
                <a:hlinkClick r:id="rId6"/>
              </a:rPr>
              <a:t>/porady/10318730018-</a:t>
            </a:r>
            <a:r>
              <a:rPr lang="cs-CZ" sz="1900" dirty="0" err="1" smtClean="0">
                <a:hlinkClick r:id="rId6"/>
              </a:rPr>
              <a:t>polosero</a:t>
            </a:r>
            <a:r>
              <a:rPr lang="cs-CZ" sz="1900" dirty="0" smtClean="0">
                <a:hlinkClick r:id="rId6"/>
              </a:rPr>
              <a:t>/212562222000003-</a:t>
            </a:r>
            <a:r>
              <a:rPr lang="cs-CZ" sz="1900" dirty="0" err="1" smtClean="0">
                <a:hlinkClick r:id="rId6"/>
              </a:rPr>
              <a:t>polosero</a:t>
            </a:r>
            <a:r>
              <a:rPr lang="cs-CZ" sz="1900" dirty="0" smtClean="0">
                <a:hlinkClick r:id="rId6"/>
              </a:rPr>
              <a:t>-</a:t>
            </a:r>
            <a:r>
              <a:rPr lang="cs-CZ" sz="1900" dirty="0" err="1" smtClean="0">
                <a:hlinkClick r:id="rId6"/>
              </a:rPr>
              <a:t>deti</a:t>
            </a:r>
            <a:r>
              <a:rPr lang="cs-CZ" sz="1900" dirty="0" smtClean="0">
                <a:hlinkClick r:id="rId6"/>
              </a:rPr>
              <a:t>-ve-vezeni/</a:t>
            </a:r>
            <a:r>
              <a:rPr lang="cs-CZ" sz="1900" dirty="0" smtClean="0"/>
              <a:t/>
            </a:r>
            <a:br>
              <a:rPr lang="cs-CZ" sz="1900" dirty="0" smtClean="0"/>
            </a:br>
            <a:endParaRPr lang="cs-CZ" sz="19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</a:rPr>
              <a:t>Zdroje: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945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188640"/>
            <a:ext cx="1419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2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07504" y="332656"/>
            <a:ext cx="8229600" cy="114300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4400" b="1" dirty="0" smtClean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400" b="1" dirty="0" smtClean="0">
                <a:solidFill>
                  <a:srgbClr val="000000"/>
                </a:solidFill>
              </a:rPr>
              <a:t>Děkuji za pozornost !</a:t>
            </a:r>
            <a:br>
              <a:rPr lang="cs-CZ" altLang="cs-CZ" sz="4400" b="1" dirty="0" smtClean="0">
                <a:solidFill>
                  <a:srgbClr val="000000"/>
                </a:solidFill>
              </a:rPr>
            </a:br>
            <a:endParaRPr lang="cs-CZ" altLang="cs-CZ" sz="4400" b="1" dirty="0">
              <a:solidFill>
                <a:srgbClr val="000000"/>
              </a:solidFill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500"/>
              </a:spcBef>
              <a:buFont typeface="Arial" charset="0"/>
              <a:buNone/>
              <a:defRPr/>
            </a:pPr>
            <a:endParaRPr lang="cs-CZ" altLang="cs-CZ" sz="2000" dirty="0" smtClean="0"/>
          </a:p>
          <a:p>
            <a:pPr marL="0" indent="0">
              <a:spcBef>
                <a:spcPts val="500"/>
              </a:spcBef>
              <a:defRPr/>
            </a:pPr>
            <a:r>
              <a:rPr lang="cs-CZ" altLang="cs-CZ" sz="2000" b="1" dirty="0" smtClean="0"/>
              <a:t>Sídlo:	Štefánikova 21</a:t>
            </a:r>
          </a:p>
          <a:p>
            <a:pPr marL="1587" indent="0">
              <a:spcBef>
                <a:spcPts val="500"/>
              </a:spcBef>
              <a:buClrTx/>
              <a:defRPr/>
            </a:pPr>
            <a:r>
              <a:rPr lang="cs-CZ" altLang="cs-CZ" sz="2000" b="1" dirty="0" smtClean="0"/>
              <a:t>	150 00 Praha 5</a:t>
            </a:r>
          </a:p>
          <a:p>
            <a:pPr marL="1587" indent="0">
              <a:spcBef>
                <a:spcPts val="500"/>
              </a:spcBef>
              <a:buClrTx/>
              <a:defRPr/>
            </a:pPr>
            <a:r>
              <a:rPr lang="cs-CZ" altLang="cs-CZ" sz="2000" b="1" dirty="0" smtClean="0"/>
              <a:t>	Česká republika</a:t>
            </a:r>
          </a:p>
          <a:p>
            <a:pPr marL="1587" indent="0">
              <a:spcBef>
                <a:spcPts val="500"/>
              </a:spcBef>
              <a:buClrTx/>
              <a:defRPr/>
            </a:pPr>
            <a:endParaRPr lang="cs-CZ" altLang="cs-CZ" sz="2000" dirty="0" smtClean="0"/>
          </a:p>
          <a:p>
            <a:pPr marL="0" indent="0">
              <a:spcBef>
                <a:spcPts val="500"/>
              </a:spcBef>
              <a:defRPr/>
            </a:pPr>
            <a:r>
              <a:rPr lang="cs-CZ" altLang="cs-CZ" sz="2000" b="1" dirty="0" smtClean="0"/>
              <a:t>Email:	info@helcom.cz nebo </a:t>
            </a:r>
          </a:p>
          <a:p>
            <a:pPr marL="1587" indent="0">
              <a:spcBef>
                <a:spcPts val="500"/>
              </a:spcBef>
              <a:buClrTx/>
              <a:defRPr/>
            </a:pPr>
            <a:r>
              <a:rPr lang="cs-CZ" altLang="cs-CZ" sz="2000" b="1" dirty="0" smtClean="0"/>
              <a:t>	lucie.rybova@helcom.cz</a:t>
            </a:r>
          </a:p>
          <a:p>
            <a:pPr marL="1587" indent="0">
              <a:spcBef>
                <a:spcPts val="500"/>
              </a:spcBef>
              <a:buClrTx/>
              <a:defRPr/>
            </a:pPr>
            <a:endParaRPr lang="cs-CZ" altLang="cs-CZ" sz="2000" b="1" dirty="0" smtClean="0"/>
          </a:p>
          <a:p>
            <a:pPr marL="0" indent="0">
              <a:spcBef>
                <a:spcPts val="500"/>
              </a:spcBef>
              <a:defRPr/>
            </a:pPr>
            <a:r>
              <a:rPr lang="cs-CZ" altLang="cs-CZ" sz="2000" b="1" dirty="0" smtClean="0"/>
              <a:t>Tel.:     + 420 602 646 940</a:t>
            </a:r>
          </a:p>
          <a:p>
            <a:pPr marL="0" indent="0">
              <a:spcBef>
                <a:spcPts val="500"/>
              </a:spcBef>
              <a:defRPr/>
            </a:pPr>
            <a:endParaRPr lang="cs-CZ" altLang="cs-CZ" sz="2000" b="1" dirty="0" smtClean="0"/>
          </a:p>
          <a:p>
            <a:pPr marL="0" indent="0">
              <a:spcBef>
                <a:spcPts val="500"/>
              </a:spcBef>
              <a:defRPr/>
            </a:pPr>
            <a:r>
              <a:rPr lang="cs-CZ" altLang="cs-CZ" sz="2000" b="1" dirty="0" smtClean="0"/>
              <a:t>Web:	www.helcom.cz</a:t>
            </a:r>
          </a:p>
          <a:p>
            <a:pPr marL="342900">
              <a:spcBef>
                <a:spcPts val="500"/>
              </a:spcBef>
              <a:buClrTx/>
              <a:buFontTx/>
              <a:buNone/>
              <a:defRPr/>
            </a:pPr>
            <a:endParaRPr lang="cs-CZ" altLang="cs-CZ" sz="2000" dirty="0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229200"/>
            <a:ext cx="19446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0769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1988840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cs-CZ" sz="1600" i="1" dirty="0" smtClean="0">
                <a:solidFill>
                  <a:schemeClr val="tx1"/>
                </a:solidFill>
              </a:rPr>
              <a:t>Proč trestáme i děti, které mají rodiče ve vězení? </a:t>
            </a:r>
          </a:p>
          <a:p>
            <a:pPr marL="342900" indent="-342900" algn="ctr"/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cs-CZ" sz="1600" b="1" u="sng" dirty="0" smtClean="0">
                <a:solidFill>
                  <a:schemeClr val="tx1"/>
                </a:solidFill>
              </a:rPr>
              <a:t> Děti nesmějí být trestány za to, že jejich rodič spáchal trestný čin a je ve vězení tím, že: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Nemají často žádné či jen mlhavé informace o rodiči, který je ve vězení.  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Nemají možnost být v pravidelném písemném, telefonickém a osobním kontaktu s rodičem. 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Při návštěvách za rodičem ve věznici je zasahováno do lidské důstojnosti dítěte -  prostředí vstupu do věznice a dále návštěvní místnosti nejsou  uzpůsobeny dětem potažmo celým rodinám včetně počtu dětí v rodině (vzhled, vybavení, umístění místnosti, celková organizace návštěv pro blízké apod.).        </a:t>
            </a:r>
          </a:p>
          <a:p>
            <a:endParaRPr lang="cs-CZ" sz="1600" b="1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   </a:t>
            </a:r>
            <a:endParaRPr lang="cs-CZ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6633"/>
            <a:ext cx="7258050" cy="13681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135807" y="1412776"/>
            <a:ext cx="7412360" cy="821953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cs-CZ" sz="2800" dirty="0" smtClean="0">
              <a:solidFill>
                <a:schemeClr val="tx1"/>
              </a:solidFill>
            </a:endParaRPr>
          </a:p>
          <a:p>
            <a:pPr algn="ctr"/>
            <a:endParaRPr lang="cs-CZ" sz="2800" dirty="0" smtClean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Proč realizujeme projekt Děti vězněných rodičů?  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Výchozí princip: Lidé, tedy i děti s rodičem a rodiče ve vězení jsou si rovni v </a:t>
            </a:r>
            <a:r>
              <a:rPr lang="cs-CZ" b="1" dirty="0">
                <a:solidFill>
                  <a:schemeClr val="tx1"/>
                </a:solidFill>
              </a:rPr>
              <a:t>důstojnosti a v lidských </a:t>
            </a:r>
            <a:r>
              <a:rPr lang="cs-CZ" b="1" dirty="0" smtClean="0">
                <a:solidFill>
                  <a:schemeClr val="tx1"/>
                </a:solidFill>
              </a:rPr>
              <a:t>právech a mají svá práva.   </a:t>
            </a:r>
          </a:p>
          <a:p>
            <a:pPr algn="ctr"/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1988840"/>
            <a:ext cx="76328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cs-CZ" sz="1600" i="1" dirty="0" smtClean="0">
                <a:solidFill>
                  <a:schemeClr val="tx1"/>
                </a:solidFill>
              </a:rPr>
              <a:t>Proč trestáme i děti, které mají rodiče ve vězení? </a:t>
            </a:r>
          </a:p>
          <a:p>
            <a:pPr marL="342900" indent="-342900" algn="ctr"/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cs-CZ" sz="1600" b="1" u="sng" dirty="0" smtClean="0">
                <a:solidFill>
                  <a:schemeClr val="tx1"/>
                </a:solidFill>
              </a:rPr>
              <a:t>Děti s rodičem ve vězení (včetně osob či institucí o ně pečujících) mají právo: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na specializovanou podporu, služby a asistenci v této obtížné situaci;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nebýt stigmatizovány okolím proto, že mají rodiče ve VTOS;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na pravidelný osobní kontakt s rodičem a to v prostředí co nejvstřícnějším vzhledem k jejich věku a potřebám;   </a:t>
            </a:r>
          </a:p>
          <a:p>
            <a:pPr marL="342900" indent="-342900"/>
            <a:r>
              <a:rPr lang="cs-CZ" sz="1600" b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600" b="1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   </a:t>
            </a:r>
            <a:endParaRPr lang="cs-CZ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6633"/>
            <a:ext cx="7258050" cy="13681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135807" y="1412776"/>
            <a:ext cx="7412360" cy="821953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cs-CZ" sz="2800" dirty="0" smtClean="0">
              <a:solidFill>
                <a:schemeClr val="tx1"/>
              </a:solidFill>
            </a:endParaRPr>
          </a:p>
          <a:p>
            <a:pPr algn="ctr"/>
            <a:endParaRPr lang="cs-CZ" sz="2800" dirty="0" smtClean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Proč realizujeme projekt Děti vězněných rodičů?  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Výchozí princip: Lidé, tedy i děti s rodičem a rodiče ve vězení jsou si rovni v </a:t>
            </a:r>
            <a:r>
              <a:rPr lang="cs-CZ" b="1" dirty="0">
                <a:solidFill>
                  <a:schemeClr val="tx1"/>
                </a:solidFill>
              </a:rPr>
              <a:t>důstojnosti a v lidských </a:t>
            </a:r>
            <a:r>
              <a:rPr lang="cs-CZ" b="1" dirty="0" smtClean="0">
                <a:solidFill>
                  <a:schemeClr val="tx1"/>
                </a:solidFill>
              </a:rPr>
              <a:t>právech a mají svá práva.   </a:t>
            </a:r>
          </a:p>
          <a:p>
            <a:pPr algn="ctr"/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3200" b="1" dirty="0" smtClean="0"/>
              <a:t>Dosavadní aktivity ČHV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8013" cy="46085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/>
              <a:t>organizace asistovaných skupinových či individuálních návštěv dětí za rodičem ve VTOS;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/>
              <a:t>osvětové aktivity o situaci dětí s rodičem ve VTOS  (besedy pro rodiče a pečovatele, odborné semináře pro </a:t>
            </a:r>
            <a:r>
              <a:rPr lang="cs-CZ" sz="2000" dirty="0" err="1" smtClean="0"/>
              <a:t>OSPODy</a:t>
            </a:r>
            <a:r>
              <a:rPr lang="cs-CZ" sz="2000" dirty="0" smtClean="0"/>
              <a:t>); edukace  veřejnosti skrze media – dokumenty k problematice atd.;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/>
              <a:t>publikační činnost:  vydání edukační publikace pro děti a pečovatele – </a:t>
            </a:r>
            <a:r>
              <a:rPr lang="cs-CZ" sz="2000" dirty="0"/>
              <a:t>Maminka ve </a:t>
            </a:r>
            <a:r>
              <a:rPr lang="cs-CZ" sz="2000" dirty="0" smtClean="0"/>
              <a:t>vězení v roce 2012;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/>
              <a:t>mezinárodní spolupráce  -  ČHV v je členem COPE (evropská síť organizací se stejným cílem) - výměna dobré praxe a prosazování změn na úrovni Evropy;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/>
              <a:t>zpracování (pracovní) verze metodiky </a:t>
            </a:r>
            <a:r>
              <a:rPr lang="cs-CZ" sz="2000" dirty="0"/>
              <a:t>asistovaných návštěv a </a:t>
            </a:r>
            <a:r>
              <a:rPr lang="cs-CZ" sz="2000" dirty="0" smtClean="0"/>
              <a:t>metodiky k provádění </a:t>
            </a:r>
            <a:r>
              <a:rPr lang="cs-CZ" sz="2000" dirty="0" err="1" smtClean="0"/>
              <a:t>skype</a:t>
            </a:r>
            <a:r>
              <a:rPr lang="cs-CZ" sz="2000" dirty="0" smtClean="0"/>
              <a:t>-návštěv  včetně jednání o pilotáži </a:t>
            </a:r>
            <a:r>
              <a:rPr lang="cs-CZ" sz="2000" dirty="0" err="1" smtClean="0"/>
              <a:t>skypu</a:t>
            </a:r>
            <a:r>
              <a:rPr lang="cs-CZ" sz="2000" dirty="0" smtClean="0"/>
              <a:t> s </a:t>
            </a:r>
            <a:r>
              <a:rPr lang="cs-CZ" sz="2000" dirty="0" err="1" smtClean="0"/>
              <a:t>ministersvem</a:t>
            </a:r>
            <a:r>
              <a:rPr lang="cs-CZ" sz="2000" dirty="0" smtClean="0"/>
              <a:t> spravedlnosti;</a:t>
            </a: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/>
              <a:t>analýzy a sběr dat  pro návrhy změn v oblasti politik i legislativy; </a:t>
            </a:r>
          </a:p>
          <a:p>
            <a:pPr marL="0" indent="0"/>
            <a:r>
              <a:rPr lang="cs-CZ" sz="2000" dirty="0" smtClean="0"/>
              <a:t>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152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764704"/>
            <a:ext cx="8229600" cy="1512168"/>
          </a:xfrm>
        </p:spPr>
        <p:txBody>
          <a:bodyPr>
            <a:normAutofit fontScale="25000" lnSpcReduction="20000"/>
          </a:bodyPr>
          <a:lstStyle/>
          <a:p>
            <a:endParaRPr lang="cs-CZ" sz="1900" dirty="0" smtClean="0"/>
          </a:p>
          <a:p>
            <a:r>
              <a:rPr lang="cs-CZ" sz="4800" dirty="0" smtClean="0"/>
              <a:t>Český helsinský výbor – realizuje asistované návštěvy dětí od roku 2008 (dle praxe ze zahraničí).   </a:t>
            </a:r>
          </a:p>
          <a:p>
            <a:r>
              <a:rPr lang="cs-CZ" sz="4800" dirty="0" smtClean="0"/>
              <a:t>Věznice:  Světlá nad Sázavou, Rýnovice, Praha - Řepy, Horní Slavkov, Vinařice, Příbram, Opava, Přílepy </a:t>
            </a:r>
          </a:p>
          <a:p>
            <a:r>
              <a:rPr lang="cs-CZ" sz="4800" dirty="0" smtClean="0"/>
              <a:t>Limity projektu: </a:t>
            </a:r>
          </a:p>
          <a:p>
            <a:r>
              <a:rPr lang="cs-CZ" sz="4800" dirty="0" smtClean="0"/>
              <a:t>- na počátku zcela nová problematika a aktivita  (neznámá aktivita obecně i pro věznice)    </a:t>
            </a:r>
          </a:p>
          <a:p>
            <a:r>
              <a:rPr lang="cs-CZ" sz="4800" dirty="0" smtClean="0"/>
              <a:t> -  finanční (personální)  – náklady na dopravu dětí se hradí z projektu, potřeba na straně dětí (frekvence styku/počet dětí) převyšuje finanční možnosti</a:t>
            </a:r>
          </a:p>
          <a:p>
            <a:pPr marL="685800" indent="-685800">
              <a:buFontTx/>
              <a:buChar char="-"/>
            </a:pPr>
            <a:r>
              <a:rPr lang="cs-CZ" sz="4800" dirty="0" smtClean="0"/>
              <a:t>administrace  projektu rovněž vyžaduje dostatek personálu</a:t>
            </a:r>
          </a:p>
          <a:p>
            <a:pPr marL="685800" indent="-685800">
              <a:buFontTx/>
              <a:buChar char="-"/>
            </a:pPr>
            <a:r>
              <a:rPr lang="cs-CZ" sz="4800" dirty="0" smtClean="0"/>
              <a:t> prostorové limity ve věznicích – chybí návštěvní místnosti obecně, i ve věznici Světlá lze skupinu max. 25 osob (děti, doprovod, rodiče a odbor. personál ČHV a věznice)               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58608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chemeClr val="tx1"/>
                </a:solidFill>
              </a:rPr>
              <a:t>Projekt „Děti vězněných rodičů“</a:t>
            </a:r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19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73926"/>
              </p:ext>
            </p:extLst>
          </p:nvPr>
        </p:nvGraphicFramePr>
        <p:xfrm>
          <a:off x="1763688" y="3049072"/>
          <a:ext cx="5472608" cy="3186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160"/>
                <a:gridCol w="1845414"/>
                <a:gridCol w="1399969"/>
                <a:gridCol w="1209065"/>
              </a:tblGrid>
              <a:tr h="437312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 dirty="0" smtClean="0">
                          <a:solidFill>
                            <a:schemeClr val="tx1"/>
                          </a:solidFill>
                        </a:rPr>
                        <a:t>Počty realizovaných   AN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Děti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Rodiče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0611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2008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25</a:t>
                      </a:r>
                      <a:endParaRPr lang="cs-CZ" sz="1200" dirty="0"/>
                    </a:p>
                  </a:txBody>
                  <a:tcPr/>
                </a:tc>
              </a:tr>
              <a:tr h="30611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2009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22</a:t>
                      </a:r>
                      <a:endParaRPr lang="cs-CZ" sz="1200" dirty="0"/>
                    </a:p>
                  </a:txBody>
                  <a:tcPr/>
                </a:tc>
              </a:tr>
              <a:tr h="30611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2010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31</a:t>
                      </a:r>
                      <a:endParaRPr lang="cs-CZ" sz="1200" dirty="0"/>
                    </a:p>
                  </a:txBody>
                  <a:tcPr/>
                </a:tc>
              </a:tr>
              <a:tr h="30611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2011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37</a:t>
                      </a:r>
                      <a:endParaRPr lang="cs-CZ" sz="1200" dirty="0"/>
                    </a:p>
                  </a:txBody>
                  <a:tcPr/>
                </a:tc>
              </a:tr>
              <a:tr h="30611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2012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34</a:t>
                      </a:r>
                      <a:endParaRPr lang="cs-CZ" sz="1200" dirty="0"/>
                    </a:p>
                  </a:txBody>
                  <a:tcPr/>
                </a:tc>
              </a:tr>
              <a:tr h="30611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2013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27</a:t>
                      </a:r>
                      <a:endParaRPr lang="cs-CZ" sz="1200" dirty="0"/>
                    </a:p>
                  </a:txBody>
                  <a:tcPr/>
                </a:tc>
              </a:tr>
              <a:tr h="30611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2014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</a:t>
                      </a:r>
                      <a:endParaRPr lang="cs-CZ" sz="1200" dirty="0"/>
                    </a:p>
                  </a:txBody>
                  <a:tcPr/>
                </a:tc>
              </a:tr>
              <a:tr h="30611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</a:t>
                      </a:r>
                      <a:endParaRPr lang="cs-CZ" sz="1200" dirty="0"/>
                    </a:p>
                  </a:txBody>
                  <a:tcPr/>
                </a:tc>
              </a:tr>
              <a:tr h="280602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Celkem:</a:t>
                      </a:r>
                      <a:endParaRPr lang="cs-CZ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76</a:t>
                      </a:r>
                      <a:endParaRPr lang="cs-CZ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402</a:t>
                      </a:r>
                      <a:endParaRPr lang="cs-CZ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196</a:t>
                      </a:r>
                      <a:endParaRPr lang="cs-CZ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1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52074"/>
            <a:ext cx="8228013" cy="114141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Počty osob ve výkonu trestu a vazby </a:t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cs-CZ" sz="3200" b="1" dirty="0" smtClean="0">
                <a:solidFill>
                  <a:schemeClr val="tx1"/>
                </a:solidFill>
              </a:rPr>
              <a:t>v ČR v roce 2016</a:t>
            </a:r>
            <a:endParaRPr lang="cs-CZ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3321" y="47683"/>
            <a:ext cx="1419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65244"/>
              </p:ext>
            </p:extLst>
          </p:nvPr>
        </p:nvGraphicFramePr>
        <p:xfrm>
          <a:off x="1259632" y="2975288"/>
          <a:ext cx="6768752" cy="247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230"/>
                <a:gridCol w="2068230"/>
                <a:gridCol w="2632292"/>
              </a:tblGrid>
              <a:tr h="632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Vězněné osoby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únor 2016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ženy</a:t>
                      </a:r>
                      <a:endParaRPr lang="cs-CZ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muži</a:t>
                      </a:r>
                    </a:p>
                    <a:p>
                      <a:pPr algn="r"/>
                      <a:endParaRPr lang="cs-CZ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66811">
                <a:tc>
                  <a:txBody>
                    <a:bodyPr/>
                    <a:lstStyle/>
                    <a:p>
                      <a:r>
                        <a:rPr lang="cs-CZ" dirty="0" smtClean="0"/>
                        <a:t>Obvinění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142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1 751</a:t>
                      </a:r>
                    </a:p>
                  </a:txBody>
                  <a:tcPr/>
                </a:tc>
              </a:tr>
              <a:tr h="466811">
                <a:tc>
                  <a:txBody>
                    <a:bodyPr/>
                    <a:lstStyle/>
                    <a:p>
                      <a:r>
                        <a:rPr lang="cs-CZ" smtClean="0"/>
                        <a:t>Odsouzení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cs-CZ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1 484</a:t>
                      </a:r>
                      <a:endParaRPr kumimoji="0" lang="cs-CZ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19 051</a:t>
                      </a:r>
                      <a:endParaRPr lang="cs-CZ" dirty="0"/>
                    </a:p>
                  </a:txBody>
                  <a:tcPr/>
                </a:tc>
              </a:tr>
              <a:tr h="903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Celkem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cs-CZ" b="1" dirty="0" smtClean="0"/>
                    </a:p>
                    <a:p>
                      <a:pPr algn="ctr"/>
                      <a:r>
                        <a:rPr lang="cs-CZ" b="1" dirty="0" smtClean="0"/>
                        <a:t>22525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307974" y="2227948"/>
            <a:ext cx="7576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 vězeňská </a:t>
            </a:r>
            <a:r>
              <a:rPr lang="cs-CZ" b="1" dirty="0">
                <a:solidFill>
                  <a:schemeClr val="tx1"/>
                </a:solidFill>
              </a:rPr>
              <a:t>populace </a:t>
            </a:r>
            <a:r>
              <a:rPr lang="cs-CZ" b="1" dirty="0" smtClean="0">
                <a:solidFill>
                  <a:schemeClr val="tx1"/>
                </a:solidFill>
              </a:rPr>
              <a:t>v ČR patří mezi dlouhodobě </a:t>
            </a:r>
            <a:r>
              <a:rPr lang="cs-CZ" b="1" dirty="0">
                <a:solidFill>
                  <a:schemeClr val="tx1"/>
                </a:solidFill>
              </a:rPr>
              <a:t>nejvyšší v </a:t>
            </a:r>
            <a:r>
              <a:rPr lang="cs-CZ" b="1" dirty="0" smtClean="0">
                <a:solidFill>
                  <a:schemeClr val="tx1"/>
                </a:solidFill>
              </a:rPr>
              <a:t>EU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smtClean="0">
                <a:solidFill>
                  <a:schemeClr val="tx1"/>
                </a:solidFill>
              </a:rPr>
              <a:t>níže statistika k 15.11.2016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628801"/>
            <a:ext cx="8085584" cy="4104455"/>
          </a:xfrm>
        </p:spPr>
        <p:txBody>
          <a:bodyPr>
            <a:normAutofit/>
          </a:bodyPr>
          <a:lstStyle/>
          <a:p>
            <a:r>
              <a:rPr lang="cs-CZ" sz="1900" dirty="0" smtClean="0"/>
              <a:t>Vyjádření 16-ti </a:t>
            </a:r>
            <a:r>
              <a:rPr lang="cs-CZ" sz="1900" dirty="0" err="1" smtClean="0"/>
              <a:t>letého</a:t>
            </a:r>
            <a:r>
              <a:rPr lang="cs-CZ" sz="1900" dirty="0" smtClean="0"/>
              <a:t> chlapce, který je umístěný ve Výchovném ústavu, protože jeho matka je ve vězení a který jezdí na asistované návštěvy:</a:t>
            </a:r>
          </a:p>
          <a:p>
            <a:pPr>
              <a:buNone/>
            </a:pPr>
            <a:r>
              <a:rPr lang="cs-CZ" sz="1900" i="1" dirty="0" smtClean="0"/>
              <a:t> </a:t>
            </a:r>
          </a:p>
          <a:p>
            <a:pPr>
              <a:buNone/>
            </a:pPr>
            <a:r>
              <a:rPr lang="cs-CZ" sz="1900" i="1" dirty="0" smtClean="0"/>
              <a:t> „Byl jsem zaskočen tím prostředím, ve vězení jsem nikdy nebyl, prohledávali mě a ten režim, který tam je musí být velmi náročný. …Přál bych si, abych mohl s mamkou trávit co nejvíce času, máme si co říci, viděl jsem ji po více než 3 měsících. Když ji odváželi do výkonu trestu, byl jsem v dětském domově a nebyl na to připravený, potřebujeme si toho hodně říct. Líbilo se mi, že jsme měli společný oběd. …Jsem rád, že ji mohu navštěvovat a mám radost, že díky Helsinskému výboru ji mohu vídat …“</a:t>
            </a:r>
            <a:endParaRPr lang="cs-CZ" sz="1900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</a:rPr>
              <a:t>Zpětné vazby dětí z AN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536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9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76464"/>
          </a:xfrm>
        </p:spPr>
        <p:txBody>
          <a:bodyPr>
            <a:normAutofit fontScale="62500" lnSpcReduction="20000"/>
          </a:bodyPr>
          <a:lstStyle/>
          <a:p>
            <a:endParaRPr lang="cs-CZ" sz="19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zapojení rodiče a dítěte do projektu (obnova komunikace mezi dítětem a rodičem + navázání kontaktu s pečujícími osobami, DD, OSPODEM,  dal. institucemi atd.)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příprava dětí a doprovodných osob na návštěvu /informace o průběhu AN, získání informací o dosavadní komunikaci/styku  dítěte a rodiče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zajištění a organizace dopravy pro děti a doprovodné </a:t>
            </a:r>
            <a:r>
              <a:rPr lang="cs-CZ" sz="2000" dirty="0" smtClean="0"/>
              <a:t>osoby do věznice a zpět; </a:t>
            </a: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příprava a zajištění vstupu do věznice (administrativa spojená se žádostí a seznamem osob);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příprava a zajištění 3 hodinového setkání matek a dětí ( 6 - 15 dětí 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zajištění edukačních  pomůcek včetně drobného občerstvení a obědů (lze jen věznice Světlá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fotodokumentace /děti a matky dostanou fotografie/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asistence a konzultace s  účastníky AN (děti, rodiče, doprovod a personál věznice) během návštěvy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individuální osobní konzultace </a:t>
            </a:r>
            <a:r>
              <a:rPr lang="cs-CZ" sz="2000" dirty="0"/>
              <a:t>s </a:t>
            </a:r>
            <a:r>
              <a:rPr lang="cs-CZ" sz="2000" dirty="0" smtClean="0"/>
              <a:t>ostatními zájemci (rodiči) během </a:t>
            </a:r>
            <a:r>
              <a:rPr lang="cs-CZ" sz="2000" dirty="0"/>
              <a:t>návštěvy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následná písemná komunikace a zpětná vazba od rodičů a dětí/ institucí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vyhodnocení kontaktu stávajících účastníků a práce na nových případech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aktivity spojené s finančním </a:t>
            </a:r>
            <a:r>
              <a:rPr lang="cs-CZ" sz="2000" dirty="0"/>
              <a:t>zajištění </a:t>
            </a:r>
            <a:r>
              <a:rPr lang="cs-CZ" sz="2000" dirty="0" smtClean="0"/>
              <a:t>realizace asistovaných </a:t>
            </a:r>
            <a:r>
              <a:rPr lang="cs-CZ" sz="2000" dirty="0"/>
              <a:t>návštěv  </a:t>
            </a:r>
            <a:r>
              <a:rPr lang="cs-CZ" sz="2000" dirty="0" smtClean="0"/>
              <a:t>(15-20 tisíc náklady na dopravu při 1 AN větší skupiny osob)  </a:t>
            </a: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Font typeface="Wingdings" pitchFamily="2" charset="2"/>
              <a:buChar char="Ä"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Asistované návštěvy ČHV </a:t>
            </a:r>
            <a:endParaRPr lang="cs-CZ" sz="3200" b="1" dirty="0">
              <a:solidFill>
                <a:schemeClr val="tx1"/>
              </a:solidFill>
            </a:endParaRPr>
          </a:p>
        </p:txBody>
      </p:sp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419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93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3200" b="1" dirty="0" smtClean="0"/>
              <a:t>Překážky kontaktu dítě a rodič ve vězení 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smtClean="0"/>
              <a:t>Zákonné</a:t>
            </a:r>
            <a:r>
              <a:rPr lang="cs-CZ" sz="2000" dirty="0" smtClean="0"/>
              <a:t> /absence specifické zákonné úpravy práva dítěte na kontakt s rodičem ve vězení – styk, délka, frekvence, způsob, prostředí atd.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smtClean="0"/>
              <a:t>Materiální </a:t>
            </a:r>
            <a:r>
              <a:rPr lang="cs-CZ" sz="2000" dirty="0" smtClean="0"/>
              <a:t>/připravenost věznic k návštěvám dětí/  + nedostatek financí na úhradu dopravy dětí za rodičem a nedostatek personálu k doprovázení dětí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smtClean="0"/>
              <a:t>Systémové </a:t>
            </a:r>
            <a:r>
              <a:rPr lang="cs-CZ" sz="2000" dirty="0" smtClean="0"/>
              <a:t>/ špatná (veřejná) doprava do věznic/vzdálenost rodin od věznic, podfinancování věznic i zařízení (např. DD) – nedostatek odborného personálu pro práci  s rodinami odsouzených, chybí aktivní součinnost  OSPOD apod.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smtClean="0"/>
              <a:t>Společenské</a:t>
            </a:r>
            <a:r>
              <a:rPr lang="cs-CZ" sz="2000" dirty="0" smtClean="0"/>
              <a:t>  / stigma vězněných, stigma věznic, stigma dětí s rodičem ve vězení +  obecně dětí v náhradní rodinné péči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611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  <a:txDef>
      <a:spPr bwMode="auto">
        <a:noFill/>
        <a:ln w="9525">
          <a:noFill/>
          <a:round/>
          <a:headEnd/>
          <a:tailEnd/>
        </a:ln>
        <a:effectLst/>
      </a:spPr>
      <a:bodyPr/>
      <a:lstStyle>
        <a:defPPr algn="ctr">
          <a:defRPr sz="3200" dirty="0" smtClean="0">
            <a:solidFill>
              <a:schemeClr val="accent1">
                <a:lumMod val="75000"/>
              </a:schemeClr>
            </a:solidFill>
          </a:defRPr>
        </a:defPPr>
      </a:lstStyle>
    </a:tx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1555</Words>
  <Application>Microsoft Office PowerPoint</Application>
  <PresentationFormat>Předvádění na obrazovce (4:3)</PresentationFormat>
  <Paragraphs>242</Paragraphs>
  <Slides>17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Prezentace aplikace PowerPoint</vt:lpstr>
      <vt:lpstr>Prezentace aplikace PowerPoint</vt:lpstr>
      <vt:lpstr>Prezentace aplikace PowerPoint</vt:lpstr>
      <vt:lpstr>Dosavadní aktivity ČHV </vt:lpstr>
      <vt:lpstr>Projekt „Děti vězněných rodičů“</vt:lpstr>
      <vt:lpstr>Počty osob ve výkonu trestu a vazby  v ČR v roce 2016</vt:lpstr>
      <vt:lpstr>Zpětné vazby dětí z AN</vt:lpstr>
      <vt:lpstr>Asistované návštěvy ČHV </vt:lpstr>
      <vt:lpstr>Překážky kontaktu dítě a rodič ve vězení  </vt:lpstr>
      <vt:lpstr>Zákonné překážky kontaktu dětí s rodiči ve vězení</vt:lpstr>
      <vt:lpstr>Materiální překážky kontaktu na straně věznic i osob pečujících o dítě</vt:lpstr>
      <vt:lpstr>Společenské a systémové překážky kontaktu dětí s rodiči ve vězení</vt:lpstr>
      <vt:lpstr>Oblasti změn </vt:lpstr>
      <vt:lpstr>Oblasti změn   </vt:lpstr>
      <vt:lpstr>Oblasti změn   </vt:lpstr>
      <vt:lpstr>Zdroje: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Práva dětí s rodičem ve VTOS</dc:title>
  <dc:creator>Rybova Lucie, Mgr.</dc:creator>
  <cp:lastModifiedBy>Kalenská Petra</cp:lastModifiedBy>
  <cp:revision>105</cp:revision>
  <cp:lastPrinted>1601-01-01T00:00:00Z</cp:lastPrinted>
  <dcterms:created xsi:type="dcterms:W3CDTF">2014-07-10T07:42:00Z</dcterms:created>
  <dcterms:modified xsi:type="dcterms:W3CDTF">2016-12-07T08:05:38Z</dcterms:modified>
</cp:coreProperties>
</file>