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71" r:id="rId8"/>
    <p:sldId id="279" r:id="rId9"/>
    <p:sldId id="273" r:id="rId10"/>
    <p:sldId id="276" r:id="rId11"/>
    <p:sldId id="274" r:id="rId12"/>
    <p:sldId id="275" r:id="rId13"/>
    <p:sldId id="278" r:id="rId14"/>
    <p:sldId id="277" r:id="rId15"/>
    <p:sldId id="280" r:id="rId16"/>
    <p:sldId id="281" r:id="rId17"/>
    <p:sldId id="288" r:id="rId18"/>
    <p:sldId id="285" r:id="rId19"/>
    <p:sldId id="289" r:id="rId20"/>
    <p:sldId id="283" r:id="rId21"/>
    <p:sldId id="290" r:id="rId22"/>
    <p:sldId id="291" r:id="rId23"/>
    <p:sldId id="293" r:id="rId24"/>
    <p:sldId id="259" r:id="rId25"/>
    <p:sldId id="295"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7B21"/>
    <a:srgbClr val="FF6600"/>
    <a:srgbClr val="FF481D"/>
    <a:srgbClr val="FF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5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366800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290804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117988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50715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294256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ECB4634-8711-488C-A357-8496CB88E0E0}" type="datetimeFigureOut">
              <a:rPr lang="cs-CZ" smtClean="0"/>
              <a:t>19.12.2017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157522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ECB4634-8711-488C-A357-8496CB88E0E0}" type="datetimeFigureOut">
              <a:rPr lang="cs-CZ" smtClean="0"/>
              <a:t>19.12.2017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342954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ECB4634-8711-488C-A357-8496CB88E0E0}" type="datetimeFigureOut">
              <a:rPr lang="cs-CZ" smtClean="0"/>
              <a:t>19.12.2017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336245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ECB4634-8711-488C-A357-8496CB88E0E0}" type="datetimeFigureOut">
              <a:rPr lang="cs-CZ" smtClean="0"/>
              <a:t>19.12.2017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228742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ECB4634-8711-488C-A357-8496CB88E0E0}" type="datetimeFigureOut">
              <a:rPr lang="cs-CZ" smtClean="0"/>
              <a:t>19.12.2017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3630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ECB4634-8711-488C-A357-8496CB88E0E0}" type="datetimeFigureOut">
              <a:rPr lang="cs-CZ" smtClean="0"/>
              <a:t>19.12.2017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192E62-C7AB-4B1A-AA89-67AB57FE195E}" type="slidenum">
              <a:rPr lang="cs-CZ" smtClean="0"/>
              <a:t>‹#›</a:t>
            </a:fld>
            <a:endParaRPr lang="cs-CZ"/>
          </a:p>
        </p:txBody>
      </p:sp>
    </p:spTree>
    <p:extLst>
      <p:ext uri="{BB962C8B-B14F-4D97-AF65-F5344CB8AC3E}">
        <p14:creationId xmlns:p14="http://schemas.microsoft.com/office/powerpoint/2010/main" val="401429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B4634-8711-488C-A357-8496CB88E0E0}" type="datetimeFigureOut">
              <a:rPr lang="cs-CZ" smtClean="0"/>
              <a:t>19.12.2017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92E62-C7AB-4B1A-AA89-67AB57FE195E}" type="slidenum">
              <a:rPr lang="cs-CZ" smtClean="0"/>
              <a:t>‹#›</a:t>
            </a:fld>
            <a:endParaRPr lang="cs-CZ"/>
          </a:p>
        </p:txBody>
      </p:sp>
    </p:spTree>
    <p:extLst>
      <p:ext uri="{BB962C8B-B14F-4D97-AF65-F5344CB8AC3E}">
        <p14:creationId xmlns:p14="http://schemas.microsoft.com/office/powerpoint/2010/main" val="53044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96604" y="2212182"/>
            <a:ext cx="9144000" cy="3604418"/>
          </a:xfrm>
        </p:spPr>
        <p:txBody>
          <a:bodyPr>
            <a:normAutofit lnSpcReduction="10000"/>
          </a:bodyPr>
          <a:lstStyle/>
          <a:p>
            <a:endParaRPr lang="cs-CZ" sz="1800" b="1" dirty="0" smtClean="0">
              <a:latin typeface="Times New Roman" panose="02020603050405020304" pitchFamily="18" charset="0"/>
              <a:cs typeface="Times New Roman" panose="02020603050405020304" pitchFamily="18" charset="0"/>
            </a:endParaRPr>
          </a:p>
          <a:p>
            <a:endParaRPr lang="cs-CZ" sz="1800" b="1" dirty="0" smtClean="0">
              <a:latin typeface="Times New Roman" panose="02020603050405020304" pitchFamily="18" charset="0"/>
              <a:cs typeface="Times New Roman" panose="02020603050405020304" pitchFamily="18" charset="0"/>
            </a:endParaRPr>
          </a:p>
          <a:p>
            <a:r>
              <a:rPr lang="cs-CZ" sz="2800" b="1" dirty="0" smtClean="0">
                <a:latin typeface="Times New Roman" panose="02020603050405020304" pitchFamily="18" charset="0"/>
                <a:cs typeface="Times New Roman" panose="02020603050405020304" pitchFamily="18" charset="0"/>
              </a:rPr>
              <a:t>Informovanost ohrožených dětí o jejich právech </a:t>
            </a:r>
          </a:p>
          <a:p>
            <a:r>
              <a:rPr lang="cs-CZ" sz="2800" b="1" dirty="0" smtClean="0">
                <a:latin typeface="Times New Roman" panose="02020603050405020304" pitchFamily="18" charset="0"/>
                <a:cs typeface="Times New Roman" panose="02020603050405020304" pitchFamily="18" charset="0"/>
              </a:rPr>
              <a:t>a zapojování dětí do procesu sociálně-právní ochrany </a:t>
            </a:r>
          </a:p>
          <a:p>
            <a:pPr marL="285750" indent="-285750">
              <a:buFontTx/>
              <a:buChar char="-"/>
            </a:pPr>
            <a:r>
              <a:rPr lang="cs-CZ" sz="2800" b="1" dirty="0" smtClean="0">
                <a:latin typeface="Times New Roman" panose="02020603050405020304" pitchFamily="18" charset="0"/>
                <a:cs typeface="Times New Roman" panose="02020603050405020304" pitchFamily="18" charset="0"/>
              </a:rPr>
              <a:t>zabíhající se praxe a budoucí výzvy</a:t>
            </a:r>
          </a:p>
          <a:p>
            <a:endParaRPr lang="cs-CZ" sz="1800" b="1" dirty="0">
              <a:latin typeface="Times New Roman" panose="02020603050405020304" pitchFamily="18" charset="0"/>
              <a:cs typeface="Times New Roman" panose="02020603050405020304" pitchFamily="18" charset="0"/>
            </a:endParaRPr>
          </a:p>
          <a:p>
            <a:endParaRPr lang="cs-CZ" sz="1800" b="1" dirty="0">
              <a:latin typeface="Times New Roman" panose="02020603050405020304" pitchFamily="18" charset="0"/>
              <a:cs typeface="Times New Roman" panose="02020603050405020304" pitchFamily="18" charset="0"/>
            </a:endParaRPr>
          </a:p>
          <a:p>
            <a:r>
              <a:rPr lang="cs-CZ" sz="1800" b="1" dirty="0" smtClean="0">
                <a:latin typeface="Times New Roman" panose="02020603050405020304" pitchFamily="18" charset="0"/>
                <a:cs typeface="Times New Roman" panose="02020603050405020304" pitchFamily="18" charset="0"/>
              </a:rPr>
              <a:t>Michaela Blahutová a Michaela Zdráhalová</a:t>
            </a:r>
          </a:p>
          <a:p>
            <a:r>
              <a:rPr lang="cs-CZ" sz="1800" b="1" dirty="0" smtClean="0">
                <a:latin typeface="Times New Roman" panose="02020603050405020304" pitchFamily="18" charset="0"/>
                <a:cs typeface="Times New Roman" panose="02020603050405020304" pitchFamily="18" charset="0"/>
              </a:rPr>
              <a:t>Úřad pro mezinárodněprávní ochranu dětí</a:t>
            </a:r>
          </a:p>
          <a:p>
            <a:endParaRPr lang="cs-CZ" sz="1800" b="1" dirty="0" smtClean="0">
              <a:latin typeface="Times New Roman" panose="02020603050405020304" pitchFamily="18" charset="0"/>
              <a:cs typeface="Times New Roman" panose="02020603050405020304" pitchFamily="18"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3748198284"/>
              </p:ext>
            </p:extLst>
          </p:nvPr>
        </p:nvGraphicFramePr>
        <p:xfrm>
          <a:off x="9118601" y="426866"/>
          <a:ext cx="2259806" cy="1584607"/>
        </p:xfrm>
        <a:graphic>
          <a:graphicData uri="http://schemas.openxmlformats.org/presentationml/2006/ole">
            <mc:AlternateContent xmlns:mc="http://schemas.openxmlformats.org/markup-compatibility/2006">
              <mc:Choice xmlns:v="urn:schemas-microsoft-com:vml" Requires="v">
                <p:oleObj spid="_x0000_s1051" name="Acrobat Document" r:id="rId3" imgW="3981358" imgH="2790573" progId="AcroExch.Document.11">
                  <p:embed/>
                </p:oleObj>
              </mc:Choice>
              <mc:Fallback>
                <p:oleObj name="Acrobat Document" r:id="rId3" imgW="3981358" imgH="2790573" progId="AcroExch.Document.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1" y="426866"/>
                        <a:ext cx="2259806" cy="1584607"/>
                      </a:xfrm>
                      <a:prstGeom prst="rect">
                        <a:avLst/>
                      </a:prstGeom>
                      <a:noFill/>
                    </p:spPr>
                  </p:pic>
                </p:oleObj>
              </mc:Fallback>
            </mc:AlternateContent>
          </a:graphicData>
        </a:graphic>
      </p:graphicFrame>
      <p:sp>
        <p:nvSpPr>
          <p:cNvPr id="6" name="Obdélník 5"/>
          <p:cNvSpPr/>
          <p:nvPr/>
        </p:nvSpPr>
        <p:spPr>
          <a:xfrm>
            <a:off x="228600" y="6017309"/>
            <a:ext cx="11709399" cy="584775"/>
          </a:xfrm>
          <a:prstGeom prst="rect">
            <a:avLst/>
          </a:prstGeom>
        </p:spPr>
        <p:txBody>
          <a:bodyPr wrap="square">
            <a:spAutoFit/>
          </a:bodyPr>
          <a:lstStyle/>
          <a:p>
            <a:pPr algn="ctr"/>
            <a:r>
              <a:rPr lang="cs-CZ" sz="1600" dirty="0" smtClean="0">
                <a:solidFill>
                  <a:schemeClr val="tx2"/>
                </a:solidFill>
                <a:latin typeface="Times New Roman" panose="02020603050405020304" pitchFamily="18" charset="0"/>
                <a:cs typeface="Times New Roman" panose="02020603050405020304" pitchFamily="18" charset="0"/>
              </a:rPr>
              <a:t>Brno, 11. září 2017</a:t>
            </a:r>
          </a:p>
          <a:p>
            <a:pPr algn="ctr"/>
            <a:r>
              <a:rPr lang="cs-CZ" sz="1600" dirty="0" smtClean="0">
                <a:solidFill>
                  <a:schemeClr val="tx2"/>
                </a:solidFill>
                <a:latin typeface="Times New Roman" panose="02020603050405020304" pitchFamily="18" charset="0"/>
                <a:cs typeface="Times New Roman" panose="02020603050405020304" pitchFamily="18" charset="0"/>
              </a:rPr>
              <a:t>Projekt je podpořen grantem z Islandu, Lichtenštejnska a Norska.</a:t>
            </a:r>
          </a:p>
        </p:txBody>
      </p:sp>
      <p:pic>
        <p:nvPicPr>
          <p:cNvPr id="5" name="Picture 2" descr="Česko-britská logo10 RGB"/>
          <p:cNvPicPr>
            <a:picLocks noChangeAspect="1" noChangeArrowheads="1"/>
          </p:cNvPicPr>
          <p:nvPr/>
        </p:nvPicPr>
        <p:blipFill>
          <a:blip r:embed="rId5" cstate="print"/>
          <a:srcRect/>
          <a:stretch>
            <a:fillRect/>
          </a:stretch>
        </p:blipFill>
        <p:spPr bwMode="auto">
          <a:xfrm>
            <a:off x="484560" y="339875"/>
            <a:ext cx="2474540" cy="1747817"/>
          </a:xfrm>
          <a:prstGeom prst="rect">
            <a:avLst/>
          </a:prstGeom>
          <a:noFill/>
          <a:ln w="9525">
            <a:noFill/>
            <a:miter lim="800000"/>
            <a:headEnd/>
            <a:tailEnd/>
          </a:ln>
        </p:spPr>
      </p:pic>
      <p:sp>
        <p:nvSpPr>
          <p:cNvPr id="2" name="Obdélník 1"/>
          <p:cNvSpPr/>
          <p:nvPr/>
        </p:nvSpPr>
        <p:spPr>
          <a:xfrm>
            <a:off x="3612830" y="764942"/>
            <a:ext cx="4711546" cy="923330"/>
          </a:xfrm>
          <a:prstGeom prst="rect">
            <a:avLst/>
          </a:prstGeom>
        </p:spPr>
        <p:txBody>
          <a:bodyPr wrap="none">
            <a:spAutoFit/>
          </a:bodyPr>
          <a:lstStyle/>
          <a:p>
            <a:pPr algn="ctr"/>
            <a:r>
              <a:rPr lang="cs-CZ" b="1" dirty="0" smtClean="0">
                <a:latin typeface="Times New Roman" panose="02020603050405020304" pitchFamily="18" charset="0"/>
                <a:cs typeface="Times New Roman" panose="02020603050405020304" pitchFamily="18" charset="0"/>
              </a:rPr>
              <a:t>EHP-CZ04-BFB-1-018-01-2017</a:t>
            </a:r>
          </a:p>
          <a:p>
            <a:pPr algn="ctr"/>
            <a:r>
              <a:rPr lang="cs-CZ" dirty="0">
                <a:latin typeface="Times New Roman" panose="02020603050405020304" pitchFamily="18" charset="0"/>
                <a:cs typeface="Times New Roman" panose="02020603050405020304" pitchFamily="18" charset="0"/>
              </a:rPr>
              <a:t>Konference projektu: </a:t>
            </a:r>
            <a:endParaRPr lang="cs-CZ" dirty="0" smtClean="0">
              <a:latin typeface="Times New Roman" panose="02020603050405020304" pitchFamily="18" charset="0"/>
              <a:cs typeface="Times New Roman" panose="02020603050405020304" pitchFamily="18" charset="0"/>
            </a:endParaRPr>
          </a:p>
          <a:p>
            <a:pPr algn="ctr"/>
            <a:r>
              <a:rPr lang="cs-CZ" dirty="0" smtClean="0">
                <a:latin typeface="Times New Roman" panose="02020603050405020304" pitchFamily="18" charset="0"/>
                <a:cs typeface="Times New Roman" panose="02020603050405020304" pitchFamily="18" charset="0"/>
              </a:rPr>
              <a:t>Participace </a:t>
            </a:r>
            <a:r>
              <a:rPr lang="cs-CZ" dirty="0">
                <a:latin typeface="Times New Roman" panose="02020603050405020304" pitchFamily="18" charset="0"/>
                <a:cs typeface="Times New Roman" panose="02020603050405020304" pitchFamily="18" charset="0"/>
              </a:rPr>
              <a:t>dětí a informovanost o jejich právech</a:t>
            </a:r>
          </a:p>
        </p:txBody>
      </p:sp>
    </p:spTree>
    <p:extLst>
      <p:ext uri="{BB962C8B-B14F-4D97-AF65-F5344CB8AC3E}">
        <p14:creationId xmlns:p14="http://schemas.microsoft.com/office/powerpoint/2010/main" val="1865993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71120" y="1258349"/>
            <a:ext cx="10427516" cy="4918614"/>
          </a:xfrm>
        </p:spPr>
        <p:txBody>
          <a:bodyPr>
            <a:normAutofit/>
          </a:bodyPr>
          <a:lstStyle/>
          <a:p>
            <a:r>
              <a:rPr lang="cs-CZ" dirty="0">
                <a:solidFill>
                  <a:schemeClr val="accent4">
                    <a:lumMod val="20000"/>
                    <a:lumOff val="80000"/>
                  </a:schemeClr>
                </a:solidFill>
              </a:rPr>
              <a:t>Jen dvě děti měly povědomí o tom, co je to individuální plán ochrany dítěte a jen dvě děti měly zkušenost s případovou konferencí</a:t>
            </a:r>
            <a:r>
              <a:rPr lang="cs-CZ" dirty="0" smtClean="0">
                <a:solidFill>
                  <a:schemeClr val="accent4">
                    <a:lumMod val="20000"/>
                    <a:lumOff val="80000"/>
                  </a:schemeClr>
                </a:solidFill>
              </a:rPr>
              <a:t>.</a:t>
            </a:r>
            <a:endParaRPr lang="cs-CZ" dirty="0">
              <a:solidFill>
                <a:schemeClr val="accent4">
                  <a:lumMod val="20000"/>
                  <a:lumOff val="80000"/>
                </a:schemeClr>
              </a:solidFill>
            </a:endParaRPr>
          </a:p>
          <a:p>
            <a:pPr marL="0" indent="0" algn="ctr">
              <a:buNone/>
            </a:pPr>
            <a:endParaRPr lang="cs-CZ" sz="2000" i="1" dirty="0" smtClean="0">
              <a:solidFill>
                <a:schemeClr val="accent4">
                  <a:lumMod val="20000"/>
                  <a:lumOff val="80000"/>
                </a:schemeClr>
              </a:solidFill>
            </a:endParaRPr>
          </a:p>
          <a:p>
            <a:pPr marL="0" indent="0" algn="just">
              <a:buNone/>
            </a:pPr>
            <a:r>
              <a:rPr lang="cs-CZ" sz="2000" i="1" dirty="0" smtClean="0">
                <a:solidFill>
                  <a:schemeClr val="accent4">
                    <a:lumMod val="20000"/>
                    <a:lumOff val="80000"/>
                  </a:schemeClr>
                </a:solidFill>
              </a:rPr>
              <a:t>No </a:t>
            </a:r>
            <a:r>
              <a:rPr lang="cs-CZ" sz="2000" i="1" dirty="0">
                <a:solidFill>
                  <a:schemeClr val="accent4">
                    <a:lumMod val="20000"/>
                    <a:lumOff val="80000"/>
                  </a:schemeClr>
                </a:solidFill>
              </a:rPr>
              <a:t>a jednou jsem byl na úřadě, byl jsem tam já, babička s mámou, sociální pracovníci z úřadu a moje sociální pracovnice z </a:t>
            </a:r>
            <a:r>
              <a:rPr lang="cs-CZ" sz="2000" i="1" dirty="0" smtClean="0">
                <a:solidFill>
                  <a:schemeClr val="accent4">
                    <a:lumMod val="20000"/>
                    <a:lumOff val="80000"/>
                  </a:schemeClr>
                </a:solidFill>
              </a:rPr>
              <a:t>organizace </a:t>
            </a:r>
            <a:r>
              <a:rPr lang="cs-CZ" sz="2000" i="1" dirty="0">
                <a:solidFill>
                  <a:schemeClr val="accent4">
                    <a:lumMod val="20000"/>
                    <a:lumOff val="80000"/>
                  </a:schemeClr>
                </a:solidFill>
              </a:rPr>
              <a:t>a </a:t>
            </a:r>
            <a:r>
              <a:rPr lang="cs-CZ" sz="2000" i="1" dirty="0" smtClean="0">
                <a:solidFill>
                  <a:schemeClr val="accent4">
                    <a:lumMod val="20000"/>
                    <a:lumOff val="80000"/>
                  </a:schemeClr>
                </a:solidFill>
              </a:rPr>
              <a:t>teta a řešili </a:t>
            </a:r>
            <a:r>
              <a:rPr lang="cs-CZ" sz="2000" i="1" dirty="0">
                <a:solidFill>
                  <a:schemeClr val="accent4">
                    <a:lumMod val="20000"/>
                    <a:lumOff val="80000"/>
                  </a:schemeClr>
                </a:solidFill>
              </a:rPr>
              <a:t>jsme, jak to bude probíhat, jak budu navštěvovat mámu, co můžou a nemůžou dělat doma (u tety), protože jsem si stěžoval, že mě </a:t>
            </a:r>
            <a:r>
              <a:rPr lang="cs-CZ" sz="2000" i="1" dirty="0" smtClean="0">
                <a:solidFill>
                  <a:schemeClr val="accent4">
                    <a:lumMod val="20000"/>
                    <a:lumOff val="80000"/>
                  </a:schemeClr>
                </a:solidFill>
              </a:rPr>
              <a:t>mlátí. Potkan</a:t>
            </a:r>
            <a:r>
              <a:rPr lang="cs-CZ" sz="2000" i="1" dirty="0">
                <a:solidFill>
                  <a:schemeClr val="accent4">
                    <a:lumMod val="20000"/>
                    <a:lumOff val="80000"/>
                  </a:schemeClr>
                </a:solidFill>
              </a:rPr>
              <a:t>, 15 </a:t>
            </a:r>
            <a:r>
              <a:rPr lang="cs-CZ" sz="2000" i="1" dirty="0" smtClean="0">
                <a:solidFill>
                  <a:schemeClr val="accent4">
                    <a:lumMod val="20000"/>
                    <a:lumOff val="80000"/>
                  </a:schemeClr>
                </a:solidFill>
              </a:rPr>
              <a:t>roků</a:t>
            </a:r>
          </a:p>
          <a:p>
            <a:pPr marL="0" indent="0" algn="just">
              <a:buNone/>
            </a:pPr>
            <a:endParaRPr lang="cs-CZ" sz="2000" i="1" dirty="0">
              <a:solidFill>
                <a:schemeClr val="accent4">
                  <a:lumMod val="20000"/>
                  <a:lumOff val="80000"/>
                </a:schemeClr>
              </a:solidFill>
            </a:endParaRPr>
          </a:p>
          <a:p>
            <a:pPr marL="0" indent="0" algn="just">
              <a:buNone/>
            </a:pPr>
            <a:r>
              <a:rPr lang="cs-CZ" sz="2000" i="1" dirty="0" smtClean="0">
                <a:solidFill>
                  <a:schemeClr val="accent4">
                    <a:lumMod val="20000"/>
                    <a:lumOff val="80000"/>
                  </a:schemeClr>
                </a:solidFill>
              </a:rPr>
              <a:t>Když máte dohled, tak chodí na kontroly, jestli je všechno v pořádku, nebo dává individuální plány, které se musí splnit a musí dodržovat. Je na to papír. Asi každých půl roku je individuální plán. Zjišťuje, jak to je, si nás pozve, když je všechno v pořádku, tak řekne: Je všechno v pořádku, chodila jsi do školy. A pak nám dá zase další plány. Rajče, 15 let</a:t>
            </a:r>
          </a:p>
          <a:p>
            <a:pPr marL="0" indent="0" algn="just">
              <a:buNone/>
            </a:pPr>
            <a:endParaRPr lang="cs-CZ" sz="2000" dirty="0">
              <a:solidFill>
                <a:schemeClr val="accent4">
                  <a:lumMod val="20000"/>
                  <a:lumOff val="80000"/>
                </a:schemeClr>
              </a:solidFill>
            </a:endParaRPr>
          </a:p>
          <a:p>
            <a:pPr marL="0" indent="0">
              <a:buNone/>
            </a:pPr>
            <a:endParaRPr lang="cs-CZ" dirty="0"/>
          </a:p>
        </p:txBody>
      </p:sp>
    </p:spTree>
    <p:extLst>
      <p:ext uri="{BB962C8B-B14F-4D97-AF65-F5344CB8AC3E}">
        <p14:creationId xmlns:p14="http://schemas.microsoft.com/office/powerpoint/2010/main" val="138233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978" y="792964"/>
            <a:ext cx="10515600" cy="1325563"/>
          </a:xfrm>
        </p:spPr>
        <p:txBody>
          <a:bodyPr/>
          <a:lstStyle/>
          <a:p>
            <a:pPr algn="ctr"/>
            <a:r>
              <a:rPr lang="cs-CZ" dirty="0" smtClean="0">
                <a:solidFill>
                  <a:srgbClr val="FFC000"/>
                </a:solidFill>
              </a:rPr>
              <a:t>Černé díry participace</a:t>
            </a:r>
            <a:endParaRPr lang="cs-CZ" dirty="0">
              <a:solidFill>
                <a:srgbClr val="FFC000"/>
              </a:solidFill>
            </a:endParaRPr>
          </a:p>
        </p:txBody>
      </p:sp>
      <p:sp>
        <p:nvSpPr>
          <p:cNvPr id="3" name="Zástupný symbol pro obsah 2"/>
          <p:cNvSpPr>
            <a:spLocks noGrp="1"/>
          </p:cNvSpPr>
          <p:nvPr>
            <p:ph idx="1"/>
          </p:nvPr>
        </p:nvSpPr>
        <p:spPr>
          <a:xfrm>
            <a:off x="867076" y="1758513"/>
            <a:ext cx="10515600" cy="4351338"/>
          </a:xfrm>
        </p:spPr>
        <p:txBody>
          <a:bodyPr>
            <a:normAutofit/>
          </a:bodyPr>
          <a:lstStyle/>
          <a:p>
            <a:pPr marL="0" indent="0" algn="ctr">
              <a:buNone/>
            </a:pPr>
            <a:endParaRPr lang="cs-CZ" sz="3600" dirty="0">
              <a:solidFill>
                <a:schemeClr val="accent4">
                  <a:lumMod val="20000"/>
                  <a:lumOff val="80000"/>
                </a:schemeClr>
              </a:solidFill>
            </a:endParaRPr>
          </a:p>
          <a:p>
            <a:pPr marL="0" indent="0" algn="ctr">
              <a:buNone/>
            </a:pPr>
            <a:r>
              <a:rPr lang="cs-CZ" sz="3600" dirty="0" smtClean="0">
                <a:solidFill>
                  <a:schemeClr val="accent4">
                    <a:lumMod val="20000"/>
                    <a:lumOff val="80000"/>
                  </a:schemeClr>
                </a:solidFill>
              </a:rPr>
              <a:t>aktuálně </a:t>
            </a:r>
            <a:r>
              <a:rPr lang="cs-CZ" sz="3600" dirty="0">
                <a:solidFill>
                  <a:schemeClr val="accent4">
                    <a:lumMod val="20000"/>
                    <a:lumOff val="80000"/>
                  </a:schemeClr>
                </a:solidFill>
              </a:rPr>
              <a:t>pohlcují více než polovinu uvedených dětí, v některých případech až dvě třetiny. </a:t>
            </a:r>
            <a:endParaRPr lang="cs-CZ" sz="3600" dirty="0" smtClean="0">
              <a:solidFill>
                <a:schemeClr val="accent4">
                  <a:lumMod val="20000"/>
                  <a:lumOff val="80000"/>
                </a:schemeClr>
              </a:solidFill>
            </a:endParaRPr>
          </a:p>
          <a:p>
            <a:pPr marL="0" indent="0" algn="ctr">
              <a:buNone/>
            </a:pPr>
            <a:endParaRPr lang="cs-CZ" sz="500" dirty="0" smtClean="0">
              <a:solidFill>
                <a:schemeClr val="accent4">
                  <a:lumMod val="20000"/>
                  <a:lumOff val="80000"/>
                </a:schemeClr>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7952" y="4610500"/>
            <a:ext cx="904775" cy="904775"/>
          </a:xfrm>
          <a:prstGeom prst="rect">
            <a:avLst/>
          </a:prstGeom>
        </p:spPr>
      </p:pic>
    </p:spTree>
    <p:extLst>
      <p:ext uri="{BB962C8B-B14F-4D97-AF65-F5344CB8AC3E}">
        <p14:creationId xmlns:p14="http://schemas.microsoft.com/office/powerpoint/2010/main" val="145118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1310" y="965883"/>
            <a:ext cx="10515600" cy="5016616"/>
          </a:xfrm>
        </p:spPr>
        <p:txBody>
          <a:bodyPr>
            <a:normAutofit fontScale="92500" lnSpcReduction="10000"/>
          </a:bodyPr>
          <a:lstStyle/>
          <a:p>
            <a:pPr marL="0" lvl="0" indent="0">
              <a:buNone/>
            </a:pPr>
            <a:r>
              <a:rPr lang="cs-CZ" sz="4400" dirty="0" smtClean="0">
                <a:solidFill>
                  <a:srgbClr val="FFC000"/>
                </a:solidFill>
                <a:latin typeface="+mj-lt"/>
                <a:ea typeface="+mj-ea"/>
                <a:cs typeface="+mj-cs"/>
              </a:rPr>
              <a:t>Největší rezervy participace v procesu SPOD</a:t>
            </a:r>
            <a:endParaRPr lang="cs-CZ" sz="4400" dirty="0">
              <a:solidFill>
                <a:srgbClr val="FFC000"/>
              </a:solidFill>
              <a:latin typeface="+mj-lt"/>
              <a:ea typeface="+mj-ea"/>
              <a:cs typeface="+mj-cs"/>
            </a:endParaRPr>
          </a:p>
          <a:p>
            <a:pPr marL="0" lvl="0" indent="0">
              <a:buNone/>
            </a:pPr>
            <a:endParaRPr lang="cs-CZ" sz="500" dirty="0" smtClean="0">
              <a:solidFill>
                <a:schemeClr val="accent4">
                  <a:lumMod val="20000"/>
                  <a:lumOff val="80000"/>
                </a:schemeClr>
              </a:solidFill>
            </a:endParaRPr>
          </a:p>
          <a:p>
            <a:pPr lvl="0"/>
            <a:r>
              <a:rPr lang="cs-CZ" sz="3000" dirty="0" smtClean="0">
                <a:solidFill>
                  <a:schemeClr val="accent4">
                    <a:lumMod val="20000"/>
                    <a:lumOff val="80000"/>
                  </a:schemeClr>
                </a:solidFill>
              </a:rPr>
              <a:t>Dítě nezná jméno své pracovnice, nemá na ni kontakt</a:t>
            </a:r>
          </a:p>
          <a:p>
            <a:pPr marL="0" lvl="0" indent="0">
              <a:buNone/>
            </a:pPr>
            <a:endParaRPr lang="cs-CZ" sz="300" dirty="0" smtClean="0">
              <a:solidFill>
                <a:schemeClr val="accent4">
                  <a:lumMod val="20000"/>
                  <a:lumOff val="80000"/>
                </a:schemeClr>
              </a:solidFill>
            </a:endParaRPr>
          </a:p>
          <a:p>
            <a:r>
              <a:rPr lang="cs-CZ" sz="3000" dirty="0">
                <a:solidFill>
                  <a:schemeClr val="accent4">
                    <a:lumMod val="20000"/>
                    <a:lumOff val="80000"/>
                  </a:schemeClr>
                </a:solidFill>
              </a:rPr>
              <a:t>Dětem chybí představa, s čím by jim SP mohla pomoci </a:t>
            </a:r>
            <a:r>
              <a:rPr lang="cs-CZ" sz="1700" dirty="0">
                <a:solidFill>
                  <a:schemeClr val="accent4">
                    <a:lumMod val="20000"/>
                    <a:lumOff val="80000"/>
                  </a:schemeClr>
                </a:solidFill>
              </a:rPr>
              <a:t>(25 až 40 dětí)</a:t>
            </a:r>
          </a:p>
          <a:p>
            <a:pPr marL="0" indent="0">
              <a:buNone/>
            </a:pPr>
            <a:endParaRPr lang="cs-CZ" sz="200" dirty="0">
              <a:solidFill>
                <a:schemeClr val="accent4">
                  <a:lumMod val="20000"/>
                  <a:lumOff val="80000"/>
                </a:schemeClr>
              </a:solidFill>
            </a:endParaRPr>
          </a:p>
          <a:p>
            <a:r>
              <a:rPr lang="cs-CZ" sz="3000" dirty="0">
                <a:solidFill>
                  <a:schemeClr val="accent4">
                    <a:lumMod val="20000"/>
                    <a:lumOff val="80000"/>
                  </a:schemeClr>
                </a:solidFill>
              </a:rPr>
              <a:t>Automatizované jednosměrné zjišťování stavu dítěte </a:t>
            </a:r>
            <a:r>
              <a:rPr lang="cs-CZ" sz="1700" dirty="0">
                <a:solidFill>
                  <a:schemeClr val="accent4">
                    <a:lumMod val="20000"/>
                    <a:lumOff val="80000"/>
                  </a:schemeClr>
                </a:solidFill>
              </a:rPr>
              <a:t>(17 dětí)</a:t>
            </a:r>
          </a:p>
          <a:p>
            <a:pPr marL="0" indent="0">
              <a:buNone/>
            </a:pPr>
            <a:endParaRPr lang="cs-CZ" sz="200" dirty="0" smtClean="0">
              <a:solidFill>
                <a:schemeClr val="accent4">
                  <a:lumMod val="20000"/>
                  <a:lumOff val="80000"/>
                </a:schemeClr>
              </a:solidFill>
            </a:endParaRPr>
          </a:p>
          <a:p>
            <a:r>
              <a:rPr lang="cs-CZ" sz="3000" dirty="0">
                <a:solidFill>
                  <a:schemeClr val="accent4">
                    <a:lumMod val="20000"/>
                    <a:lumOff val="80000"/>
                  </a:schemeClr>
                </a:solidFill>
              </a:rPr>
              <a:t>Dětem nejsou sdělovány podstatné informace  </a:t>
            </a:r>
            <a:r>
              <a:rPr lang="cs-CZ" sz="1600" dirty="0">
                <a:solidFill>
                  <a:schemeClr val="accent4">
                    <a:lumMod val="20000"/>
                    <a:lumOff val="80000"/>
                  </a:schemeClr>
                </a:solidFill>
              </a:rPr>
              <a:t>(</a:t>
            </a:r>
            <a:r>
              <a:rPr lang="cs-CZ" sz="1700" dirty="0">
                <a:solidFill>
                  <a:schemeClr val="accent4">
                    <a:lumMod val="20000"/>
                    <a:lumOff val="80000"/>
                  </a:schemeClr>
                </a:solidFill>
              </a:rPr>
              <a:t>17 dětí)</a:t>
            </a:r>
          </a:p>
          <a:p>
            <a:pPr marL="0" lvl="0" indent="0">
              <a:buNone/>
            </a:pPr>
            <a:endParaRPr lang="cs-CZ" sz="200" dirty="0">
              <a:solidFill>
                <a:schemeClr val="accent4">
                  <a:lumMod val="20000"/>
                  <a:lumOff val="80000"/>
                </a:schemeClr>
              </a:solidFill>
            </a:endParaRPr>
          </a:p>
          <a:p>
            <a:pPr lvl="0"/>
            <a:r>
              <a:rPr lang="cs-CZ" sz="3000" dirty="0">
                <a:solidFill>
                  <a:schemeClr val="accent4">
                    <a:lumMod val="20000"/>
                    <a:lumOff val="80000"/>
                  </a:schemeClr>
                </a:solidFill>
              </a:rPr>
              <a:t>Nedostatečná frekvence návštěv SP </a:t>
            </a:r>
            <a:r>
              <a:rPr lang="cs-CZ" sz="1700" dirty="0" smtClean="0">
                <a:solidFill>
                  <a:schemeClr val="accent4">
                    <a:lumMod val="20000"/>
                    <a:lumOff val="80000"/>
                  </a:schemeClr>
                </a:solidFill>
              </a:rPr>
              <a:t>(pouze 1 – 4x za rok, + skoro vždy jde dítě na úřad)</a:t>
            </a:r>
          </a:p>
          <a:p>
            <a:pPr marL="0" lvl="0" indent="0">
              <a:buNone/>
            </a:pPr>
            <a:endParaRPr lang="cs-CZ" sz="200" dirty="0">
              <a:solidFill>
                <a:schemeClr val="accent4">
                  <a:lumMod val="20000"/>
                  <a:lumOff val="80000"/>
                </a:schemeClr>
              </a:solidFill>
            </a:endParaRPr>
          </a:p>
          <a:p>
            <a:r>
              <a:rPr lang="cs-CZ" sz="3000" dirty="0">
                <a:solidFill>
                  <a:schemeClr val="accent4">
                    <a:lumMod val="20000"/>
                    <a:lumOff val="80000"/>
                  </a:schemeClr>
                </a:solidFill>
              </a:rPr>
              <a:t>Děti nemohly vyjádřit svůj názor v případě soudu </a:t>
            </a:r>
            <a:r>
              <a:rPr lang="cs-CZ" sz="1700" dirty="0">
                <a:solidFill>
                  <a:schemeClr val="accent4">
                    <a:lumMod val="20000"/>
                    <a:lumOff val="80000"/>
                  </a:schemeClr>
                </a:solidFill>
              </a:rPr>
              <a:t>(14 </a:t>
            </a:r>
            <a:r>
              <a:rPr lang="cs-CZ" sz="1700" dirty="0" smtClean="0">
                <a:solidFill>
                  <a:schemeClr val="accent4">
                    <a:lumMod val="20000"/>
                    <a:lumOff val="80000"/>
                  </a:schemeClr>
                </a:solidFill>
              </a:rPr>
              <a:t>dětí)</a:t>
            </a:r>
            <a:endParaRPr lang="cs-CZ" sz="1700" dirty="0">
              <a:solidFill>
                <a:schemeClr val="accent4">
                  <a:lumMod val="20000"/>
                  <a:lumOff val="80000"/>
                </a:schemeClr>
              </a:solidFill>
            </a:endParaRPr>
          </a:p>
          <a:p>
            <a:pPr marL="0" lvl="0" indent="0">
              <a:buNone/>
            </a:pPr>
            <a:endParaRPr lang="cs-CZ" sz="200" dirty="0">
              <a:solidFill>
                <a:schemeClr val="accent4">
                  <a:lumMod val="20000"/>
                  <a:lumOff val="80000"/>
                </a:schemeClr>
              </a:solidFill>
            </a:endParaRPr>
          </a:p>
          <a:p>
            <a:pPr lvl="0"/>
            <a:r>
              <a:rPr lang="cs-CZ" sz="3000" dirty="0">
                <a:solidFill>
                  <a:schemeClr val="accent4">
                    <a:lumMod val="20000"/>
                    <a:lumOff val="80000"/>
                  </a:schemeClr>
                </a:solidFill>
              </a:rPr>
              <a:t>Nepřipravenost dětí na soudní jednání </a:t>
            </a:r>
            <a:r>
              <a:rPr lang="cs-CZ" sz="1700" dirty="0" smtClean="0">
                <a:solidFill>
                  <a:schemeClr val="accent4">
                    <a:lumMod val="20000"/>
                    <a:lumOff val="80000"/>
                  </a:schemeClr>
                </a:solidFill>
              </a:rPr>
              <a:t>(8 z 11 dětí, které byly u soudu)</a:t>
            </a:r>
            <a:endParaRPr lang="cs-CZ" sz="1700" dirty="0">
              <a:solidFill>
                <a:schemeClr val="accent4">
                  <a:lumMod val="20000"/>
                  <a:lumOff val="80000"/>
                </a:schemeClr>
              </a:solidFill>
            </a:endParaRPr>
          </a:p>
        </p:txBody>
      </p:sp>
    </p:spTree>
    <p:extLst>
      <p:ext uri="{BB962C8B-B14F-4D97-AF65-F5344CB8AC3E}">
        <p14:creationId xmlns:p14="http://schemas.microsoft.com/office/powerpoint/2010/main" val="373364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787866" y="1501629"/>
            <a:ext cx="10515600" cy="3825380"/>
          </a:xfrm>
        </p:spPr>
        <p:txBody>
          <a:bodyPr/>
          <a:lstStyle/>
          <a:p>
            <a:pPr marL="0" indent="0" algn="ctr">
              <a:buNone/>
            </a:pPr>
            <a:r>
              <a:rPr lang="cs-CZ" sz="2000" i="1" dirty="0">
                <a:solidFill>
                  <a:schemeClr val="accent4">
                    <a:lumMod val="20000"/>
                    <a:lumOff val="80000"/>
                  </a:schemeClr>
                </a:solidFill>
              </a:rPr>
              <a:t>Oni </a:t>
            </a:r>
            <a:r>
              <a:rPr lang="cs-CZ" sz="2000" i="1" dirty="0" err="1">
                <a:solidFill>
                  <a:schemeClr val="accent4">
                    <a:lumMod val="20000"/>
                    <a:lumOff val="80000"/>
                  </a:schemeClr>
                </a:solidFill>
              </a:rPr>
              <a:t>prej</a:t>
            </a:r>
            <a:r>
              <a:rPr lang="cs-CZ" sz="2000" i="1" dirty="0">
                <a:solidFill>
                  <a:schemeClr val="accent4">
                    <a:lumMod val="20000"/>
                    <a:lumOff val="80000"/>
                  </a:schemeClr>
                </a:solidFill>
              </a:rPr>
              <a:t> budou mámě dělat posudek, jestli je schopná matka. </a:t>
            </a:r>
            <a:r>
              <a:rPr lang="cs-CZ" sz="2000" i="1" dirty="0" smtClean="0">
                <a:solidFill>
                  <a:schemeClr val="accent4">
                    <a:lumMod val="20000"/>
                    <a:lumOff val="80000"/>
                  </a:schemeClr>
                </a:solidFill>
              </a:rPr>
              <a:t>A </a:t>
            </a:r>
            <a:r>
              <a:rPr lang="cs-CZ" sz="2000" i="1" dirty="0">
                <a:solidFill>
                  <a:schemeClr val="accent4">
                    <a:lumMod val="20000"/>
                    <a:lumOff val="80000"/>
                  </a:schemeClr>
                </a:solidFill>
              </a:rPr>
              <a:t>já myslím, že máma je schopná matka. </a:t>
            </a:r>
            <a:r>
              <a:rPr lang="cs-CZ" sz="2000" i="1" dirty="0" smtClean="0">
                <a:solidFill>
                  <a:schemeClr val="accent4">
                    <a:lumMod val="20000"/>
                    <a:lumOff val="80000"/>
                  </a:schemeClr>
                </a:solidFill>
              </a:rPr>
              <a:t>(To ti říkala sociální pracovnice?) Ne, to </a:t>
            </a:r>
            <a:r>
              <a:rPr lang="cs-CZ" sz="2000" i="1" dirty="0">
                <a:solidFill>
                  <a:schemeClr val="accent4">
                    <a:lumMod val="20000"/>
                    <a:lumOff val="80000"/>
                  </a:schemeClr>
                </a:solidFill>
              </a:rPr>
              <a:t>mi mamka říkala, že jí budou dělat </a:t>
            </a:r>
            <a:r>
              <a:rPr lang="cs-CZ" sz="2000" i="1" dirty="0" smtClean="0">
                <a:solidFill>
                  <a:schemeClr val="accent4">
                    <a:lumMod val="20000"/>
                    <a:lumOff val="80000"/>
                  </a:schemeClr>
                </a:solidFill>
              </a:rPr>
              <a:t>testy. Mám </a:t>
            </a:r>
            <a:r>
              <a:rPr lang="cs-CZ" sz="2000" i="1" dirty="0">
                <a:solidFill>
                  <a:schemeClr val="accent4">
                    <a:lumMod val="20000"/>
                    <a:lumOff val="80000"/>
                  </a:schemeClr>
                </a:solidFill>
              </a:rPr>
              <a:t>právo vědět, co se </a:t>
            </a:r>
            <a:r>
              <a:rPr lang="cs-CZ" sz="2000" i="1" dirty="0" smtClean="0">
                <a:solidFill>
                  <a:schemeClr val="accent4">
                    <a:lumMod val="20000"/>
                    <a:lumOff val="80000"/>
                  </a:schemeClr>
                </a:solidFill>
              </a:rPr>
              <a:t>děje! </a:t>
            </a:r>
            <a:r>
              <a:rPr lang="cs-CZ" sz="2000" i="1" dirty="0">
                <a:solidFill>
                  <a:schemeClr val="accent4">
                    <a:lumMod val="20000"/>
                    <a:lumOff val="80000"/>
                  </a:schemeClr>
                </a:solidFill>
              </a:rPr>
              <a:t>Ty víš, proč jsem tady? </a:t>
            </a:r>
            <a:r>
              <a:rPr lang="cs-CZ" sz="2000" i="1" dirty="0" smtClean="0">
                <a:solidFill>
                  <a:schemeClr val="accent4">
                    <a:lumMod val="20000"/>
                    <a:lumOff val="80000"/>
                  </a:schemeClr>
                </a:solidFill>
              </a:rPr>
              <a:t>Oni </a:t>
            </a:r>
            <a:r>
              <a:rPr lang="cs-CZ" sz="2000" i="1" dirty="0">
                <a:solidFill>
                  <a:schemeClr val="accent4">
                    <a:lumMod val="20000"/>
                    <a:lumOff val="80000"/>
                  </a:schemeClr>
                </a:solidFill>
              </a:rPr>
              <a:t>nemají právo mi to tajit</a:t>
            </a:r>
            <a:r>
              <a:rPr lang="cs-CZ" sz="2000" i="1" dirty="0" smtClean="0">
                <a:solidFill>
                  <a:schemeClr val="accent4">
                    <a:lumMod val="20000"/>
                    <a:lumOff val="80000"/>
                  </a:schemeClr>
                </a:solidFill>
              </a:rPr>
              <a:t>!!! Spoustu </a:t>
            </a:r>
            <a:r>
              <a:rPr lang="cs-CZ" sz="2000" i="1" dirty="0">
                <a:solidFill>
                  <a:schemeClr val="accent4">
                    <a:lumMod val="20000"/>
                    <a:lumOff val="80000"/>
                  </a:schemeClr>
                </a:solidFill>
              </a:rPr>
              <a:t>věcí mi neříkají! A já mám právo to vědět, proč jsem tady, a jak dlouho tady budu! </a:t>
            </a:r>
            <a:r>
              <a:rPr lang="cs-CZ" sz="2000" i="1" dirty="0" smtClean="0">
                <a:solidFill>
                  <a:schemeClr val="accent4">
                    <a:lumMod val="20000"/>
                    <a:lumOff val="80000"/>
                  </a:schemeClr>
                </a:solidFill>
              </a:rPr>
              <a:t/>
            </a:r>
            <a:br>
              <a:rPr lang="cs-CZ" sz="2000" i="1" dirty="0" smtClean="0">
                <a:solidFill>
                  <a:schemeClr val="accent4">
                    <a:lumMod val="20000"/>
                    <a:lumOff val="80000"/>
                  </a:schemeClr>
                </a:solidFill>
              </a:rPr>
            </a:br>
            <a:r>
              <a:rPr lang="cs-CZ" sz="2000" i="1" dirty="0" smtClean="0">
                <a:solidFill>
                  <a:schemeClr val="accent4">
                    <a:lumMod val="20000"/>
                    <a:lumOff val="80000"/>
                  </a:schemeClr>
                </a:solidFill>
              </a:rPr>
              <a:t>Mr</a:t>
            </a:r>
            <a:r>
              <a:rPr lang="cs-CZ" sz="2000" i="1" dirty="0">
                <a:solidFill>
                  <a:schemeClr val="accent4">
                    <a:lumMod val="20000"/>
                    <a:lumOff val="80000"/>
                  </a:schemeClr>
                </a:solidFill>
              </a:rPr>
              <a:t>. X., 10 </a:t>
            </a:r>
            <a:r>
              <a:rPr lang="cs-CZ" sz="2000" i="1" dirty="0" smtClean="0">
                <a:solidFill>
                  <a:schemeClr val="accent4">
                    <a:lumMod val="20000"/>
                    <a:lumOff val="80000"/>
                  </a:schemeClr>
                </a:solidFill>
              </a:rPr>
              <a:t>let</a:t>
            </a:r>
          </a:p>
          <a:p>
            <a:pPr marL="0" indent="0" algn="ctr">
              <a:buNone/>
            </a:pPr>
            <a:endParaRPr lang="cs-CZ" sz="2000" i="1" dirty="0">
              <a:solidFill>
                <a:schemeClr val="accent4">
                  <a:lumMod val="20000"/>
                  <a:lumOff val="80000"/>
                </a:schemeClr>
              </a:solidFill>
            </a:endParaRPr>
          </a:p>
          <a:p>
            <a:pPr marL="0" indent="0" algn="ctr">
              <a:buNone/>
            </a:pPr>
            <a:r>
              <a:rPr lang="cs-CZ" sz="2000" i="1" dirty="0">
                <a:solidFill>
                  <a:schemeClr val="accent4">
                    <a:lumMod val="20000"/>
                    <a:lumOff val="80000"/>
                  </a:schemeClr>
                </a:solidFill>
              </a:rPr>
              <a:t>P</a:t>
            </a:r>
            <a:r>
              <a:rPr lang="cs-CZ" sz="2000" i="1" dirty="0" smtClean="0">
                <a:solidFill>
                  <a:schemeClr val="accent4">
                    <a:lumMod val="20000"/>
                    <a:lumOff val="80000"/>
                  </a:schemeClr>
                </a:solidFill>
              </a:rPr>
              <a:t>tá </a:t>
            </a:r>
            <a:r>
              <a:rPr lang="cs-CZ" sz="2000" i="1" dirty="0">
                <a:solidFill>
                  <a:schemeClr val="accent4">
                    <a:lumMod val="20000"/>
                    <a:lumOff val="80000"/>
                  </a:schemeClr>
                </a:solidFill>
              </a:rPr>
              <a:t>se mě na různé otázky a já jí </a:t>
            </a:r>
            <a:r>
              <a:rPr lang="cs-CZ" sz="2000" i="1" dirty="0" smtClean="0">
                <a:solidFill>
                  <a:schemeClr val="accent4">
                    <a:lumMod val="20000"/>
                    <a:lumOff val="80000"/>
                  </a:schemeClr>
                </a:solidFill>
              </a:rPr>
              <a:t>odpovídám. </a:t>
            </a:r>
            <a:r>
              <a:rPr lang="cs-CZ" sz="2000" i="1" dirty="0">
                <a:solidFill>
                  <a:schemeClr val="accent4">
                    <a:lumMod val="20000"/>
                    <a:lumOff val="80000"/>
                  </a:schemeClr>
                </a:solidFill>
              </a:rPr>
              <a:t>Pak ona to píše do počítače, pak to vytiskne, dá to podepsat, teda dá mi to, jestli nechci něco upravit, když řeknu, že ne, tak to </a:t>
            </a:r>
            <a:r>
              <a:rPr lang="cs-CZ" sz="2000" i="1" dirty="0" smtClean="0">
                <a:solidFill>
                  <a:schemeClr val="accent4">
                    <a:lumMod val="20000"/>
                    <a:lumOff val="80000"/>
                  </a:schemeClr>
                </a:solidFill>
              </a:rPr>
              <a:t>podepíšu a </a:t>
            </a:r>
            <a:r>
              <a:rPr lang="cs-CZ" sz="2000" i="1" dirty="0">
                <a:solidFill>
                  <a:schemeClr val="accent4">
                    <a:lumMod val="20000"/>
                    <a:lumOff val="80000"/>
                  </a:schemeClr>
                </a:solidFill>
              </a:rPr>
              <a:t>dám jí to. A tak je to. Dá se to. Ona se ptá skoro furt na to stejný, takže už to mám nacvičený. </a:t>
            </a:r>
            <a:r>
              <a:rPr lang="cs-CZ" sz="2000" i="1" dirty="0" smtClean="0">
                <a:solidFill>
                  <a:schemeClr val="accent4">
                    <a:lumMod val="20000"/>
                    <a:lumOff val="80000"/>
                  </a:schemeClr>
                </a:solidFill>
              </a:rPr>
              <a:t/>
            </a:r>
            <a:br>
              <a:rPr lang="cs-CZ" sz="2000" i="1" dirty="0" smtClean="0">
                <a:solidFill>
                  <a:schemeClr val="accent4">
                    <a:lumMod val="20000"/>
                    <a:lumOff val="80000"/>
                  </a:schemeClr>
                </a:solidFill>
              </a:rPr>
            </a:br>
            <a:r>
              <a:rPr lang="cs-CZ" sz="2000" i="1" dirty="0" smtClean="0">
                <a:solidFill>
                  <a:schemeClr val="accent4">
                    <a:lumMod val="20000"/>
                    <a:lumOff val="80000"/>
                  </a:schemeClr>
                </a:solidFill>
              </a:rPr>
              <a:t>August</a:t>
            </a:r>
            <a:r>
              <a:rPr lang="cs-CZ" sz="2000" i="1" dirty="0">
                <a:solidFill>
                  <a:schemeClr val="accent4">
                    <a:lumMod val="20000"/>
                    <a:lumOff val="80000"/>
                  </a:schemeClr>
                </a:solidFill>
              </a:rPr>
              <a:t>, 15 </a:t>
            </a:r>
            <a:r>
              <a:rPr lang="cs-CZ" sz="2000" i="1" dirty="0" smtClean="0">
                <a:solidFill>
                  <a:schemeClr val="accent4">
                    <a:lumMod val="20000"/>
                    <a:lumOff val="80000"/>
                  </a:schemeClr>
                </a:solidFill>
              </a:rPr>
              <a:t>let</a:t>
            </a:r>
            <a:endParaRPr lang="cs-CZ" sz="2000" dirty="0">
              <a:solidFill>
                <a:schemeClr val="accent4">
                  <a:lumMod val="20000"/>
                  <a:lumOff val="80000"/>
                </a:schemeClr>
              </a:solidFill>
            </a:endParaRPr>
          </a:p>
        </p:txBody>
      </p:sp>
    </p:spTree>
    <p:extLst>
      <p:ext uri="{BB962C8B-B14F-4D97-AF65-F5344CB8AC3E}">
        <p14:creationId xmlns:p14="http://schemas.microsoft.com/office/powerpoint/2010/main" val="3991321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939567"/>
            <a:ext cx="10515600" cy="5237396"/>
          </a:xfrm>
        </p:spPr>
        <p:txBody>
          <a:bodyPr>
            <a:normAutofit/>
          </a:bodyPr>
          <a:lstStyle/>
          <a:p>
            <a:pPr marL="0" indent="0">
              <a:buNone/>
            </a:pPr>
            <a:r>
              <a:rPr lang="cs-CZ" dirty="0" smtClean="0">
                <a:solidFill>
                  <a:schemeClr val="accent4">
                    <a:lumMod val="20000"/>
                    <a:lumOff val="80000"/>
                  </a:schemeClr>
                </a:solidFill>
              </a:rPr>
              <a:t>V případě náhlého </a:t>
            </a:r>
            <a:r>
              <a:rPr lang="cs-CZ" dirty="0">
                <a:solidFill>
                  <a:schemeClr val="accent4">
                    <a:lumMod val="20000"/>
                    <a:lumOff val="80000"/>
                  </a:schemeClr>
                </a:solidFill>
              </a:rPr>
              <a:t>přemístění dítěte (odebrání z </a:t>
            </a:r>
            <a:r>
              <a:rPr lang="cs-CZ" dirty="0" smtClean="0">
                <a:solidFill>
                  <a:schemeClr val="accent4">
                    <a:lumMod val="20000"/>
                    <a:lumOff val="80000"/>
                  </a:schemeClr>
                </a:solidFill>
              </a:rPr>
              <a:t>rodiny) </a:t>
            </a:r>
            <a:r>
              <a:rPr lang="cs-CZ" dirty="0" smtClean="0">
                <a:solidFill>
                  <a:schemeClr val="accent4"/>
                </a:solidFill>
              </a:rPr>
              <a:t>ZCELA CHYBÍ INFORMACE </a:t>
            </a:r>
            <a:r>
              <a:rPr lang="cs-CZ" sz="1600" dirty="0" smtClean="0">
                <a:solidFill>
                  <a:schemeClr val="accent4"/>
                </a:solidFill>
              </a:rPr>
              <a:t>(velká většina dětí, které zažily ústav)</a:t>
            </a:r>
            <a:endParaRPr lang="cs-CZ" dirty="0" smtClean="0">
              <a:solidFill>
                <a:schemeClr val="accent4"/>
              </a:solidFill>
            </a:endParaRPr>
          </a:p>
          <a:p>
            <a:pPr marL="0" indent="0">
              <a:buNone/>
            </a:pPr>
            <a:endParaRPr lang="cs-CZ" sz="2000" i="1" dirty="0" smtClean="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Ne, </a:t>
            </a:r>
            <a:r>
              <a:rPr lang="cs-CZ" sz="2000" i="1" dirty="0">
                <a:solidFill>
                  <a:schemeClr val="accent4">
                    <a:lumMod val="20000"/>
                    <a:lumOff val="80000"/>
                  </a:schemeClr>
                </a:solidFill>
              </a:rPr>
              <a:t>my jsme nevěděli, o co jde. Hodila nás sociálka do auta, nevěděli jsme, o co jde. </a:t>
            </a:r>
            <a:r>
              <a:rPr lang="cs-CZ" sz="2000" i="1" dirty="0" err="1">
                <a:solidFill>
                  <a:schemeClr val="accent4">
                    <a:lumMod val="20000"/>
                    <a:lumOff val="80000"/>
                  </a:schemeClr>
                </a:solidFill>
              </a:rPr>
              <a:t>Anie</a:t>
            </a:r>
            <a:r>
              <a:rPr lang="cs-CZ" sz="2000" i="1" dirty="0">
                <a:solidFill>
                  <a:schemeClr val="accent4">
                    <a:lumMod val="20000"/>
                    <a:lumOff val="80000"/>
                  </a:schemeClr>
                </a:solidFill>
              </a:rPr>
              <a:t>, 14 </a:t>
            </a:r>
            <a:r>
              <a:rPr lang="cs-CZ" sz="2000" i="1" dirty="0" smtClean="0">
                <a:solidFill>
                  <a:schemeClr val="accent4">
                    <a:lumMod val="20000"/>
                    <a:lumOff val="80000"/>
                  </a:schemeClr>
                </a:solidFill>
              </a:rPr>
              <a:t>let.</a:t>
            </a:r>
            <a:endParaRPr lang="cs-CZ" sz="2000" i="1" dirty="0">
              <a:solidFill>
                <a:schemeClr val="accent4">
                  <a:lumMod val="20000"/>
                  <a:lumOff val="80000"/>
                </a:schemeClr>
              </a:solidFill>
            </a:endParaRPr>
          </a:p>
          <a:p>
            <a:pPr marL="0" indent="0">
              <a:buNone/>
            </a:pPr>
            <a:endParaRPr lang="cs-CZ" sz="2000" i="1" dirty="0" smtClean="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Ne</a:t>
            </a:r>
            <a:r>
              <a:rPr lang="cs-CZ" sz="2000" i="1" dirty="0">
                <a:solidFill>
                  <a:schemeClr val="accent4">
                    <a:lumMod val="20000"/>
                    <a:lumOff val="80000"/>
                  </a:schemeClr>
                </a:solidFill>
              </a:rPr>
              <a:t>, nikdo se mě neptal. Nikdo mi nic </a:t>
            </a:r>
            <a:r>
              <a:rPr lang="cs-CZ" sz="2000" i="1" dirty="0" err="1">
                <a:solidFill>
                  <a:schemeClr val="accent4">
                    <a:lumMod val="20000"/>
                    <a:lumOff val="80000"/>
                  </a:schemeClr>
                </a:solidFill>
              </a:rPr>
              <a:t>neřek</a:t>
            </a:r>
            <a:r>
              <a:rPr lang="cs-CZ" sz="2000" i="1" dirty="0">
                <a:solidFill>
                  <a:schemeClr val="accent4">
                    <a:lumMod val="20000"/>
                    <a:lumOff val="80000"/>
                  </a:schemeClr>
                </a:solidFill>
              </a:rPr>
              <a:t>. Jenom mi oznámili, že je soud a že nejsem </a:t>
            </a:r>
            <a:r>
              <a:rPr lang="cs-CZ" sz="2000" i="1" dirty="0" err="1" smtClean="0">
                <a:solidFill>
                  <a:schemeClr val="accent4">
                    <a:lumMod val="20000"/>
                    <a:lumOff val="80000"/>
                  </a:schemeClr>
                </a:solidFill>
              </a:rPr>
              <a:t>pozvanej</a:t>
            </a:r>
            <a:r>
              <a:rPr lang="cs-CZ" sz="2000" i="1" dirty="0">
                <a:solidFill>
                  <a:schemeClr val="accent4">
                    <a:lumMod val="20000"/>
                    <a:lumOff val="80000"/>
                  </a:schemeClr>
                </a:solidFill>
              </a:rPr>
              <a:t>.</a:t>
            </a:r>
            <a:r>
              <a:rPr lang="cs-CZ" sz="2000" i="1" dirty="0" smtClean="0">
                <a:solidFill>
                  <a:schemeClr val="accent4">
                    <a:lumMod val="20000"/>
                    <a:lumOff val="80000"/>
                  </a:schemeClr>
                </a:solidFill>
              </a:rPr>
              <a:t> </a:t>
            </a:r>
            <a:r>
              <a:rPr lang="cs-CZ" sz="2000" i="1" dirty="0">
                <a:solidFill>
                  <a:schemeClr val="accent4">
                    <a:lumMod val="20000"/>
                    <a:lumOff val="80000"/>
                  </a:schemeClr>
                </a:solidFill>
              </a:rPr>
              <a:t>Spíš mi řekli jen, jak to dopadlo, ale stejně jsem se nic moc nedozvěděl. O tom, že odjíždím do domova, mi řekl vychovatel noc předtím, že druhý ráno odjíždím. Nikdo jiný mi neřekl nic, vůbec jsem nic nevěděl. </a:t>
            </a:r>
            <a:r>
              <a:rPr lang="cs-CZ" sz="2000" i="1" dirty="0" smtClean="0">
                <a:solidFill>
                  <a:schemeClr val="accent4">
                    <a:lumMod val="20000"/>
                    <a:lumOff val="80000"/>
                  </a:schemeClr>
                </a:solidFill>
              </a:rPr>
              <a:t>- No </a:t>
            </a:r>
            <a:r>
              <a:rPr lang="cs-CZ" sz="2000" i="1" dirty="0">
                <a:solidFill>
                  <a:schemeClr val="accent4">
                    <a:lumMod val="20000"/>
                    <a:lumOff val="80000"/>
                  </a:schemeClr>
                </a:solidFill>
              </a:rPr>
              <a:t>pořád to bylo lepší, než když jsem měl jet do </a:t>
            </a:r>
            <a:r>
              <a:rPr lang="cs-CZ" sz="2000" i="1" dirty="0" err="1">
                <a:solidFill>
                  <a:schemeClr val="accent4">
                    <a:lumMod val="20000"/>
                    <a:lumOff val="80000"/>
                  </a:schemeClr>
                </a:solidFill>
              </a:rPr>
              <a:t>diagnosťáku</a:t>
            </a:r>
            <a:r>
              <a:rPr lang="cs-CZ" sz="2000" i="1" dirty="0">
                <a:solidFill>
                  <a:schemeClr val="accent4">
                    <a:lumMod val="20000"/>
                    <a:lumOff val="80000"/>
                  </a:schemeClr>
                </a:solidFill>
              </a:rPr>
              <a:t> </a:t>
            </a:r>
            <a:r>
              <a:rPr lang="cs-CZ" sz="2000" i="1" dirty="0" smtClean="0">
                <a:solidFill>
                  <a:schemeClr val="accent4">
                    <a:lumMod val="20000"/>
                    <a:lumOff val="80000"/>
                  </a:schemeClr>
                </a:solidFill>
              </a:rPr>
              <a:t>a </a:t>
            </a:r>
            <a:r>
              <a:rPr lang="cs-CZ" sz="2000" i="1" dirty="0">
                <a:solidFill>
                  <a:schemeClr val="accent4">
                    <a:lumMod val="20000"/>
                    <a:lumOff val="80000"/>
                  </a:schemeClr>
                </a:solidFill>
              </a:rPr>
              <a:t>oznámili mi to až ten den ráno, přišli a sbal </a:t>
            </a:r>
            <a:r>
              <a:rPr lang="cs-CZ" sz="2000" i="1" dirty="0" smtClean="0">
                <a:solidFill>
                  <a:schemeClr val="accent4">
                    <a:lumMod val="20000"/>
                    <a:lumOff val="80000"/>
                  </a:schemeClr>
                </a:solidFill>
              </a:rPr>
              <a:t>se! </a:t>
            </a:r>
            <a:r>
              <a:rPr lang="cs-CZ" sz="2000" i="1" dirty="0" err="1">
                <a:solidFill>
                  <a:schemeClr val="accent4">
                    <a:lumMod val="20000"/>
                    <a:lumOff val="80000"/>
                  </a:schemeClr>
                </a:solidFill>
              </a:rPr>
              <a:t>Peťa</a:t>
            </a:r>
            <a:r>
              <a:rPr lang="cs-CZ" sz="2000" i="1" dirty="0">
                <a:solidFill>
                  <a:schemeClr val="accent4">
                    <a:lumMod val="20000"/>
                    <a:lumOff val="80000"/>
                  </a:schemeClr>
                </a:solidFill>
              </a:rPr>
              <a:t>, 13 </a:t>
            </a:r>
            <a:r>
              <a:rPr lang="cs-CZ" sz="2000" i="1" dirty="0" smtClean="0">
                <a:solidFill>
                  <a:schemeClr val="accent4">
                    <a:lumMod val="20000"/>
                    <a:lumOff val="80000"/>
                  </a:schemeClr>
                </a:solidFill>
              </a:rPr>
              <a:t>let.</a:t>
            </a:r>
          </a:p>
        </p:txBody>
      </p:sp>
    </p:spTree>
    <p:extLst>
      <p:ext uri="{BB962C8B-B14F-4D97-AF65-F5344CB8AC3E}">
        <p14:creationId xmlns:p14="http://schemas.microsoft.com/office/powerpoint/2010/main" val="248806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829811" y="1933866"/>
            <a:ext cx="10515600" cy="1325563"/>
          </a:xfrm>
        </p:spPr>
        <p:txBody>
          <a:bodyPr/>
          <a:lstStyle/>
          <a:p>
            <a:pPr algn="ctr"/>
            <a:r>
              <a:rPr lang="cs-CZ" dirty="0" smtClean="0">
                <a:solidFill>
                  <a:srgbClr val="FFC000"/>
                </a:solidFill>
              </a:rPr>
              <a:t>Povědomí dětí o svých právech</a:t>
            </a:r>
            <a:endParaRPr lang="cs-CZ" dirty="0">
              <a:solidFill>
                <a:srgbClr val="FFC000"/>
              </a:solidFill>
            </a:endParaRPr>
          </a:p>
        </p:txBody>
      </p:sp>
      <p:pic>
        <p:nvPicPr>
          <p:cNvPr id="9" name="Obrázek 8"/>
          <p:cNvPicPr>
            <a:picLocks noChangeAspect="1"/>
          </p:cNvPicPr>
          <p:nvPr/>
        </p:nvPicPr>
        <p:blipFill rotWithShape="1">
          <a:blip r:embed="rId2" cstate="print">
            <a:extLst>
              <a:ext uri="{28A0092B-C50C-407E-A947-70E740481C1C}">
                <a14:useLocalDpi xmlns:a14="http://schemas.microsoft.com/office/drawing/2010/main" val="0"/>
              </a:ext>
            </a:extLst>
          </a:blip>
          <a:srcRect l="71018" t="2788"/>
          <a:stretch/>
        </p:blipFill>
        <p:spPr>
          <a:xfrm>
            <a:off x="5178391" y="3638348"/>
            <a:ext cx="1767594" cy="2197611"/>
          </a:xfrm>
          <a:prstGeom prst="rect">
            <a:avLst/>
          </a:prstGeom>
        </p:spPr>
      </p:pic>
    </p:spTree>
    <p:extLst>
      <p:ext uri="{BB962C8B-B14F-4D97-AF65-F5344CB8AC3E}">
        <p14:creationId xmlns:p14="http://schemas.microsoft.com/office/powerpoint/2010/main" val="252642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2505" y="1211547"/>
            <a:ext cx="10515600" cy="4915949"/>
          </a:xfrm>
        </p:spPr>
        <p:txBody>
          <a:bodyPr>
            <a:normAutofit/>
          </a:bodyPr>
          <a:lstStyle/>
          <a:p>
            <a:pPr marL="0" indent="0" algn="ctr">
              <a:buNone/>
            </a:pPr>
            <a:r>
              <a:rPr lang="cs-CZ" dirty="0">
                <a:solidFill>
                  <a:schemeClr val="accent4">
                    <a:lumMod val="20000"/>
                    <a:lumOff val="80000"/>
                  </a:schemeClr>
                </a:solidFill>
              </a:rPr>
              <a:t>Necelá třetina dětí výzkumného vzorku nemá tušení o dětských právech a dalo by se říci, že opravdu nic neví. </a:t>
            </a:r>
            <a:endParaRPr lang="cs-CZ" dirty="0" smtClean="0">
              <a:solidFill>
                <a:schemeClr val="accent4">
                  <a:lumMod val="20000"/>
                  <a:lumOff val="80000"/>
                </a:schemeClr>
              </a:solidFill>
            </a:endParaRPr>
          </a:p>
          <a:p>
            <a:pPr marL="0" indent="0" algn="ctr">
              <a:buNone/>
            </a:pPr>
            <a:endParaRPr lang="cs-CZ" b="1" dirty="0">
              <a:solidFill>
                <a:schemeClr val="accent4">
                  <a:lumMod val="20000"/>
                  <a:lumOff val="80000"/>
                </a:schemeClr>
              </a:solidFill>
            </a:endParaRPr>
          </a:p>
          <a:p>
            <a:pPr marL="0" indent="0" algn="ctr">
              <a:buNone/>
            </a:pPr>
            <a:r>
              <a:rPr lang="cs-CZ" dirty="0" smtClean="0">
                <a:solidFill>
                  <a:schemeClr val="accent4">
                    <a:lumMod val="20000"/>
                    <a:lumOff val="80000"/>
                  </a:schemeClr>
                </a:solidFill>
              </a:rPr>
              <a:t>Další třetina dětí má dílčí povědomost. </a:t>
            </a:r>
            <a:br>
              <a:rPr lang="cs-CZ" dirty="0" smtClean="0">
                <a:solidFill>
                  <a:schemeClr val="accent4">
                    <a:lumMod val="20000"/>
                    <a:lumOff val="80000"/>
                  </a:schemeClr>
                </a:solidFill>
              </a:rPr>
            </a:br>
            <a:r>
              <a:rPr lang="cs-CZ" dirty="0" smtClean="0">
                <a:solidFill>
                  <a:schemeClr val="accent4">
                    <a:lumMod val="20000"/>
                    <a:lumOff val="80000"/>
                  </a:schemeClr>
                </a:solidFill>
              </a:rPr>
              <a:t>Při </a:t>
            </a:r>
            <a:r>
              <a:rPr lang="cs-CZ" dirty="0">
                <a:solidFill>
                  <a:schemeClr val="accent4">
                    <a:lumMod val="20000"/>
                    <a:lumOff val="80000"/>
                  </a:schemeClr>
                </a:solidFill>
              </a:rPr>
              <a:t>doptávání jsou schopny určitá práva vysvětlit nebo </a:t>
            </a:r>
            <a:r>
              <a:rPr lang="cs-CZ" dirty="0" smtClean="0">
                <a:solidFill>
                  <a:schemeClr val="accent4">
                    <a:lumMod val="20000"/>
                    <a:lumOff val="80000"/>
                  </a:schemeClr>
                </a:solidFill>
              </a:rPr>
              <a:t>si později na něco vzpomněly. </a:t>
            </a:r>
            <a:r>
              <a:rPr lang="cs-CZ" dirty="0">
                <a:solidFill>
                  <a:schemeClr val="accent4">
                    <a:lumMod val="20000"/>
                    <a:lumOff val="80000"/>
                  </a:schemeClr>
                </a:solidFill>
              </a:rPr>
              <a:t>V</a:t>
            </a:r>
            <a:r>
              <a:rPr lang="cs-CZ" dirty="0" smtClean="0">
                <a:solidFill>
                  <a:schemeClr val="accent4">
                    <a:lumMod val="20000"/>
                    <a:lumOff val="80000"/>
                  </a:schemeClr>
                </a:solidFill>
              </a:rPr>
              <a:t>ětšinou je nedokáží vztáhnout k sobě. </a:t>
            </a:r>
          </a:p>
          <a:p>
            <a:pPr marL="0" indent="0" algn="ctr">
              <a:buNone/>
            </a:pPr>
            <a:endParaRPr lang="cs-CZ" dirty="0">
              <a:solidFill>
                <a:schemeClr val="accent4">
                  <a:lumMod val="20000"/>
                  <a:lumOff val="80000"/>
                </a:schemeClr>
              </a:solidFill>
            </a:endParaRPr>
          </a:p>
          <a:p>
            <a:pPr marL="0" indent="0" algn="ctr">
              <a:buNone/>
            </a:pPr>
            <a:r>
              <a:rPr lang="cs-CZ" dirty="0" smtClean="0">
                <a:solidFill>
                  <a:schemeClr val="accent4">
                    <a:lumMod val="20000"/>
                    <a:lumOff val="80000"/>
                  </a:schemeClr>
                </a:solidFill>
              </a:rPr>
              <a:t>Jen </a:t>
            </a:r>
            <a:r>
              <a:rPr lang="cs-CZ" dirty="0">
                <a:solidFill>
                  <a:schemeClr val="accent4">
                    <a:lumMod val="20000"/>
                    <a:lumOff val="80000"/>
                  </a:schemeClr>
                </a:solidFill>
              </a:rPr>
              <a:t>pár dětí má více informací, </a:t>
            </a:r>
            <a:br>
              <a:rPr lang="cs-CZ" dirty="0">
                <a:solidFill>
                  <a:schemeClr val="accent4">
                    <a:lumMod val="20000"/>
                    <a:lumOff val="80000"/>
                  </a:schemeClr>
                </a:solidFill>
              </a:rPr>
            </a:br>
            <a:r>
              <a:rPr lang="cs-CZ" dirty="0" smtClean="0">
                <a:solidFill>
                  <a:schemeClr val="accent4">
                    <a:lumMod val="20000"/>
                    <a:lumOff val="80000"/>
                  </a:schemeClr>
                </a:solidFill>
              </a:rPr>
              <a:t>ale málo z nich je dokáže </a:t>
            </a:r>
            <a:r>
              <a:rPr lang="cs-CZ" dirty="0">
                <a:solidFill>
                  <a:schemeClr val="accent4">
                    <a:lumMod val="20000"/>
                    <a:lumOff val="80000"/>
                  </a:schemeClr>
                </a:solidFill>
              </a:rPr>
              <a:t>vztáhnout </a:t>
            </a:r>
            <a:r>
              <a:rPr lang="cs-CZ" dirty="0" smtClean="0">
                <a:solidFill>
                  <a:schemeClr val="accent4">
                    <a:lumMod val="20000"/>
                    <a:lumOff val="80000"/>
                  </a:schemeClr>
                </a:solidFill>
              </a:rPr>
              <a:t>ke své situaci.</a:t>
            </a:r>
            <a:endParaRPr lang="cs-CZ" i="1" dirty="0">
              <a:solidFill>
                <a:schemeClr val="accent4">
                  <a:lumMod val="20000"/>
                  <a:lumOff val="80000"/>
                </a:schemeClr>
              </a:solidFill>
            </a:endParaRPr>
          </a:p>
        </p:txBody>
      </p:sp>
    </p:spTree>
    <p:extLst>
      <p:ext uri="{BB962C8B-B14F-4D97-AF65-F5344CB8AC3E}">
        <p14:creationId xmlns:p14="http://schemas.microsoft.com/office/powerpoint/2010/main" val="408665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595618"/>
            <a:ext cx="10515600" cy="5581345"/>
          </a:xfrm>
        </p:spPr>
        <p:txBody>
          <a:bodyPr/>
          <a:lstStyle/>
          <a:p>
            <a:pPr marL="0" indent="0">
              <a:buNone/>
            </a:pPr>
            <a:r>
              <a:rPr lang="cs-CZ" dirty="0">
                <a:solidFill>
                  <a:schemeClr val="accent4">
                    <a:lumMod val="20000"/>
                    <a:lumOff val="80000"/>
                  </a:schemeClr>
                </a:solidFill>
              </a:rPr>
              <a:t>Znalost pojmu dětská práva (7 dětí) versus </a:t>
            </a:r>
            <a:r>
              <a:rPr lang="cs-CZ" dirty="0" smtClean="0">
                <a:solidFill>
                  <a:schemeClr val="accent4">
                    <a:lumMod val="20000"/>
                    <a:lumOff val="80000"/>
                  </a:schemeClr>
                </a:solidFill>
              </a:rPr>
              <a:t>tipování (asi 20 dětí) versus neznalost pojmu (asi 1/2 dětí)</a:t>
            </a:r>
            <a:endParaRPr lang="cs-CZ" i="1" dirty="0" smtClean="0"/>
          </a:p>
          <a:p>
            <a:pPr marL="0" indent="0">
              <a:buNone/>
            </a:pPr>
            <a:endParaRPr lang="cs-CZ" sz="1000" i="1" dirty="0" smtClean="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Znám </a:t>
            </a:r>
            <a:r>
              <a:rPr lang="cs-CZ" sz="2000" i="1" dirty="0">
                <a:solidFill>
                  <a:schemeClr val="accent4">
                    <a:lumMod val="20000"/>
                    <a:lumOff val="80000"/>
                  </a:schemeClr>
                </a:solidFill>
              </a:rPr>
              <a:t>základní práva dítěte podle listiny práv... Já si osobně pamatuji, že mám základní a </a:t>
            </a:r>
            <a:r>
              <a:rPr lang="cs-CZ" sz="2000" i="1" dirty="0" err="1">
                <a:solidFill>
                  <a:schemeClr val="accent4">
                    <a:lumMod val="20000"/>
                    <a:lumOff val="80000"/>
                  </a:schemeClr>
                </a:solidFill>
              </a:rPr>
              <a:t>nepopřitelné</a:t>
            </a:r>
            <a:r>
              <a:rPr lang="cs-CZ" sz="2000" i="1" dirty="0">
                <a:solidFill>
                  <a:schemeClr val="accent4">
                    <a:lumMod val="20000"/>
                    <a:lumOff val="80000"/>
                  </a:schemeClr>
                </a:solidFill>
              </a:rPr>
              <a:t> právo na život, na vzdělání, na rodinu, na vlastní názor a takové ty </a:t>
            </a:r>
            <a:r>
              <a:rPr lang="cs-CZ" sz="2000" i="1" dirty="0" smtClean="0">
                <a:solidFill>
                  <a:schemeClr val="accent4">
                    <a:lumMod val="20000"/>
                    <a:lumOff val="80000"/>
                  </a:schemeClr>
                </a:solidFill>
              </a:rPr>
              <a:t>věci. </a:t>
            </a:r>
            <a:br>
              <a:rPr lang="cs-CZ" sz="2000" i="1" dirty="0" smtClean="0">
                <a:solidFill>
                  <a:schemeClr val="accent4">
                    <a:lumMod val="20000"/>
                    <a:lumOff val="80000"/>
                  </a:schemeClr>
                </a:solidFill>
              </a:rPr>
            </a:br>
            <a:r>
              <a:rPr lang="cs-CZ" sz="2000" i="1" dirty="0" smtClean="0">
                <a:solidFill>
                  <a:schemeClr val="accent4">
                    <a:lumMod val="20000"/>
                    <a:lumOff val="80000"/>
                  </a:schemeClr>
                </a:solidFill>
              </a:rPr>
              <a:t>Čtyřicet </a:t>
            </a:r>
            <a:r>
              <a:rPr lang="cs-CZ" sz="2000" i="1" dirty="0">
                <a:solidFill>
                  <a:schemeClr val="accent4">
                    <a:lumMod val="20000"/>
                    <a:lumOff val="80000"/>
                  </a:schemeClr>
                </a:solidFill>
              </a:rPr>
              <a:t>tři, 16 </a:t>
            </a:r>
            <a:r>
              <a:rPr lang="cs-CZ" sz="2000" i="1" dirty="0" smtClean="0">
                <a:solidFill>
                  <a:schemeClr val="accent4">
                    <a:lumMod val="20000"/>
                    <a:lumOff val="80000"/>
                  </a:schemeClr>
                </a:solidFill>
              </a:rPr>
              <a:t>let.</a:t>
            </a:r>
          </a:p>
          <a:p>
            <a:pPr marL="0" indent="0">
              <a:buNone/>
            </a:pPr>
            <a:endParaRPr lang="cs-CZ" sz="1000" i="1" dirty="0" smtClean="0">
              <a:solidFill>
                <a:schemeClr val="accent4">
                  <a:lumMod val="20000"/>
                  <a:lumOff val="80000"/>
                </a:schemeClr>
              </a:solidFill>
            </a:endParaRPr>
          </a:p>
          <a:p>
            <a:pPr marL="0" indent="0">
              <a:buNone/>
            </a:pPr>
            <a:endParaRPr lang="cs-CZ" sz="1000" i="1" dirty="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Mám </a:t>
            </a:r>
            <a:r>
              <a:rPr lang="cs-CZ" sz="2000" i="1" dirty="0">
                <a:solidFill>
                  <a:schemeClr val="accent4">
                    <a:lumMod val="20000"/>
                    <a:lumOff val="80000"/>
                  </a:schemeClr>
                </a:solidFill>
              </a:rPr>
              <a:t>právo si udělat dítě, až budu mít věk. Na život. Taky na lásku. </a:t>
            </a:r>
            <a:r>
              <a:rPr lang="cs-CZ" sz="2000" i="1" dirty="0" err="1">
                <a:solidFill>
                  <a:schemeClr val="accent4">
                    <a:lumMod val="20000"/>
                    <a:lumOff val="80000"/>
                  </a:schemeClr>
                </a:solidFill>
              </a:rPr>
              <a:t>Ježiši</a:t>
            </a:r>
            <a:r>
              <a:rPr lang="cs-CZ" sz="2000" i="1" dirty="0">
                <a:solidFill>
                  <a:schemeClr val="accent4">
                    <a:lumMod val="20000"/>
                    <a:lumOff val="80000"/>
                  </a:schemeClr>
                </a:solidFill>
              </a:rPr>
              <a:t> </a:t>
            </a:r>
            <a:r>
              <a:rPr lang="cs-CZ" sz="2000" i="1" dirty="0" smtClean="0">
                <a:solidFill>
                  <a:schemeClr val="accent4">
                    <a:lumMod val="20000"/>
                    <a:lumOff val="80000"/>
                  </a:schemeClr>
                </a:solidFill>
              </a:rPr>
              <a:t>láska. </a:t>
            </a:r>
            <a:r>
              <a:rPr lang="cs-CZ" sz="2000" i="1" dirty="0" err="1" smtClean="0">
                <a:solidFill>
                  <a:schemeClr val="accent4">
                    <a:lumMod val="20000"/>
                    <a:lumOff val="80000"/>
                  </a:schemeClr>
                </a:solidFill>
              </a:rPr>
              <a:t>Anie</a:t>
            </a:r>
            <a:r>
              <a:rPr lang="cs-CZ" sz="2000" i="1" dirty="0">
                <a:solidFill>
                  <a:schemeClr val="accent4">
                    <a:lumMod val="20000"/>
                    <a:lumOff val="80000"/>
                  </a:schemeClr>
                </a:solidFill>
              </a:rPr>
              <a:t>, 14 </a:t>
            </a:r>
            <a:r>
              <a:rPr lang="cs-CZ" sz="2000" i="1" dirty="0" smtClean="0">
                <a:solidFill>
                  <a:schemeClr val="accent4">
                    <a:lumMod val="20000"/>
                    <a:lumOff val="80000"/>
                  </a:schemeClr>
                </a:solidFill>
              </a:rPr>
              <a:t>let.</a:t>
            </a:r>
            <a:endParaRPr lang="cs-CZ" sz="2000" i="1" dirty="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Oblíkat </a:t>
            </a:r>
            <a:r>
              <a:rPr lang="cs-CZ" sz="2000" i="1" dirty="0">
                <a:solidFill>
                  <a:schemeClr val="accent4">
                    <a:lumMod val="20000"/>
                    <a:lumOff val="80000"/>
                  </a:schemeClr>
                </a:solidFill>
              </a:rPr>
              <a:t>se, jak chce, chodit spát, kdy </a:t>
            </a:r>
            <a:r>
              <a:rPr lang="cs-CZ" sz="2000" i="1" dirty="0" smtClean="0">
                <a:solidFill>
                  <a:schemeClr val="accent4">
                    <a:lumMod val="20000"/>
                    <a:lumOff val="80000"/>
                  </a:schemeClr>
                </a:solidFill>
              </a:rPr>
              <a:t>chce… August</a:t>
            </a:r>
            <a:r>
              <a:rPr lang="cs-CZ" sz="2000" i="1" dirty="0">
                <a:solidFill>
                  <a:schemeClr val="accent4">
                    <a:lumMod val="20000"/>
                    <a:lumOff val="80000"/>
                  </a:schemeClr>
                </a:solidFill>
              </a:rPr>
              <a:t>, 15 </a:t>
            </a:r>
            <a:r>
              <a:rPr lang="cs-CZ" sz="2000" i="1" dirty="0" smtClean="0">
                <a:solidFill>
                  <a:schemeClr val="accent4">
                    <a:lumMod val="20000"/>
                    <a:lumOff val="80000"/>
                  </a:schemeClr>
                </a:solidFill>
              </a:rPr>
              <a:t>let.</a:t>
            </a:r>
          </a:p>
          <a:p>
            <a:pPr marL="0" indent="0">
              <a:buNone/>
            </a:pPr>
            <a:endParaRPr lang="cs-CZ" sz="1000" i="1" dirty="0" smtClean="0">
              <a:solidFill>
                <a:schemeClr val="accent4">
                  <a:lumMod val="20000"/>
                  <a:lumOff val="80000"/>
                </a:schemeClr>
              </a:solidFill>
            </a:endParaRPr>
          </a:p>
          <a:p>
            <a:pPr marL="0" indent="0">
              <a:buNone/>
            </a:pPr>
            <a:endParaRPr lang="cs-CZ" sz="1000" i="1" dirty="0" smtClean="0">
              <a:solidFill>
                <a:schemeClr val="accent4">
                  <a:lumMod val="20000"/>
                  <a:lumOff val="80000"/>
                </a:schemeClr>
              </a:solidFill>
            </a:endParaRPr>
          </a:p>
          <a:p>
            <a:pPr marL="0" indent="0">
              <a:buNone/>
            </a:pPr>
            <a:r>
              <a:rPr lang="cs-CZ" sz="2000" i="1" dirty="0">
                <a:solidFill>
                  <a:schemeClr val="accent4">
                    <a:lumMod val="20000"/>
                    <a:lumOff val="80000"/>
                  </a:schemeClr>
                </a:solidFill>
              </a:rPr>
              <a:t>Slyšela jsem o tom asi, ale nevím. </a:t>
            </a:r>
            <a:r>
              <a:rPr lang="cs-CZ" sz="2000" i="1" dirty="0" err="1">
                <a:solidFill>
                  <a:schemeClr val="accent4">
                    <a:lumMod val="20000"/>
                    <a:lumOff val="80000"/>
                  </a:schemeClr>
                </a:solidFill>
              </a:rPr>
              <a:t>Mončičák</a:t>
            </a:r>
            <a:r>
              <a:rPr lang="cs-CZ" sz="2000" i="1" dirty="0">
                <a:solidFill>
                  <a:schemeClr val="accent4">
                    <a:lumMod val="20000"/>
                    <a:lumOff val="80000"/>
                  </a:schemeClr>
                </a:solidFill>
              </a:rPr>
              <a:t>, 11 </a:t>
            </a:r>
            <a:r>
              <a:rPr lang="cs-CZ" sz="2000" i="1" dirty="0" smtClean="0">
                <a:solidFill>
                  <a:schemeClr val="accent4">
                    <a:lumMod val="20000"/>
                    <a:lumOff val="80000"/>
                  </a:schemeClr>
                </a:solidFill>
              </a:rPr>
              <a:t>let</a:t>
            </a:r>
            <a:endParaRPr lang="cs-CZ" sz="1000" dirty="0">
              <a:solidFill>
                <a:schemeClr val="accent4">
                  <a:lumMod val="20000"/>
                  <a:lumOff val="80000"/>
                </a:schemeClr>
              </a:solidFill>
            </a:endParaRPr>
          </a:p>
          <a:p>
            <a:pPr marL="0" indent="0">
              <a:buNone/>
            </a:pPr>
            <a:r>
              <a:rPr lang="cs-CZ" sz="2000" i="1" dirty="0">
                <a:solidFill>
                  <a:schemeClr val="accent4">
                    <a:lumMod val="20000"/>
                    <a:lumOff val="80000"/>
                  </a:schemeClr>
                </a:solidFill>
              </a:rPr>
              <a:t>Ano, že děti mají právo na něco, ale nevím na co. Pamela, 13 let</a:t>
            </a:r>
          </a:p>
          <a:p>
            <a:pPr marL="0" indent="0">
              <a:buNone/>
            </a:pPr>
            <a:endParaRPr lang="cs-CZ" sz="2000" i="1" dirty="0">
              <a:solidFill>
                <a:schemeClr val="accent4">
                  <a:lumMod val="20000"/>
                  <a:lumOff val="80000"/>
                </a:schemeClr>
              </a:solidFill>
            </a:endParaRPr>
          </a:p>
          <a:p>
            <a:pPr marL="0" indent="0">
              <a:buNone/>
            </a:pPr>
            <a:endParaRPr lang="cs-CZ" sz="1000" i="1" dirty="0"/>
          </a:p>
        </p:txBody>
      </p:sp>
    </p:spTree>
    <p:extLst>
      <p:ext uri="{BB962C8B-B14F-4D97-AF65-F5344CB8AC3E}">
        <p14:creationId xmlns:p14="http://schemas.microsoft.com/office/powerpoint/2010/main" val="2337272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96955"/>
            <a:ext cx="10515600" cy="5083728"/>
          </a:xfrm>
        </p:spPr>
        <p:txBody>
          <a:bodyPr>
            <a:normAutofit lnSpcReduction="10000"/>
          </a:bodyPr>
          <a:lstStyle/>
          <a:p>
            <a:pPr marL="0" indent="0">
              <a:buNone/>
            </a:pPr>
            <a:r>
              <a:rPr lang="cs-CZ" dirty="0" smtClean="0">
                <a:solidFill>
                  <a:schemeClr val="accent4">
                    <a:lumMod val="20000"/>
                    <a:lumOff val="80000"/>
                  </a:schemeClr>
                </a:solidFill>
              </a:rPr>
              <a:t>Nejlepší bylo povědomí dětí o právu vyjádřit svůj názor a právu na soukromí (3/4 dětí). Ne všechny děti je však dokázaly vztáhnout ke své situaci.</a:t>
            </a:r>
          </a:p>
          <a:p>
            <a:pPr marL="0" indent="0">
              <a:buNone/>
            </a:pPr>
            <a:endParaRPr lang="cs-CZ" sz="1000" dirty="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Taky </a:t>
            </a:r>
            <a:r>
              <a:rPr lang="cs-CZ" sz="2000" i="1" dirty="0">
                <a:solidFill>
                  <a:schemeClr val="accent4">
                    <a:lumMod val="20000"/>
                    <a:lumOff val="80000"/>
                  </a:schemeClr>
                </a:solidFill>
              </a:rPr>
              <a:t>ne, ale asi to znamená, že máme právo vyjádřit svůj názor, aj když někdo jinačí má jiný </a:t>
            </a:r>
            <a:r>
              <a:rPr lang="cs-CZ" sz="2000" i="1" dirty="0" smtClean="0">
                <a:solidFill>
                  <a:schemeClr val="accent4">
                    <a:lumMod val="20000"/>
                    <a:lumOff val="80000"/>
                  </a:schemeClr>
                </a:solidFill>
              </a:rPr>
              <a:t>názor. Nikola</a:t>
            </a:r>
            <a:r>
              <a:rPr lang="cs-CZ" sz="2000" i="1" dirty="0">
                <a:solidFill>
                  <a:schemeClr val="accent4">
                    <a:lumMod val="20000"/>
                    <a:lumOff val="80000"/>
                  </a:schemeClr>
                </a:solidFill>
              </a:rPr>
              <a:t>, 14 </a:t>
            </a:r>
            <a:r>
              <a:rPr lang="cs-CZ" sz="2000" i="1" dirty="0" smtClean="0">
                <a:solidFill>
                  <a:schemeClr val="accent4">
                    <a:lumMod val="20000"/>
                    <a:lumOff val="80000"/>
                  </a:schemeClr>
                </a:solidFill>
              </a:rPr>
              <a:t>let</a:t>
            </a:r>
          </a:p>
          <a:p>
            <a:pPr marL="0" indent="0">
              <a:buNone/>
            </a:pPr>
            <a:endParaRPr lang="cs-CZ" sz="1000" i="1" dirty="0" smtClean="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Určitě </a:t>
            </a:r>
            <a:r>
              <a:rPr lang="cs-CZ" sz="2000" i="1" dirty="0">
                <a:solidFill>
                  <a:schemeClr val="accent4">
                    <a:lumMod val="20000"/>
                    <a:lumOff val="80000"/>
                  </a:schemeClr>
                </a:solidFill>
              </a:rPr>
              <a:t>má dítě právo na svůj názor. Třeba ve škole, na sociálce, doma, </a:t>
            </a:r>
            <a:r>
              <a:rPr lang="cs-CZ" sz="2000" i="1" dirty="0" smtClean="0">
                <a:solidFill>
                  <a:schemeClr val="accent4">
                    <a:lumMod val="20000"/>
                    <a:lumOff val="80000"/>
                  </a:schemeClr>
                </a:solidFill>
              </a:rPr>
              <a:t>všude. Květinka</a:t>
            </a:r>
            <a:r>
              <a:rPr lang="cs-CZ" sz="2000" i="1" dirty="0">
                <a:solidFill>
                  <a:schemeClr val="accent4">
                    <a:lumMod val="20000"/>
                    <a:lumOff val="80000"/>
                  </a:schemeClr>
                </a:solidFill>
              </a:rPr>
              <a:t>, 18 let</a:t>
            </a:r>
          </a:p>
          <a:p>
            <a:pPr marL="0" indent="0">
              <a:buNone/>
            </a:pPr>
            <a:endParaRPr lang="cs-CZ" sz="1000" dirty="0">
              <a:solidFill>
                <a:schemeClr val="accent4">
                  <a:lumMod val="20000"/>
                  <a:lumOff val="80000"/>
                </a:schemeClr>
              </a:solidFill>
            </a:endParaRPr>
          </a:p>
          <a:p>
            <a:pPr marL="0" indent="0">
              <a:buNone/>
            </a:pPr>
            <a:r>
              <a:rPr lang="cs-CZ" sz="2000" i="1" dirty="0">
                <a:solidFill>
                  <a:schemeClr val="accent4">
                    <a:lumMod val="20000"/>
                    <a:lumOff val="80000"/>
                  </a:schemeClr>
                </a:solidFill>
              </a:rPr>
              <a:t>Ne, ale je to, že mám právo mít svůj prostor v pokoji, aby tam nikdo nechodil</a:t>
            </a:r>
            <a:r>
              <a:rPr lang="cs-CZ" sz="2000" i="1" dirty="0" smtClean="0">
                <a:solidFill>
                  <a:schemeClr val="accent4">
                    <a:lumMod val="20000"/>
                    <a:lumOff val="80000"/>
                  </a:schemeClr>
                </a:solidFill>
              </a:rPr>
              <a:t>. </a:t>
            </a:r>
            <a:r>
              <a:rPr lang="cs-CZ" sz="2000" i="1" dirty="0">
                <a:solidFill>
                  <a:schemeClr val="accent4">
                    <a:lumMod val="20000"/>
                    <a:lumOff val="80000"/>
                  </a:schemeClr>
                </a:solidFill>
              </a:rPr>
              <a:t>Izabela, 10 </a:t>
            </a:r>
            <a:r>
              <a:rPr lang="cs-CZ" sz="2000" i="1" dirty="0" smtClean="0">
                <a:solidFill>
                  <a:schemeClr val="accent4">
                    <a:lumMod val="20000"/>
                    <a:lumOff val="80000"/>
                  </a:schemeClr>
                </a:solidFill>
              </a:rPr>
              <a:t>let</a:t>
            </a:r>
            <a:r>
              <a:rPr lang="cs-CZ" sz="2000" i="1" dirty="0">
                <a:solidFill>
                  <a:schemeClr val="accent4">
                    <a:lumMod val="20000"/>
                    <a:lumOff val="80000"/>
                  </a:schemeClr>
                </a:solidFill>
              </a:rPr>
              <a:t>.</a:t>
            </a:r>
            <a:endParaRPr lang="cs-CZ" sz="2000" i="1" dirty="0" smtClean="0">
              <a:solidFill>
                <a:schemeClr val="accent4">
                  <a:lumMod val="20000"/>
                  <a:lumOff val="80000"/>
                </a:schemeClr>
              </a:solidFill>
            </a:endParaRPr>
          </a:p>
          <a:p>
            <a:pPr marL="0" indent="0">
              <a:buNone/>
            </a:pPr>
            <a:endParaRPr lang="cs-CZ" sz="1000" i="1" dirty="0" smtClean="0">
              <a:solidFill>
                <a:schemeClr val="accent4">
                  <a:lumMod val="20000"/>
                  <a:lumOff val="80000"/>
                </a:schemeClr>
              </a:solidFill>
            </a:endParaRPr>
          </a:p>
          <a:p>
            <a:pPr marL="0" indent="0">
              <a:buNone/>
            </a:pPr>
            <a:r>
              <a:rPr lang="cs-CZ" sz="2000" i="1" dirty="0">
                <a:solidFill>
                  <a:schemeClr val="accent4">
                    <a:lumMod val="20000"/>
                    <a:lumOff val="80000"/>
                  </a:schemeClr>
                </a:solidFill>
              </a:rPr>
              <a:t>Že nějaká osoba se nesmí dítěti hrabat ve věcech. Třeba rodič</a:t>
            </a:r>
            <a:r>
              <a:rPr lang="cs-CZ" sz="2000" i="1" dirty="0" smtClean="0">
                <a:solidFill>
                  <a:schemeClr val="accent4">
                    <a:lumMod val="20000"/>
                    <a:lumOff val="80000"/>
                  </a:schemeClr>
                </a:solidFill>
              </a:rPr>
              <a:t>. </a:t>
            </a:r>
            <a:r>
              <a:rPr lang="cs-CZ" sz="2000" i="1" dirty="0">
                <a:solidFill>
                  <a:schemeClr val="accent4">
                    <a:lumMod val="20000"/>
                    <a:lumOff val="80000"/>
                  </a:schemeClr>
                </a:solidFill>
              </a:rPr>
              <a:t>Radek, 16 </a:t>
            </a:r>
            <a:r>
              <a:rPr lang="cs-CZ" sz="2000" i="1" dirty="0" smtClean="0">
                <a:solidFill>
                  <a:schemeClr val="accent4">
                    <a:lumMod val="20000"/>
                    <a:lumOff val="80000"/>
                  </a:schemeClr>
                </a:solidFill>
              </a:rPr>
              <a:t>let</a:t>
            </a:r>
          </a:p>
          <a:p>
            <a:pPr marL="0" indent="0">
              <a:buNone/>
            </a:pPr>
            <a:endParaRPr lang="cs-CZ" sz="2000" i="1" dirty="0">
              <a:solidFill>
                <a:schemeClr val="accent4">
                  <a:lumMod val="20000"/>
                  <a:lumOff val="80000"/>
                </a:schemeClr>
              </a:solidFill>
            </a:endParaRPr>
          </a:p>
          <a:p>
            <a:pPr marL="0" indent="0">
              <a:buNone/>
            </a:pPr>
            <a:r>
              <a:rPr lang="cs-CZ" dirty="0">
                <a:solidFill>
                  <a:schemeClr val="accent4">
                    <a:lumMod val="20000"/>
                    <a:lumOff val="80000"/>
                  </a:schemeClr>
                </a:solidFill>
              </a:rPr>
              <a:t>Právu na pravidelný kontakt s rodiči, právu na </a:t>
            </a:r>
            <a:r>
              <a:rPr lang="cs-CZ" dirty="0" smtClean="0">
                <a:solidFill>
                  <a:schemeClr val="accent4">
                    <a:lumMod val="20000"/>
                    <a:lumOff val="80000"/>
                  </a:schemeClr>
                </a:solidFill>
              </a:rPr>
              <a:t>informace a  </a:t>
            </a:r>
            <a:r>
              <a:rPr lang="cs-CZ" dirty="0">
                <a:solidFill>
                  <a:schemeClr val="accent4">
                    <a:lumMod val="20000"/>
                    <a:lumOff val="80000"/>
                  </a:schemeClr>
                </a:solidFill>
              </a:rPr>
              <a:t>právu na ochranu a bezpečí nerozuměla až polovina dětí. </a:t>
            </a:r>
          </a:p>
          <a:p>
            <a:pPr marL="0" indent="0">
              <a:buNone/>
            </a:pPr>
            <a:endParaRPr lang="cs-CZ" sz="2000" i="1" dirty="0">
              <a:solidFill>
                <a:schemeClr val="accent4">
                  <a:lumMod val="20000"/>
                  <a:lumOff val="80000"/>
                </a:schemeClr>
              </a:solidFill>
            </a:endParaRPr>
          </a:p>
        </p:txBody>
      </p:sp>
    </p:spTree>
    <p:extLst>
      <p:ext uri="{BB962C8B-B14F-4D97-AF65-F5344CB8AC3E}">
        <p14:creationId xmlns:p14="http://schemas.microsoft.com/office/powerpoint/2010/main" val="76449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870745"/>
            <a:ext cx="10515600" cy="1963024"/>
          </a:xfrm>
        </p:spPr>
        <p:txBody>
          <a:bodyPr>
            <a:normAutofit/>
          </a:bodyPr>
          <a:lstStyle/>
          <a:p>
            <a:pPr marL="0" indent="0" algn="ctr">
              <a:buNone/>
            </a:pPr>
            <a:r>
              <a:rPr lang="cs-CZ" dirty="0" smtClean="0">
                <a:solidFill>
                  <a:schemeClr val="accent4">
                    <a:lumMod val="20000"/>
                    <a:lumOff val="80000"/>
                  </a:schemeClr>
                </a:solidFill>
              </a:rPr>
              <a:t>Téměř </a:t>
            </a:r>
            <a:r>
              <a:rPr lang="cs-CZ" dirty="0">
                <a:solidFill>
                  <a:schemeClr val="accent4">
                    <a:lumMod val="20000"/>
                    <a:lumOff val="80000"/>
                  </a:schemeClr>
                </a:solidFill>
              </a:rPr>
              <a:t>všechny děti s dobrou informovaností byly </a:t>
            </a:r>
            <a:r>
              <a:rPr lang="cs-CZ" dirty="0" smtClean="0">
                <a:solidFill>
                  <a:schemeClr val="accent4">
                    <a:lumMod val="20000"/>
                    <a:lumOff val="80000"/>
                  </a:schemeClr>
                </a:solidFill>
              </a:rPr>
              <a:t>zahrnovány </a:t>
            </a:r>
            <a:r>
              <a:rPr lang="cs-CZ" dirty="0">
                <a:solidFill>
                  <a:schemeClr val="accent4">
                    <a:lumMod val="20000"/>
                    <a:lumOff val="80000"/>
                  </a:schemeClr>
                </a:solidFill>
              </a:rPr>
              <a:t>v rodině nebo u pečujících osob do dění, věděly o situaci rodiny a mohly sdělovat svůj vlastní názor. </a:t>
            </a:r>
          </a:p>
          <a:p>
            <a:pPr marL="0" indent="0">
              <a:buNone/>
            </a:pPr>
            <a:endParaRPr lang="cs-CZ" sz="2000" i="1" dirty="0">
              <a:solidFill>
                <a:schemeClr val="accent4">
                  <a:lumMod val="20000"/>
                  <a:lumOff val="80000"/>
                </a:schemeClr>
              </a:solidFill>
            </a:endParaRPr>
          </a:p>
        </p:txBody>
      </p:sp>
    </p:spTree>
    <p:extLst>
      <p:ext uri="{BB962C8B-B14F-4D97-AF65-F5344CB8AC3E}">
        <p14:creationId xmlns:p14="http://schemas.microsoft.com/office/powerpoint/2010/main" val="329454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4236000" y="3918735"/>
            <a:ext cx="3850547" cy="1323439"/>
          </a:xfrm>
          <a:prstGeom prst="rect">
            <a:avLst/>
          </a:prstGeom>
          <a:noFill/>
        </p:spPr>
        <p:txBody>
          <a:bodyPr wrap="square" rtlCol="0">
            <a:spAutoFit/>
          </a:bodyPr>
          <a:lstStyle/>
          <a:p>
            <a:pPr algn="ctr"/>
            <a:r>
              <a:rPr lang="cs-CZ" sz="4000" dirty="0" smtClean="0">
                <a:solidFill>
                  <a:srgbClr val="FFC000"/>
                </a:solidFill>
              </a:rPr>
              <a:t>POHLEDEM </a:t>
            </a:r>
          </a:p>
          <a:p>
            <a:pPr algn="ctr"/>
            <a:r>
              <a:rPr lang="cs-CZ" sz="4000" dirty="0" smtClean="0">
                <a:solidFill>
                  <a:srgbClr val="FFC000"/>
                </a:solidFill>
              </a:rPr>
              <a:t>DĚTÍ</a:t>
            </a:r>
            <a:endParaRPr lang="cs-CZ" sz="4000" dirty="0">
              <a:solidFill>
                <a:srgbClr val="FFC000"/>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228" y="1031122"/>
            <a:ext cx="6563845" cy="4918508"/>
          </a:xfrm>
          <a:prstGeom prst="rect">
            <a:avLst/>
          </a:prstGeom>
        </p:spPr>
      </p:pic>
    </p:spTree>
    <p:extLst>
      <p:ext uri="{BB962C8B-B14F-4D97-AF65-F5344CB8AC3E}">
        <p14:creationId xmlns:p14="http://schemas.microsoft.com/office/powerpoint/2010/main" val="2013992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762699" y="671119"/>
            <a:ext cx="10515600" cy="4815279"/>
          </a:xfrm>
        </p:spPr>
        <p:txBody>
          <a:bodyPr>
            <a:normAutofit/>
          </a:bodyPr>
          <a:lstStyle/>
          <a:p>
            <a:pPr marL="0" indent="0"/>
            <a:r>
              <a:rPr lang="cs-CZ" dirty="0" smtClean="0">
                <a:solidFill>
                  <a:srgbClr val="FFC000"/>
                </a:solidFill>
              </a:rPr>
              <a:t>Kde by děti hledaly pomoc v případě tíživé situace?</a:t>
            </a:r>
            <a:br>
              <a:rPr lang="cs-CZ" dirty="0" smtClean="0">
                <a:solidFill>
                  <a:srgbClr val="FFC000"/>
                </a:solidFill>
              </a:rPr>
            </a:br>
            <a:r>
              <a:rPr lang="cs-CZ" sz="2200" dirty="0">
                <a:solidFill>
                  <a:srgbClr val="FFC000"/>
                </a:solidFill>
              </a:rPr>
              <a:t/>
            </a:r>
            <a:br>
              <a:rPr lang="cs-CZ" sz="2200" dirty="0">
                <a:solidFill>
                  <a:srgbClr val="FFC000"/>
                </a:solidFill>
              </a:rPr>
            </a:br>
            <a:r>
              <a:rPr lang="cs-CZ" sz="2200" dirty="0" smtClean="0">
                <a:solidFill>
                  <a:srgbClr val="FFC000"/>
                </a:solidFill>
              </a:rPr>
              <a:t/>
            </a:r>
            <a:br>
              <a:rPr lang="cs-CZ" sz="2200" dirty="0" smtClean="0">
                <a:solidFill>
                  <a:srgbClr val="FFC000"/>
                </a:solidFill>
              </a:rPr>
            </a:br>
            <a:r>
              <a:rPr lang="cs-CZ" sz="2200" i="1" dirty="0" smtClean="0">
                <a:solidFill>
                  <a:schemeClr val="accent4">
                    <a:lumMod val="20000"/>
                    <a:lumOff val="80000"/>
                  </a:schemeClr>
                </a:solidFill>
              </a:rPr>
              <a:t>Já </a:t>
            </a:r>
            <a:r>
              <a:rPr lang="cs-CZ" sz="2200" i="1" dirty="0">
                <a:solidFill>
                  <a:schemeClr val="accent4">
                    <a:lumMod val="20000"/>
                    <a:lumOff val="80000"/>
                  </a:schemeClr>
                </a:solidFill>
              </a:rPr>
              <a:t>bych šla prvně za </a:t>
            </a:r>
            <a:r>
              <a:rPr lang="cs-CZ" sz="2200" i="1" dirty="0" err="1">
                <a:solidFill>
                  <a:schemeClr val="accent4">
                    <a:lumMod val="20000"/>
                    <a:lumOff val="80000"/>
                  </a:schemeClr>
                </a:solidFill>
              </a:rPr>
              <a:t>rodičema</a:t>
            </a:r>
            <a:r>
              <a:rPr lang="cs-CZ" sz="2200" i="1" dirty="0">
                <a:solidFill>
                  <a:schemeClr val="accent4">
                    <a:lumMod val="20000"/>
                    <a:lumOff val="80000"/>
                  </a:schemeClr>
                </a:solidFill>
              </a:rPr>
              <a:t>, pak na policajty. </a:t>
            </a:r>
            <a:r>
              <a:rPr lang="cs-CZ" sz="2200" i="1" dirty="0" err="1">
                <a:solidFill>
                  <a:schemeClr val="accent4">
                    <a:lumMod val="20000"/>
                    <a:lumOff val="80000"/>
                  </a:schemeClr>
                </a:solidFill>
              </a:rPr>
              <a:t>Verča</a:t>
            </a:r>
            <a:r>
              <a:rPr lang="cs-CZ" sz="2200" i="1" dirty="0">
                <a:solidFill>
                  <a:schemeClr val="accent4">
                    <a:lumMod val="20000"/>
                    <a:lumOff val="80000"/>
                  </a:schemeClr>
                </a:solidFill>
              </a:rPr>
              <a:t>, 18 let .</a:t>
            </a:r>
            <a:br>
              <a:rPr lang="cs-CZ" sz="2200" i="1" dirty="0">
                <a:solidFill>
                  <a:schemeClr val="accent4">
                    <a:lumMod val="20000"/>
                    <a:lumOff val="80000"/>
                  </a:schemeClr>
                </a:solidFill>
              </a:rPr>
            </a:br>
            <a:r>
              <a:rPr lang="cs-CZ" sz="2200" i="1" dirty="0">
                <a:solidFill>
                  <a:schemeClr val="accent4">
                    <a:lumMod val="20000"/>
                    <a:lumOff val="80000"/>
                  </a:schemeClr>
                </a:solidFill>
              </a:rPr>
              <a:t/>
            </a:r>
            <a:br>
              <a:rPr lang="cs-CZ" sz="2200" i="1" dirty="0">
                <a:solidFill>
                  <a:schemeClr val="accent4">
                    <a:lumMod val="20000"/>
                    <a:lumOff val="80000"/>
                  </a:schemeClr>
                </a:solidFill>
              </a:rPr>
            </a:br>
            <a:r>
              <a:rPr lang="cs-CZ" sz="2200" i="1" dirty="0">
                <a:solidFill>
                  <a:schemeClr val="accent4">
                    <a:lumMod val="20000"/>
                    <a:lumOff val="80000"/>
                  </a:schemeClr>
                </a:solidFill>
              </a:rPr>
              <a:t>U svých rodičů nebo kdo by byl blízko. Hbitá Veveřice, 12 let.</a:t>
            </a:r>
            <a:br>
              <a:rPr lang="cs-CZ" sz="2200" i="1" dirty="0">
                <a:solidFill>
                  <a:schemeClr val="accent4">
                    <a:lumMod val="20000"/>
                    <a:lumOff val="80000"/>
                  </a:schemeClr>
                </a:solidFill>
              </a:rPr>
            </a:br>
            <a:r>
              <a:rPr lang="cs-CZ" sz="2200" i="1" dirty="0">
                <a:solidFill>
                  <a:schemeClr val="accent4">
                    <a:lumMod val="20000"/>
                    <a:lumOff val="80000"/>
                  </a:schemeClr>
                </a:solidFill>
              </a:rPr>
              <a:t/>
            </a:r>
            <a:br>
              <a:rPr lang="cs-CZ" sz="2200" i="1" dirty="0">
                <a:solidFill>
                  <a:schemeClr val="accent4">
                    <a:lumMod val="20000"/>
                    <a:lumOff val="80000"/>
                  </a:schemeClr>
                </a:solidFill>
              </a:rPr>
            </a:br>
            <a:r>
              <a:rPr lang="cs-CZ" sz="2200" i="1" dirty="0">
                <a:solidFill>
                  <a:schemeClr val="accent4">
                    <a:lumMod val="20000"/>
                    <a:lumOff val="80000"/>
                  </a:schemeClr>
                </a:solidFill>
              </a:rPr>
              <a:t>Tak podle toho. Pokud by mě někdo ohrožoval a chtěl mě zmlátit, tak policie. Kdyby to byla hádka nebo nedorozumění, tak asi mamka. Když u toho budu já, tak můžu já, ale třeba nemůžu zasahovat do hádky mezi </a:t>
            </a:r>
            <a:r>
              <a:rPr lang="cs-CZ" sz="2200" i="1" dirty="0" err="1">
                <a:solidFill>
                  <a:schemeClr val="accent4">
                    <a:lumMod val="20000"/>
                    <a:lumOff val="80000"/>
                  </a:schemeClr>
                </a:solidFill>
              </a:rPr>
              <a:t>klukama</a:t>
            </a:r>
            <a:r>
              <a:rPr lang="cs-CZ" sz="2200" i="1" dirty="0">
                <a:solidFill>
                  <a:schemeClr val="accent4">
                    <a:lumMod val="20000"/>
                    <a:lumOff val="80000"/>
                  </a:schemeClr>
                </a:solidFill>
              </a:rPr>
              <a:t>. Květinka, 18 let.</a:t>
            </a:r>
            <a:r>
              <a:rPr lang="cs-CZ" dirty="0">
                <a:solidFill>
                  <a:schemeClr val="accent4">
                    <a:lumMod val="20000"/>
                    <a:lumOff val="80000"/>
                  </a:schemeClr>
                </a:solidFill>
              </a:rPr>
              <a:t/>
            </a:r>
            <a:br>
              <a:rPr lang="cs-CZ" dirty="0">
                <a:solidFill>
                  <a:schemeClr val="accent4">
                    <a:lumMod val="20000"/>
                    <a:lumOff val="80000"/>
                  </a:schemeClr>
                </a:solidFill>
              </a:rPr>
            </a:br>
            <a:endParaRPr lang="cs-CZ" dirty="0">
              <a:solidFill>
                <a:srgbClr val="FFC000"/>
              </a:solidFill>
            </a:endParaRPr>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r="81193" b="16278"/>
          <a:stretch/>
        </p:blipFill>
        <p:spPr>
          <a:xfrm>
            <a:off x="9817768" y="4897489"/>
            <a:ext cx="1164657" cy="1209737"/>
          </a:xfrm>
          <a:prstGeom prst="rect">
            <a:avLst/>
          </a:prstGeom>
        </p:spPr>
      </p:pic>
    </p:spTree>
    <p:extLst>
      <p:ext uri="{BB962C8B-B14F-4D97-AF65-F5344CB8AC3E}">
        <p14:creationId xmlns:p14="http://schemas.microsoft.com/office/powerpoint/2010/main" val="1559100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791575" y="671119"/>
            <a:ext cx="10515600" cy="4815279"/>
          </a:xfrm>
        </p:spPr>
        <p:txBody>
          <a:bodyPr>
            <a:normAutofit/>
          </a:bodyPr>
          <a:lstStyle/>
          <a:p>
            <a:r>
              <a:rPr lang="cs-CZ" dirty="0" smtClean="0">
                <a:solidFill>
                  <a:srgbClr val="FFC000"/>
                </a:solidFill>
              </a:rPr>
              <a:t>Kde by si děti stěžovaly? </a:t>
            </a:r>
            <a:br>
              <a:rPr lang="cs-CZ" dirty="0" smtClean="0">
                <a:solidFill>
                  <a:srgbClr val="FFC000"/>
                </a:solidFill>
              </a:rPr>
            </a:br>
            <a:r>
              <a:rPr lang="cs-CZ" sz="2200" dirty="0">
                <a:solidFill>
                  <a:srgbClr val="FFC000"/>
                </a:solidFill>
              </a:rPr>
              <a:t/>
            </a:r>
            <a:br>
              <a:rPr lang="cs-CZ" sz="2200" dirty="0">
                <a:solidFill>
                  <a:srgbClr val="FFC000"/>
                </a:solidFill>
              </a:rPr>
            </a:br>
            <a:r>
              <a:rPr lang="cs-CZ" sz="2200" dirty="0" smtClean="0">
                <a:solidFill>
                  <a:srgbClr val="FFC000"/>
                </a:solidFill>
              </a:rPr>
              <a:t/>
            </a:r>
            <a:br>
              <a:rPr lang="cs-CZ" sz="2200" dirty="0" smtClean="0">
                <a:solidFill>
                  <a:srgbClr val="FFC000"/>
                </a:solidFill>
              </a:rPr>
            </a:br>
            <a:r>
              <a:rPr lang="cs-CZ" sz="2000" i="1" dirty="0" smtClean="0">
                <a:solidFill>
                  <a:schemeClr val="accent4">
                    <a:lumMod val="20000"/>
                    <a:lumOff val="80000"/>
                  </a:schemeClr>
                </a:solidFill>
              </a:rPr>
              <a:t>Asi </a:t>
            </a:r>
            <a:r>
              <a:rPr lang="cs-CZ" sz="2000" i="1" dirty="0">
                <a:solidFill>
                  <a:schemeClr val="accent4">
                    <a:lumMod val="20000"/>
                    <a:lumOff val="80000"/>
                  </a:schemeClr>
                </a:solidFill>
              </a:rPr>
              <a:t>u rodičů, ve škole spolužákovi. Nevím, já se do toho nějak neangažuju, snažím se problémům vyhýbat. Nechtěl bych si stěžovat, kdyby jo, řeknu to </a:t>
            </a:r>
            <a:r>
              <a:rPr lang="cs-CZ" sz="2000" i="1" dirty="0" smtClean="0">
                <a:solidFill>
                  <a:schemeClr val="accent4">
                    <a:lumMod val="20000"/>
                    <a:lumOff val="80000"/>
                  </a:schemeClr>
                </a:solidFill>
              </a:rPr>
              <a:t>rodičům. Patrik</a:t>
            </a:r>
            <a:r>
              <a:rPr lang="cs-CZ" sz="2000" i="1" dirty="0">
                <a:solidFill>
                  <a:schemeClr val="accent4">
                    <a:lumMod val="20000"/>
                    <a:lumOff val="80000"/>
                  </a:schemeClr>
                </a:solidFill>
              </a:rPr>
              <a:t>, 17 let</a:t>
            </a:r>
            <a:br>
              <a:rPr lang="cs-CZ" sz="2000" i="1" dirty="0">
                <a:solidFill>
                  <a:schemeClr val="accent4">
                    <a:lumMod val="20000"/>
                    <a:lumOff val="80000"/>
                  </a:schemeClr>
                </a:solidFill>
              </a:rPr>
            </a:br>
            <a:r>
              <a:rPr lang="cs-CZ" sz="2000" i="1" dirty="0" smtClean="0">
                <a:solidFill>
                  <a:schemeClr val="accent4">
                    <a:lumMod val="20000"/>
                    <a:lumOff val="80000"/>
                  </a:schemeClr>
                </a:solidFill>
              </a:rPr>
              <a:t/>
            </a:r>
            <a:br>
              <a:rPr lang="cs-CZ" sz="2000" i="1" dirty="0" smtClean="0">
                <a:solidFill>
                  <a:schemeClr val="accent4">
                    <a:lumMod val="20000"/>
                    <a:lumOff val="80000"/>
                  </a:schemeClr>
                </a:solidFill>
              </a:rPr>
            </a:br>
            <a:r>
              <a:rPr lang="cs-CZ" sz="2000" i="1" dirty="0">
                <a:solidFill>
                  <a:schemeClr val="accent4">
                    <a:lumMod val="20000"/>
                    <a:lumOff val="80000"/>
                  </a:schemeClr>
                </a:solidFill>
              </a:rPr>
              <a:t/>
            </a:r>
            <a:br>
              <a:rPr lang="cs-CZ" sz="2000" i="1" dirty="0">
                <a:solidFill>
                  <a:schemeClr val="accent4">
                    <a:lumMod val="20000"/>
                    <a:lumOff val="80000"/>
                  </a:schemeClr>
                </a:solidFill>
              </a:rPr>
            </a:br>
            <a:r>
              <a:rPr lang="cs-CZ" sz="2000" i="1" dirty="0" smtClean="0">
                <a:solidFill>
                  <a:schemeClr val="accent4">
                    <a:lumMod val="20000"/>
                    <a:lumOff val="80000"/>
                  </a:schemeClr>
                </a:solidFill>
              </a:rPr>
              <a:t>Když </a:t>
            </a:r>
            <a:r>
              <a:rPr lang="cs-CZ" sz="2000" i="1" dirty="0">
                <a:solidFill>
                  <a:schemeClr val="accent4">
                    <a:lumMod val="20000"/>
                    <a:lumOff val="80000"/>
                  </a:schemeClr>
                </a:solidFill>
              </a:rPr>
              <a:t>je to zařízení, tak hlavně u té hlavní vychovatelky, nebo u toho nejhlavnějšího - ředitel nebo zástupce ředitele. Spíš těm starším lidem než kamarádům nebo tak, protože ti kamarádi taky mohou zklamat</a:t>
            </a:r>
            <a:r>
              <a:rPr lang="cs-CZ" sz="2000" i="1" dirty="0" smtClean="0">
                <a:solidFill>
                  <a:schemeClr val="accent4">
                    <a:lumMod val="20000"/>
                    <a:lumOff val="80000"/>
                  </a:schemeClr>
                </a:solidFill>
              </a:rPr>
              <a:t>. Dominik</a:t>
            </a:r>
            <a:r>
              <a:rPr lang="cs-CZ" sz="2000" i="1" dirty="0">
                <a:solidFill>
                  <a:schemeClr val="accent4">
                    <a:lumMod val="20000"/>
                    <a:lumOff val="80000"/>
                  </a:schemeClr>
                </a:solidFill>
              </a:rPr>
              <a:t>, 17 let</a:t>
            </a:r>
            <a:r>
              <a:rPr lang="cs-CZ" sz="2400" dirty="0"/>
              <a:t/>
            </a:r>
            <a:br>
              <a:rPr lang="cs-CZ" sz="2400" dirty="0"/>
            </a:br>
            <a:endParaRPr lang="cs-CZ" dirty="0">
              <a:solidFill>
                <a:srgbClr val="FFC000"/>
              </a:solidFill>
            </a:endParaRPr>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r="81193" b="16278"/>
          <a:stretch/>
        </p:blipFill>
        <p:spPr>
          <a:xfrm>
            <a:off x="10164156" y="5062887"/>
            <a:ext cx="991524" cy="1029903"/>
          </a:xfrm>
          <a:prstGeom prst="rect">
            <a:avLst/>
          </a:prstGeom>
        </p:spPr>
      </p:pic>
    </p:spTree>
    <p:extLst>
      <p:ext uri="{BB962C8B-B14F-4D97-AF65-F5344CB8AC3E}">
        <p14:creationId xmlns:p14="http://schemas.microsoft.com/office/powerpoint/2010/main" val="197809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18949" y="1115117"/>
            <a:ext cx="10515600" cy="4118995"/>
          </a:xfrm>
        </p:spPr>
        <p:txBody>
          <a:bodyPr/>
          <a:lstStyle/>
          <a:p>
            <a:pPr marL="0" indent="0" algn="ctr">
              <a:buNone/>
            </a:pPr>
            <a:endParaRPr lang="cs-CZ" sz="2000" dirty="0" smtClean="0">
              <a:solidFill>
                <a:schemeClr val="accent4">
                  <a:lumMod val="20000"/>
                  <a:lumOff val="80000"/>
                </a:schemeClr>
              </a:solidFill>
            </a:endParaRPr>
          </a:p>
          <a:p>
            <a:pPr marL="0" indent="0" algn="just">
              <a:buNone/>
            </a:pPr>
            <a:r>
              <a:rPr lang="cs-CZ" dirty="0" smtClean="0">
                <a:solidFill>
                  <a:schemeClr val="accent4">
                    <a:lumMod val="20000"/>
                    <a:lumOff val="80000"/>
                  </a:schemeClr>
                </a:solidFill>
              </a:rPr>
              <a:t>POUZE 2 DĚTI DOKÁZALY VYSVĚTLIT, KDO JE TO OMBUDSMAN. </a:t>
            </a:r>
          </a:p>
          <a:p>
            <a:pPr marL="0" indent="0" algn="just">
              <a:buNone/>
            </a:pPr>
            <a:endParaRPr lang="cs-CZ" dirty="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Je </a:t>
            </a:r>
            <a:r>
              <a:rPr lang="cs-CZ" sz="2000" i="1" dirty="0">
                <a:solidFill>
                  <a:schemeClr val="accent4">
                    <a:lumMod val="20000"/>
                    <a:lumOff val="80000"/>
                  </a:schemeClr>
                </a:solidFill>
              </a:rPr>
              <a:t>pod ministerstvem. To je na Obilním trhu. … S nějakými papíry jsme tam šli, myslím, že si tam šla na něco stěžovat mamka</a:t>
            </a:r>
            <a:r>
              <a:rPr lang="cs-CZ" sz="2000" i="1" dirty="0" smtClean="0">
                <a:solidFill>
                  <a:schemeClr val="accent4">
                    <a:lumMod val="20000"/>
                    <a:lumOff val="80000"/>
                  </a:schemeClr>
                </a:solidFill>
              </a:rPr>
              <a:t>. Rajče</a:t>
            </a:r>
            <a:r>
              <a:rPr lang="cs-CZ" sz="2000" i="1" dirty="0">
                <a:solidFill>
                  <a:schemeClr val="accent4">
                    <a:lumMod val="20000"/>
                    <a:lumOff val="80000"/>
                  </a:schemeClr>
                </a:solidFill>
              </a:rPr>
              <a:t>, 14 let</a:t>
            </a:r>
          </a:p>
          <a:p>
            <a:pPr marL="0" indent="0">
              <a:buNone/>
            </a:pPr>
            <a:endParaRPr lang="cs-CZ" sz="2000" i="1" dirty="0">
              <a:solidFill>
                <a:schemeClr val="accent4">
                  <a:lumMod val="20000"/>
                  <a:lumOff val="80000"/>
                </a:schemeClr>
              </a:solidFill>
            </a:endParaRPr>
          </a:p>
          <a:p>
            <a:pPr marL="0" indent="0">
              <a:buNone/>
            </a:pPr>
            <a:r>
              <a:rPr lang="cs-CZ" sz="2000" i="1" dirty="0" smtClean="0">
                <a:solidFill>
                  <a:schemeClr val="accent4">
                    <a:lumMod val="20000"/>
                    <a:lumOff val="80000"/>
                  </a:schemeClr>
                </a:solidFill>
              </a:rPr>
              <a:t>No</a:t>
            </a:r>
            <a:r>
              <a:rPr lang="cs-CZ" sz="2000" i="1" dirty="0">
                <a:solidFill>
                  <a:schemeClr val="accent4">
                    <a:lumMod val="20000"/>
                    <a:lumOff val="80000"/>
                  </a:schemeClr>
                </a:solidFill>
              </a:rPr>
              <a:t>, jo, to je kdo zastává lidská práva</a:t>
            </a:r>
            <a:r>
              <a:rPr lang="cs-CZ" sz="2000" i="1" dirty="0" smtClean="0">
                <a:solidFill>
                  <a:schemeClr val="accent4">
                    <a:lumMod val="20000"/>
                    <a:lumOff val="80000"/>
                  </a:schemeClr>
                </a:solidFill>
              </a:rPr>
              <a:t>. Radek</a:t>
            </a:r>
            <a:r>
              <a:rPr lang="cs-CZ" sz="2000" i="1" dirty="0">
                <a:solidFill>
                  <a:schemeClr val="accent4">
                    <a:lumMod val="20000"/>
                    <a:lumOff val="80000"/>
                  </a:schemeClr>
                </a:solidFill>
              </a:rPr>
              <a:t>, 16 </a:t>
            </a:r>
            <a:r>
              <a:rPr lang="cs-CZ" sz="2000" i="1" dirty="0" smtClean="0">
                <a:solidFill>
                  <a:schemeClr val="accent4">
                    <a:lumMod val="20000"/>
                    <a:lumOff val="80000"/>
                  </a:schemeClr>
                </a:solidFill>
              </a:rPr>
              <a:t>let</a:t>
            </a:r>
            <a:r>
              <a:rPr lang="cs-CZ" dirty="0" smtClean="0">
                <a:solidFill>
                  <a:schemeClr val="accent4">
                    <a:lumMod val="20000"/>
                    <a:lumOff val="80000"/>
                  </a:schemeClr>
                </a:solidFill>
              </a:rPr>
              <a:t>.</a:t>
            </a:r>
          </a:p>
          <a:p>
            <a:pPr marL="0" indent="0">
              <a:buNone/>
            </a:pPr>
            <a:endParaRPr lang="cs-CZ" sz="2000" i="1" dirty="0">
              <a:solidFill>
                <a:schemeClr val="accent4">
                  <a:lumMod val="20000"/>
                  <a:lumOff val="80000"/>
                </a:schemeClr>
              </a:solidFill>
            </a:endParaRPr>
          </a:p>
          <a:p>
            <a:pPr marL="0" indent="0">
              <a:buNone/>
            </a:pPr>
            <a:r>
              <a:rPr lang="cs-CZ" sz="2000" i="1" dirty="0" err="1">
                <a:solidFill>
                  <a:schemeClr val="accent4">
                    <a:lumMod val="20000"/>
                    <a:lumOff val="80000"/>
                  </a:schemeClr>
                </a:solidFill>
              </a:rPr>
              <a:t>Nějakej</a:t>
            </a:r>
            <a:r>
              <a:rPr lang="cs-CZ" sz="2000" i="1" dirty="0">
                <a:solidFill>
                  <a:schemeClr val="accent4">
                    <a:lumMod val="20000"/>
                    <a:lumOff val="80000"/>
                  </a:schemeClr>
                </a:solidFill>
              </a:rPr>
              <a:t> papaláš. Někdo na kraji, ne?</a:t>
            </a:r>
            <a:r>
              <a:rPr lang="cs-CZ" sz="2000" dirty="0">
                <a:solidFill>
                  <a:schemeClr val="accent4">
                    <a:lumMod val="20000"/>
                    <a:lumOff val="80000"/>
                  </a:schemeClr>
                </a:solidFill>
              </a:rPr>
              <a:t> </a:t>
            </a:r>
            <a:r>
              <a:rPr lang="cs-CZ" sz="2000" i="1" dirty="0">
                <a:solidFill>
                  <a:schemeClr val="accent4">
                    <a:lumMod val="20000"/>
                    <a:lumOff val="80000"/>
                  </a:schemeClr>
                </a:solidFill>
              </a:rPr>
              <a:t>Honza, 17 let </a:t>
            </a:r>
            <a:endParaRPr lang="cs-CZ" sz="2000" dirty="0">
              <a:solidFill>
                <a:schemeClr val="accent4">
                  <a:lumMod val="20000"/>
                  <a:lumOff val="80000"/>
                </a:schemeClr>
              </a:solidFill>
            </a:endParaRPr>
          </a:p>
          <a:p>
            <a:pPr marL="0" indent="0">
              <a:buNone/>
            </a:pPr>
            <a:endParaRPr lang="cs-CZ" sz="2000" i="1" dirty="0">
              <a:solidFill>
                <a:schemeClr val="accent4">
                  <a:lumMod val="20000"/>
                  <a:lumOff val="80000"/>
                </a:schemeClr>
              </a:solidFill>
            </a:endParaRPr>
          </a:p>
        </p:txBody>
      </p:sp>
    </p:spTree>
    <p:extLst>
      <p:ext uri="{BB962C8B-B14F-4D97-AF65-F5344CB8AC3E}">
        <p14:creationId xmlns:p14="http://schemas.microsoft.com/office/powerpoint/2010/main" val="3550913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9811" y="1254359"/>
            <a:ext cx="10515600" cy="2612966"/>
          </a:xfrm>
        </p:spPr>
        <p:txBody>
          <a:bodyPr/>
          <a:lstStyle/>
          <a:p>
            <a:pPr algn="ctr"/>
            <a:r>
              <a:rPr lang="cs-CZ" dirty="0" smtClean="0">
                <a:solidFill>
                  <a:srgbClr val="FFC000"/>
                </a:solidFill>
              </a:rPr>
              <a:t>Doporučení pro sociální pracovníky</a:t>
            </a:r>
            <a:endParaRPr lang="cs-CZ" dirty="0">
              <a:solidFill>
                <a:srgbClr val="FFC000"/>
              </a:solidFill>
            </a:endParaRP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r="28772"/>
          <a:stretch/>
        </p:blipFill>
        <p:spPr>
          <a:xfrm>
            <a:off x="4190189" y="3975233"/>
            <a:ext cx="3797564" cy="1976231"/>
          </a:xfrm>
          <a:prstGeom prst="rect">
            <a:avLst/>
          </a:prstGeom>
        </p:spPr>
      </p:pic>
    </p:spTree>
    <p:extLst>
      <p:ext uri="{BB962C8B-B14F-4D97-AF65-F5344CB8AC3E}">
        <p14:creationId xmlns:p14="http://schemas.microsoft.com/office/powerpoint/2010/main" val="4147833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422" y="255715"/>
            <a:ext cx="10515600" cy="1325563"/>
          </a:xfrm>
        </p:spPr>
        <p:txBody>
          <a:bodyPr/>
          <a:lstStyle/>
          <a:p>
            <a:r>
              <a:rPr lang="cs-CZ" dirty="0" smtClean="0">
                <a:solidFill>
                  <a:srgbClr val="FFC000"/>
                </a:solidFill>
              </a:rPr>
              <a:t>Rozhovor s dítětem obohatit o</a:t>
            </a:r>
            <a:endParaRPr lang="cs-CZ" dirty="0">
              <a:solidFill>
                <a:srgbClr val="FFC000"/>
              </a:solidFill>
            </a:endParaRPr>
          </a:p>
        </p:txBody>
      </p:sp>
      <p:sp>
        <p:nvSpPr>
          <p:cNvPr id="3" name="Zástupný symbol pro obsah 2"/>
          <p:cNvSpPr>
            <a:spLocks noGrp="1"/>
          </p:cNvSpPr>
          <p:nvPr>
            <p:ph idx="1"/>
          </p:nvPr>
        </p:nvSpPr>
        <p:spPr>
          <a:xfrm>
            <a:off x="847825" y="1357162"/>
            <a:ext cx="10515600" cy="4735630"/>
          </a:xfrm>
        </p:spPr>
        <p:txBody>
          <a:bodyPr>
            <a:noAutofit/>
          </a:bodyPr>
          <a:lstStyle/>
          <a:p>
            <a:pPr lvl="0"/>
            <a:r>
              <a:rPr lang="cs-CZ" sz="2400" dirty="0" smtClean="0">
                <a:solidFill>
                  <a:schemeClr val="accent4">
                    <a:lumMod val="20000"/>
                    <a:lumOff val="80000"/>
                  </a:schemeClr>
                </a:solidFill>
              </a:rPr>
              <a:t>Představit </a:t>
            </a:r>
            <a:r>
              <a:rPr lang="cs-CZ" sz="2400" dirty="0">
                <a:solidFill>
                  <a:schemeClr val="accent4">
                    <a:lumMod val="20000"/>
                    <a:lumOff val="80000"/>
                  </a:schemeClr>
                </a:solidFill>
              </a:rPr>
              <a:t>se a říct, co dělám </a:t>
            </a:r>
            <a:r>
              <a:rPr lang="cs-CZ" sz="2400" dirty="0" smtClean="0">
                <a:solidFill>
                  <a:schemeClr val="accent4">
                    <a:lumMod val="20000"/>
                    <a:lumOff val="80000"/>
                  </a:schemeClr>
                </a:solidFill>
              </a:rPr>
              <a:t>ve své profesi - konkrétně a na příkladech</a:t>
            </a:r>
          </a:p>
          <a:p>
            <a:pPr marL="0" lvl="0" indent="0">
              <a:buNone/>
            </a:pPr>
            <a:endParaRPr lang="cs-CZ" sz="500" dirty="0" smtClean="0">
              <a:solidFill>
                <a:schemeClr val="accent4">
                  <a:lumMod val="20000"/>
                  <a:lumOff val="80000"/>
                </a:schemeClr>
              </a:solidFill>
            </a:endParaRPr>
          </a:p>
          <a:p>
            <a:pPr lvl="0"/>
            <a:r>
              <a:rPr lang="cs-CZ" sz="2400" dirty="0" smtClean="0">
                <a:solidFill>
                  <a:schemeClr val="accent4">
                    <a:lumMod val="20000"/>
                    <a:lumOff val="80000"/>
                  </a:schemeClr>
                </a:solidFill>
              </a:rPr>
              <a:t>Sdělit, </a:t>
            </a:r>
            <a:r>
              <a:rPr lang="cs-CZ" sz="2400" dirty="0">
                <a:solidFill>
                  <a:schemeClr val="accent4">
                    <a:lumMod val="20000"/>
                    <a:lumOff val="80000"/>
                  </a:schemeClr>
                </a:solidFill>
              </a:rPr>
              <a:t>proč s rodinou pracuji, co se v ní děje a co konkrétně budu řešit. </a:t>
            </a:r>
            <a:r>
              <a:rPr lang="cs-CZ" sz="2400" dirty="0" smtClean="0">
                <a:solidFill>
                  <a:schemeClr val="accent4">
                    <a:lumMod val="20000"/>
                    <a:lumOff val="80000"/>
                  </a:schemeClr>
                </a:solidFill>
              </a:rPr>
              <a:t/>
            </a:r>
            <a:br>
              <a:rPr lang="cs-CZ" sz="2400" dirty="0" smtClean="0">
                <a:solidFill>
                  <a:schemeClr val="accent4">
                    <a:lumMod val="20000"/>
                    <a:lumOff val="80000"/>
                  </a:schemeClr>
                </a:solidFill>
              </a:rPr>
            </a:br>
            <a:r>
              <a:rPr lang="cs-CZ" sz="2400" dirty="0" smtClean="0">
                <a:solidFill>
                  <a:schemeClr val="accent4">
                    <a:lumMod val="20000"/>
                    <a:lumOff val="80000"/>
                  </a:schemeClr>
                </a:solidFill>
              </a:rPr>
              <a:t>Nebát se pojmenování problému. </a:t>
            </a:r>
          </a:p>
          <a:p>
            <a:pPr marL="0" lvl="0" indent="0">
              <a:buNone/>
            </a:pPr>
            <a:endParaRPr lang="cs-CZ" sz="500" dirty="0" smtClean="0">
              <a:solidFill>
                <a:schemeClr val="accent4">
                  <a:lumMod val="20000"/>
                  <a:lumOff val="80000"/>
                </a:schemeClr>
              </a:solidFill>
            </a:endParaRPr>
          </a:p>
          <a:p>
            <a:pPr lvl="0"/>
            <a:r>
              <a:rPr lang="cs-CZ" sz="2400" dirty="0" smtClean="0">
                <a:solidFill>
                  <a:schemeClr val="accent4">
                    <a:lumMod val="20000"/>
                    <a:lumOff val="80000"/>
                  </a:schemeClr>
                </a:solidFill>
              </a:rPr>
              <a:t>Předat </a:t>
            </a:r>
            <a:r>
              <a:rPr lang="cs-CZ" sz="2400" dirty="0">
                <a:solidFill>
                  <a:schemeClr val="accent4">
                    <a:lumMod val="20000"/>
                    <a:lumOff val="80000"/>
                  </a:schemeClr>
                </a:solidFill>
              </a:rPr>
              <a:t>na sebe </a:t>
            </a:r>
            <a:r>
              <a:rPr lang="cs-CZ" sz="2400" dirty="0" smtClean="0">
                <a:solidFill>
                  <a:schemeClr val="accent4">
                    <a:lumMod val="20000"/>
                    <a:lumOff val="80000"/>
                  </a:schemeClr>
                </a:solidFill>
              </a:rPr>
              <a:t>kontakt – jméno, telefon, email. Ideálně na kartičce s fotkou. </a:t>
            </a:r>
            <a:br>
              <a:rPr lang="cs-CZ" sz="2400" dirty="0" smtClean="0">
                <a:solidFill>
                  <a:schemeClr val="accent4">
                    <a:lumMod val="20000"/>
                    <a:lumOff val="80000"/>
                  </a:schemeClr>
                </a:solidFill>
              </a:rPr>
            </a:br>
            <a:r>
              <a:rPr lang="cs-CZ" sz="2400" dirty="0" smtClean="0">
                <a:solidFill>
                  <a:schemeClr val="accent4">
                    <a:lumMod val="20000"/>
                    <a:lumOff val="80000"/>
                  </a:schemeClr>
                </a:solidFill>
              </a:rPr>
              <a:t>Dát prostor k zapsání do mobilu. </a:t>
            </a:r>
          </a:p>
          <a:p>
            <a:pPr marL="0" lvl="0" indent="0">
              <a:buNone/>
            </a:pPr>
            <a:endParaRPr lang="cs-CZ" sz="500" dirty="0">
              <a:solidFill>
                <a:schemeClr val="accent4">
                  <a:lumMod val="20000"/>
                  <a:lumOff val="80000"/>
                </a:schemeClr>
              </a:solidFill>
            </a:endParaRPr>
          </a:p>
          <a:p>
            <a:pPr lvl="0"/>
            <a:r>
              <a:rPr lang="cs-CZ" sz="2400" dirty="0" smtClean="0">
                <a:solidFill>
                  <a:schemeClr val="accent4">
                    <a:lumMod val="20000"/>
                    <a:lumOff val="80000"/>
                  </a:schemeClr>
                </a:solidFill>
              </a:rPr>
              <a:t>Sdělit </a:t>
            </a:r>
            <a:r>
              <a:rPr lang="cs-CZ" sz="2400" dirty="0">
                <a:solidFill>
                  <a:schemeClr val="accent4">
                    <a:lumMod val="20000"/>
                    <a:lumOff val="80000"/>
                  </a:schemeClr>
                </a:solidFill>
              </a:rPr>
              <a:t>dítěti jeho práva relevantní k jeho </a:t>
            </a:r>
            <a:r>
              <a:rPr lang="cs-CZ" sz="2400" dirty="0" smtClean="0">
                <a:solidFill>
                  <a:schemeClr val="accent4">
                    <a:lumMod val="20000"/>
                    <a:lumOff val="80000"/>
                  </a:schemeClr>
                </a:solidFill>
              </a:rPr>
              <a:t>situaci (3 až 4) </a:t>
            </a:r>
            <a:br>
              <a:rPr lang="cs-CZ" sz="2400" dirty="0" smtClean="0">
                <a:solidFill>
                  <a:schemeClr val="accent4">
                    <a:lumMod val="20000"/>
                    <a:lumOff val="80000"/>
                  </a:schemeClr>
                </a:solidFill>
              </a:rPr>
            </a:br>
            <a:r>
              <a:rPr lang="cs-CZ" sz="2400" dirty="0" smtClean="0">
                <a:solidFill>
                  <a:schemeClr val="accent4">
                    <a:lumMod val="20000"/>
                    <a:lumOff val="80000"/>
                  </a:schemeClr>
                </a:solidFill>
              </a:rPr>
              <a:t>Ideálně podpořit obrázkem, </a:t>
            </a:r>
            <a:r>
              <a:rPr lang="cs-CZ" sz="2400" dirty="0" err="1" smtClean="0">
                <a:solidFill>
                  <a:schemeClr val="accent4">
                    <a:lumMod val="20000"/>
                    <a:lumOff val="80000"/>
                  </a:schemeClr>
                </a:solidFill>
              </a:rPr>
              <a:t>youtube</a:t>
            </a:r>
            <a:r>
              <a:rPr lang="cs-CZ" sz="2400" dirty="0" smtClean="0">
                <a:solidFill>
                  <a:schemeClr val="accent4">
                    <a:lumMod val="20000"/>
                    <a:lumOff val="80000"/>
                  </a:schemeClr>
                </a:solidFill>
              </a:rPr>
              <a:t> (dítě se může podívat i doma)</a:t>
            </a:r>
          </a:p>
          <a:p>
            <a:pPr marL="0" lvl="0" indent="0">
              <a:buNone/>
            </a:pPr>
            <a:endParaRPr lang="cs-CZ" sz="400" dirty="0" smtClean="0">
              <a:solidFill>
                <a:schemeClr val="accent4">
                  <a:lumMod val="20000"/>
                  <a:lumOff val="80000"/>
                </a:schemeClr>
              </a:solidFill>
            </a:endParaRPr>
          </a:p>
          <a:p>
            <a:pPr lvl="0"/>
            <a:r>
              <a:rPr lang="cs-CZ" sz="2400" dirty="0">
                <a:solidFill>
                  <a:schemeClr val="accent4">
                    <a:lumMod val="20000"/>
                    <a:lumOff val="80000"/>
                  </a:schemeClr>
                </a:solidFill>
              </a:rPr>
              <a:t>Ř</a:t>
            </a:r>
            <a:r>
              <a:rPr lang="cs-CZ" sz="2400" dirty="0" smtClean="0">
                <a:solidFill>
                  <a:schemeClr val="accent4">
                    <a:lumMod val="20000"/>
                    <a:lumOff val="80000"/>
                  </a:schemeClr>
                </a:solidFill>
              </a:rPr>
              <a:t>íci</a:t>
            </a:r>
            <a:r>
              <a:rPr lang="cs-CZ" sz="2400" dirty="0">
                <a:solidFill>
                  <a:schemeClr val="accent4">
                    <a:lumMod val="20000"/>
                    <a:lumOff val="80000"/>
                  </a:schemeClr>
                </a:solidFill>
              </a:rPr>
              <a:t>, kde může hledat pomoc a kde si </a:t>
            </a:r>
            <a:r>
              <a:rPr lang="cs-CZ" sz="2400" dirty="0" smtClean="0">
                <a:solidFill>
                  <a:schemeClr val="accent4">
                    <a:lumMod val="20000"/>
                    <a:lumOff val="80000"/>
                  </a:schemeClr>
                </a:solidFill>
              </a:rPr>
              <a:t>stěžovat</a:t>
            </a:r>
            <a:r>
              <a:rPr lang="cs-CZ" sz="2400" dirty="0">
                <a:solidFill>
                  <a:schemeClr val="accent4">
                    <a:lumMod val="20000"/>
                    <a:lumOff val="80000"/>
                  </a:schemeClr>
                </a:solidFill>
              </a:rPr>
              <a:t>. </a:t>
            </a:r>
            <a:r>
              <a:rPr lang="cs-CZ" sz="2400" dirty="0" smtClean="0">
                <a:solidFill>
                  <a:schemeClr val="accent4">
                    <a:lumMod val="20000"/>
                    <a:lumOff val="80000"/>
                  </a:schemeClr>
                </a:solidFill>
              </a:rPr>
              <a:t/>
            </a:r>
            <a:br>
              <a:rPr lang="cs-CZ" sz="2400" dirty="0" smtClean="0">
                <a:solidFill>
                  <a:schemeClr val="accent4">
                    <a:lumMod val="20000"/>
                    <a:lumOff val="80000"/>
                  </a:schemeClr>
                </a:solidFill>
              </a:rPr>
            </a:br>
            <a:r>
              <a:rPr lang="cs-CZ" sz="2400" dirty="0" smtClean="0">
                <a:solidFill>
                  <a:schemeClr val="accent4">
                    <a:lumMod val="20000"/>
                    <a:lumOff val="80000"/>
                  </a:schemeClr>
                </a:solidFill>
              </a:rPr>
              <a:t>Stačí </a:t>
            </a:r>
            <a:r>
              <a:rPr lang="cs-CZ" sz="2400" dirty="0">
                <a:solidFill>
                  <a:schemeClr val="accent4">
                    <a:lumMod val="20000"/>
                    <a:lumOff val="80000"/>
                  </a:schemeClr>
                </a:solidFill>
              </a:rPr>
              <a:t>jeden </a:t>
            </a:r>
            <a:r>
              <a:rPr lang="cs-CZ" sz="2400" dirty="0" smtClean="0">
                <a:solidFill>
                  <a:schemeClr val="accent4">
                    <a:lumMod val="20000"/>
                    <a:lumOff val="80000"/>
                  </a:schemeClr>
                </a:solidFill>
              </a:rPr>
              <a:t>návrh od každého (ideálně také na kartičce).</a:t>
            </a:r>
          </a:p>
          <a:p>
            <a:pPr marL="0" lvl="0" indent="0">
              <a:buNone/>
            </a:pPr>
            <a:endParaRPr lang="cs-CZ" sz="500" dirty="0">
              <a:solidFill>
                <a:schemeClr val="accent4">
                  <a:lumMod val="20000"/>
                  <a:lumOff val="80000"/>
                </a:schemeClr>
              </a:solidFill>
            </a:endParaRPr>
          </a:p>
          <a:p>
            <a:pPr lvl="0"/>
            <a:r>
              <a:rPr lang="cs-CZ" sz="2400" dirty="0" smtClean="0">
                <a:solidFill>
                  <a:schemeClr val="accent4">
                    <a:lumMod val="20000"/>
                    <a:lumOff val="80000"/>
                  </a:schemeClr>
                </a:solidFill>
              </a:rPr>
              <a:t>Sdělit, </a:t>
            </a:r>
            <a:r>
              <a:rPr lang="cs-CZ" sz="2400" dirty="0">
                <a:solidFill>
                  <a:schemeClr val="accent4">
                    <a:lumMod val="20000"/>
                    <a:lumOff val="80000"/>
                  </a:schemeClr>
                </a:solidFill>
              </a:rPr>
              <a:t>co se bude dít dál  a </a:t>
            </a:r>
            <a:r>
              <a:rPr lang="cs-CZ" sz="2400" dirty="0" smtClean="0">
                <a:solidFill>
                  <a:schemeClr val="accent4">
                    <a:lumMod val="20000"/>
                    <a:lumOff val="80000"/>
                  </a:schemeClr>
                </a:solidFill>
              </a:rPr>
              <a:t>kdy </a:t>
            </a:r>
            <a:r>
              <a:rPr lang="cs-CZ" sz="2400" dirty="0">
                <a:solidFill>
                  <a:schemeClr val="accent4">
                    <a:lumMod val="20000"/>
                    <a:lumOff val="80000"/>
                  </a:schemeClr>
                </a:solidFill>
              </a:rPr>
              <a:t>se uvidíme </a:t>
            </a:r>
            <a:r>
              <a:rPr lang="cs-CZ" sz="2400" dirty="0" smtClean="0">
                <a:solidFill>
                  <a:schemeClr val="accent4">
                    <a:lumMod val="20000"/>
                    <a:lumOff val="80000"/>
                  </a:schemeClr>
                </a:solidFill>
              </a:rPr>
              <a:t>příště. </a:t>
            </a:r>
            <a:endParaRPr lang="cs-CZ" sz="2400" dirty="0">
              <a:solidFill>
                <a:schemeClr val="accent4">
                  <a:lumMod val="20000"/>
                  <a:lumOff val="80000"/>
                </a:schemeClr>
              </a:solidFill>
            </a:endParaRPr>
          </a:p>
        </p:txBody>
      </p:sp>
    </p:spTree>
    <p:extLst>
      <p:ext uri="{BB962C8B-B14F-4D97-AF65-F5344CB8AC3E}">
        <p14:creationId xmlns:p14="http://schemas.microsoft.com/office/powerpoint/2010/main" val="311113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9811" y="1254359"/>
            <a:ext cx="10515600" cy="2612966"/>
          </a:xfrm>
        </p:spPr>
        <p:txBody>
          <a:bodyPr/>
          <a:lstStyle/>
          <a:p>
            <a:pPr algn="ctr"/>
            <a:r>
              <a:rPr lang="cs-CZ" dirty="0" smtClean="0">
                <a:solidFill>
                  <a:srgbClr val="FFC000"/>
                </a:solidFill>
              </a:rPr>
              <a:t>Děkujeme za pozornost</a:t>
            </a:r>
            <a:endParaRPr lang="cs-CZ" dirty="0">
              <a:solidFill>
                <a:srgbClr val="FFC000"/>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0" y="4724396"/>
            <a:ext cx="9144019" cy="2133604"/>
          </a:xfrm>
          <a:prstGeom prst="rect">
            <a:avLst/>
          </a:prstGeom>
        </p:spPr>
      </p:pic>
    </p:spTree>
    <p:extLst>
      <p:ext uri="{BB962C8B-B14F-4D97-AF65-F5344CB8AC3E}">
        <p14:creationId xmlns:p14="http://schemas.microsoft.com/office/powerpoint/2010/main" val="67092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1846" y="1308681"/>
            <a:ext cx="2554261" cy="4731391"/>
          </a:xfrm>
          <a:prstGeom prst="rect">
            <a:avLst/>
          </a:prstGeom>
        </p:spPr>
      </p:pic>
      <p:sp>
        <p:nvSpPr>
          <p:cNvPr id="5" name="Nadpis 4"/>
          <p:cNvSpPr>
            <a:spLocks noGrp="1"/>
          </p:cNvSpPr>
          <p:nvPr>
            <p:ph type="title"/>
          </p:nvPr>
        </p:nvSpPr>
        <p:spPr>
          <a:xfrm>
            <a:off x="854978" y="645899"/>
            <a:ext cx="10515600" cy="1325563"/>
          </a:xfrm>
        </p:spPr>
        <p:txBody>
          <a:bodyPr/>
          <a:lstStyle/>
          <a:p>
            <a:r>
              <a:rPr lang="cs-CZ" dirty="0" smtClean="0">
                <a:solidFill>
                  <a:srgbClr val="FFC000"/>
                </a:solidFill>
              </a:rPr>
              <a:t>Kvalitativní studie </a:t>
            </a:r>
            <a:endParaRPr lang="cs-CZ" dirty="0">
              <a:solidFill>
                <a:srgbClr val="FFC000"/>
              </a:solidFill>
            </a:endParaRPr>
          </a:p>
        </p:txBody>
      </p:sp>
      <p:sp>
        <p:nvSpPr>
          <p:cNvPr id="6" name="Zástupný symbol pro obsah 5"/>
          <p:cNvSpPr>
            <a:spLocks noGrp="1"/>
          </p:cNvSpPr>
          <p:nvPr>
            <p:ph idx="1"/>
          </p:nvPr>
        </p:nvSpPr>
        <p:spPr>
          <a:xfrm>
            <a:off x="838200" y="1881681"/>
            <a:ext cx="8800750" cy="4351338"/>
          </a:xfrm>
        </p:spPr>
        <p:txBody>
          <a:bodyPr/>
          <a:lstStyle/>
          <a:p>
            <a:pPr lvl="0"/>
            <a:r>
              <a:rPr lang="cs-CZ" dirty="0" smtClean="0">
                <a:solidFill>
                  <a:schemeClr val="accent4">
                    <a:lumMod val="20000"/>
                    <a:lumOff val="80000"/>
                  </a:schemeClr>
                </a:solidFill>
              </a:rPr>
              <a:t>Cíl: identifikovat </a:t>
            </a:r>
            <a:r>
              <a:rPr lang="cs-CZ" dirty="0">
                <a:solidFill>
                  <a:schemeClr val="accent4">
                    <a:lumMod val="20000"/>
                    <a:lumOff val="80000"/>
                  </a:schemeClr>
                </a:solidFill>
              </a:rPr>
              <a:t>a popsat současnou praxi zapojování ohrožených dětí do sociálně-právních procesů, které se jich bezprostředně dotýkají, </a:t>
            </a:r>
            <a:r>
              <a:rPr lang="cs-CZ" dirty="0">
                <a:solidFill>
                  <a:srgbClr val="FFC000"/>
                </a:solidFill>
              </a:rPr>
              <a:t>a to pohledem a porozuměním samotných </a:t>
            </a:r>
            <a:r>
              <a:rPr lang="cs-CZ" dirty="0" smtClean="0">
                <a:solidFill>
                  <a:srgbClr val="FFC000"/>
                </a:solidFill>
              </a:rPr>
              <a:t>dětí.</a:t>
            </a:r>
          </a:p>
          <a:p>
            <a:pPr lvl="0"/>
            <a:endParaRPr lang="cs-CZ" sz="1000" dirty="0" smtClean="0">
              <a:solidFill>
                <a:schemeClr val="accent4">
                  <a:lumMod val="20000"/>
                  <a:lumOff val="80000"/>
                </a:schemeClr>
              </a:solidFill>
            </a:endParaRPr>
          </a:p>
          <a:p>
            <a:pPr lvl="0"/>
            <a:r>
              <a:rPr lang="cs-CZ" dirty="0" smtClean="0">
                <a:solidFill>
                  <a:schemeClr val="accent4">
                    <a:lumMod val="20000"/>
                    <a:lumOff val="80000"/>
                  </a:schemeClr>
                </a:solidFill>
              </a:rPr>
              <a:t>52 ohrožených dětí ve věku 9 až 18 let </a:t>
            </a:r>
            <a:br>
              <a:rPr lang="cs-CZ" dirty="0" smtClean="0">
                <a:solidFill>
                  <a:schemeClr val="accent4">
                    <a:lumMod val="20000"/>
                    <a:lumOff val="80000"/>
                  </a:schemeClr>
                </a:solidFill>
              </a:rPr>
            </a:br>
            <a:r>
              <a:rPr lang="cs-CZ" sz="1600" dirty="0" smtClean="0">
                <a:solidFill>
                  <a:schemeClr val="accent4">
                    <a:lumMod val="20000"/>
                    <a:lumOff val="80000"/>
                  </a:schemeClr>
                </a:solidFill>
              </a:rPr>
              <a:t>(10 z rodin sledovaných OSPOD, 12 z dětského domova, 10 z azylového domu pro matky s dětmi, </a:t>
            </a:r>
            <a:r>
              <a:rPr lang="cs-CZ" sz="1600" dirty="0" smtClean="0">
                <a:solidFill>
                  <a:schemeClr val="accent4">
                    <a:lumMod val="20000"/>
                    <a:lumOff val="80000"/>
                  </a:schemeClr>
                </a:solidFill>
              </a:rPr>
              <a:t/>
            </a:r>
            <a:br>
              <a:rPr lang="cs-CZ" sz="1600" dirty="0" smtClean="0">
                <a:solidFill>
                  <a:schemeClr val="accent4">
                    <a:lumMod val="20000"/>
                    <a:lumOff val="80000"/>
                  </a:schemeClr>
                </a:solidFill>
              </a:rPr>
            </a:br>
            <a:r>
              <a:rPr lang="cs-CZ" sz="1600" dirty="0" smtClean="0">
                <a:solidFill>
                  <a:schemeClr val="accent4">
                    <a:lumMod val="20000"/>
                    <a:lumOff val="80000"/>
                  </a:schemeClr>
                </a:solidFill>
              </a:rPr>
              <a:t>8 </a:t>
            </a:r>
            <a:r>
              <a:rPr lang="cs-CZ" sz="1600" dirty="0" smtClean="0">
                <a:solidFill>
                  <a:schemeClr val="accent4">
                    <a:lumMod val="20000"/>
                    <a:lumOff val="80000"/>
                  </a:schemeClr>
                </a:solidFill>
              </a:rPr>
              <a:t>z pěstounské péče, 7 z výchovného ústavu, 5 z azylového domu pro mladé dospělé)</a:t>
            </a:r>
          </a:p>
          <a:p>
            <a:pPr marL="0" lvl="0" indent="0">
              <a:buNone/>
            </a:pPr>
            <a:endParaRPr lang="cs-CZ" sz="1000" dirty="0" smtClean="0">
              <a:solidFill>
                <a:schemeClr val="accent4">
                  <a:lumMod val="20000"/>
                  <a:lumOff val="80000"/>
                </a:schemeClr>
              </a:solidFill>
            </a:endParaRPr>
          </a:p>
          <a:p>
            <a:pPr lvl="0"/>
            <a:r>
              <a:rPr lang="cs-CZ" dirty="0" err="1" smtClean="0">
                <a:solidFill>
                  <a:schemeClr val="accent4">
                    <a:lumMod val="20000"/>
                    <a:lumOff val="80000"/>
                  </a:schemeClr>
                </a:solidFill>
              </a:rPr>
              <a:t>Polostrukturovaný</a:t>
            </a:r>
            <a:r>
              <a:rPr lang="cs-CZ" dirty="0" smtClean="0">
                <a:solidFill>
                  <a:schemeClr val="accent4">
                    <a:lumMod val="20000"/>
                    <a:lumOff val="80000"/>
                  </a:schemeClr>
                </a:solidFill>
              </a:rPr>
              <a:t> rozhovor, otevřené kódování dat</a:t>
            </a:r>
            <a:endParaRPr lang="cs-CZ" dirty="0">
              <a:solidFill>
                <a:schemeClr val="accent4">
                  <a:lumMod val="20000"/>
                  <a:lumOff val="80000"/>
                </a:schemeClr>
              </a:solidFill>
            </a:endParaRPr>
          </a:p>
        </p:txBody>
      </p:sp>
    </p:spTree>
    <p:extLst>
      <p:ext uri="{BB962C8B-B14F-4D97-AF65-F5344CB8AC3E}">
        <p14:creationId xmlns:p14="http://schemas.microsoft.com/office/powerpoint/2010/main" val="78860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46589" y="1904301"/>
            <a:ext cx="10515600" cy="2407640"/>
          </a:xfrm>
        </p:spPr>
        <p:txBody>
          <a:bodyPr>
            <a:noAutofit/>
          </a:bodyPr>
          <a:lstStyle/>
          <a:p>
            <a:pPr marL="0" indent="0" algn="ctr">
              <a:buNone/>
            </a:pPr>
            <a:r>
              <a:rPr lang="cs-CZ" sz="5400" dirty="0" smtClean="0">
                <a:solidFill>
                  <a:schemeClr val="accent4">
                    <a:lumMod val="20000"/>
                    <a:lumOff val="80000"/>
                  </a:schemeClr>
                </a:solidFill>
              </a:rPr>
              <a:t>NEJZAJÍMAVĚJŠÍ </a:t>
            </a:r>
          </a:p>
          <a:p>
            <a:pPr marL="0" indent="0" algn="ctr">
              <a:buNone/>
            </a:pPr>
            <a:endParaRPr lang="cs-CZ" sz="500" dirty="0" smtClean="0">
              <a:solidFill>
                <a:schemeClr val="accent4">
                  <a:lumMod val="20000"/>
                  <a:lumOff val="80000"/>
                </a:schemeClr>
              </a:solidFill>
            </a:endParaRPr>
          </a:p>
          <a:p>
            <a:pPr marL="0" indent="0" algn="ctr">
              <a:buNone/>
            </a:pPr>
            <a:r>
              <a:rPr lang="cs-CZ" sz="5400" dirty="0" smtClean="0">
                <a:solidFill>
                  <a:schemeClr val="accent4">
                    <a:lumMod val="20000"/>
                    <a:lumOff val="80000"/>
                  </a:schemeClr>
                </a:solidFill>
              </a:rPr>
              <a:t>VÝSTUPY</a:t>
            </a:r>
          </a:p>
          <a:p>
            <a:pPr marL="0" indent="0" algn="ctr">
              <a:buNone/>
            </a:pPr>
            <a:endParaRPr lang="cs-CZ" sz="500" dirty="0">
              <a:solidFill>
                <a:schemeClr val="accent4">
                  <a:lumMod val="20000"/>
                  <a:lumOff val="80000"/>
                </a:schemeClr>
              </a:solidFill>
            </a:endParaRPr>
          </a:p>
          <a:p>
            <a:pPr marL="0" indent="0" algn="ctr">
              <a:buNone/>
            </a:pPr>
            <a:r>
              <a:rPr lang="cs-CZ" sz="5400" dirty="0" smtClean="0">
                <a:solidFill>
                  <a:schemeClr val="accent4">
                    <a:lumMod val="20000"/>
                    <a:lumOff val="80000"/>
                  </a:schemeClr>
                </a:solidFill>
              </a:rPr>
              <a:t>STUDIE</a:t>
            </a:r>
            <a:endParaRPr lang="cs-CZ" sz="5400" dirty="0">
              <a:solidFill>
                <a:schemeClr val="accent4">
                  <a:lumMod val="20000"/>
                  <a:lumOff val="80000"/>
                </a:schemeClr>
              </a:solidFill>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460" y="5322065"/>
            <a:ext cx="6582570" cy="1535933"/>
          </a:xfrm>
          <a:prstGeom prst="rect">
            <a:avLst/>
          </a:prstGeom>
        </p:spPr>
      </p:pic>
    </p:spTree>
    <p:extLst>
      <p:ext uri="{BB962C8B-B14F-4D97-AF65-F5344CB8AC3E}">
        <p14:creationId xmlns:p14="http://schemas.microsoft.com/office/powerpoint/2010/main" val="263173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49683"/>
            <a:ext cx="10515600" cy="1325563"/>
          </a:xfrm>
        </p:spPr>
        <p:txBody>
          <a:bodyPr/>
          <a:lstStyle/>
          <a:p>
            <a:pPr algn="ctr"/>
            <a:r>
              <a:rPr lang="cs-CZ" dirty="0" smtClean="0">
                <a:solidFill>
                  <a:schemeClr val="accent4"/>
                </a:solidFill>
              </a:rPr>
              <a:t>Podstatný životní kontext</a:t>
            </a:r>
            <a:endParaRPr lang="cs-CZ" dirty="0">
              <a:solidFill>
                <a:schemeClr val="accent4"/>
              </a:solidFill>
            </a:endParaRPr>
          </a:p>
        </p:txBody>
      </p:sp>
      <p:sp>
        <p:nvSpPr>
          <p:cNvPr id="3" name="Zástupný symbol pro obsah 2"/>
          <p:cNvSpPr>
            <a:spLocks noGrp="1"/>
          </p:cNvSpPr>
          <p:nvPr>
            <p:ph idx="1"/>
          </p:nvPr>
        </p:nvSpPr>
        <p:spPr/>
        <p:txBody>
          <a:bodyPr/>
          <a:lstStyle/>
          <a:p>
            <a:pPr marL="0" indent="0" algn="ctr">
              <a:buNone/>
            </a:pPr>
            <a:endParaRPr lang="cs-CZ" i="1" dirty="0" smtClean="0">
              <a:solidFill>
                <a:schemeClr val="accent4">
                  <a:lumMod val="20000"/>
                  <a:lumOff val="80000"/>
                </a:schemeClr>
              </a:solidFill>
            </a:endParaRPr>
          </a:p>
          <a:p>
            <a:pPr marL="0" indent="0" algn="ctr">
              <a:buNone/>
            </a:pPr>
            <a:r>
              <a:rPr lang="cs-CZ" i="1" dirty="0" smtClean="0">
                <a:solidFill>
                  <a:schemeClr val="accent4">
                    <a:lumMod val="20000"/>
                    <a:lumOff val="80000"/>
                  </a:schemeClr>
                </a:solidFill>
              </a:rPr>
              <a:t>„</a:t>
            </a:r>
            <a:r>
              <a:rPr lang="cs-CZ" i="1" dirty="0">
                <a:solidFill>
                  <a:schemeClr val="accent4">
                    <a:lumMod val="20000"/>
                    <a:lumOff val="80000"/>
                  </a:schemeClr>
                </a:solidFill>
              </a:rPr>
              <a:t>Hádky kvůli penězům, </a:t>
            </a:r>
            <a:r>
              <a:rPr lang="cs-CZ" i="1" dirty="0" err="1">
                <a:solidFill>
                  <a:schemeClr val="accent4">
                    <a:lumMod val="20000"/>
                    <a:lumOff val="80000"/>
                  </a:schemeClr>
                </a:solidFill>
              </a:rPr>
              <a:t>azylák</a:t>
            </a:r>
            <a:r>
              <a:rPr lang="cs-CZ" i="1" dirty="0">
                <a:solidFill>
                  <a:schemeClr val="accent4">
                    <a:lumMod val="20000"/>
                    <a:lumOff val="80000"/>
                  </a:schemeClr>
                </a:solidFill>
              </a:rPr>
              <a:t> a tak. Oni o mě nemají zájem. Nejezdí ani na návštěvy.“ </a:t>
            </a:r>
            <a:r>
              <a:rPr lang="cs-CZ" i="1" dirty="0" smtClean="0">
                <a:solidFill>
                  <a:schemeClr val="accent4">
                    <a:lumMod val="20000"/>
                    <a:lumOff val="80000"/>
                  </a:schemeClr>
                </a:solidFill>
              </a:rPr>
              <a:t>Obráběč </a:t>
            </a:r>
            <a:r>
              <a:rPr lang="cs-CZ" i="1" dirty="0">
                <a:solidFill>
                  <a:schemeClr val="accent4">
                    <a:lumMod val="20000"/>
                    <a:lumOff val="80000"/>
                  </a:schemeClr>
                </a:solidFill>
              </a:rPr>
              <a:t>kovů, 18 </a:t>
            </a:r>
            <a:r>
              <a:rPr lang="cs-CZ" i="1" dirty="0" smtClean="0">
                <a:solidFill>
                  <a:schemeClr val="accent4">
                    <a:lumMod val="20000"/>
                    <a:lumOff val="80000"/>
                  </a:schemeClr>
                </a:solidFill>
              </a:rPr>
              <a:t>let</a:t>
            </a:r>
          </a:p>
          <a:p>
            <a:pPr marL="0" indent="0" algn="ctr">
              <a:buNone/>
            </a:pPr>
            <a:endParaRPr lang="cs-CZ" dirty="0" smtClean="0">
              <a:solidFill>
                <a:schemeClr val="accent4">
                  <a:lumMod val="20000"/>
                  <a:lumOff val="80000"/>
                </a:schemeClr>
              </a:solidFill>
            </a:endParaRPr>
          </a:p>
          <a:p>
            <a:pPr marL="0" indent="0" algn="ctr">
              <a:buNone/>
            </a:pPr>
            <a:r>
              <a:rPr lang="cs-CZ" i="1" dirty="0">
                <a:solidFill>
                  <a:schemeClr val="accent4">
                    <a:lumMod val="20000"/>
                    <a:lumOff val="80000"/>
                  </a:schemeClr>
                </a:solidFill>
              </a:rPr>
              <a:t>Největší problém bylo to, že si sociálka myslela, že jsme neměli jídlo a tak. </a:t>
            </a:r>
            <a:r>
              <a:rPr lang="cs-CZ" i="1" dirty="0" err="1">
                <a:solidFill>
                  <a:schemeClr val="accent4">
                    <a:lumMod val="20000"/>
                    <a:lumOff val="80000"/>
                  </a:schemeClr>
                </a:solidFill>
              </a:rPr>
              <a:t>Anie</a:t>
            </a:r>
            <a:r>
              <a:rPr lang="cs-CZ" i="1" dirty="0">
                <a:solidFill>
                  <a:schemeClr val="accent4">
                    <a:lumMod val="20000"/>
                    <a:lumOff val="80000"/>
                  </a:schemeClr>
                </a:solidFill>
              </a:rPr>
              <a:t>, 14 let </a:t>
            </a:r>
            <a:endParaRPr lang="cs-CZ" dirty="0">
              <a:solidFill>
                <a:schemeClr val="accent4">
                  <a:lumMod val="20000"/>
                  <a:lumOff val="80000"/>
                </a:schemeClr>
              </a:solidFill>
            </a:endParaRPr>
          </a:p>
          <a:p>
            <a:pPr marL="0" indent="0" algn="ctr">
              <a:buNone/>
            </a:pPr>
            <a:endParaRPr lang="cs-CZ" dirty="0">
              <a:solidFill>
                <a:schemeClr val="accent4">
                  <a:lumMod val="20000"/>
                  <a:lumOff val="80000"/>
                </a:schemeClr>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r="81193" b="16278"/>
          <a:stretch/>
        </p:blipFill>
        <p:spPr>
          <a:xfrm>
            <a:off x="10164156" y="5062887"/>
            <a:ext cx="991524" cy="1029903"/>
          </a:xfrm>
          <a:prstGeom prst="rect">
            <a:avLst/>
          </a:prstGeom>
        </p:spPr>
      </p:pic>
    </p:spTree>
    <p:extLst>
      <p:ext uri="{BB962C8B-B14F-4D97-AF65-F5344CB8AC3E}">
        <p14:creationId xmlns:p14="http://schemas.microsoft.com/office/powerpoint/2010/main" val="324425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978" y="792964"/>
            <a:ext cx="10515600" cy="1325563"/>
          </a:xfrm>
        </p:spPr>
        <p:txBody>
          <a:bodyPr/>
          <a:lstStyle/>
          <a:p>
            <a:pPr algn="ctr"/>
            <a:r>
              <a:rPr lang="cs-CZ" dirty="0" smtClean="0">
                <a:solidFill>
                  <a:srgbClr val="FFC000"/>
                </a:solidFill>
              </a:rPr>
              <a:t>Zabíhající se praxe participace</a:t>
            </a:r>
            <a:endParaRPr lang="cs-CZ" dirty="0">
              <a:solidFill>
                <a:srgbClr val="FFC000"/>
              </a:solidFill>
            </a:endParaRPr>
          </a:p>
        </p:txBody>
      </p:sp>
      <p:sp>
        <p:nvSpPr>
          <p:cNvPr id="3" name="Zástupný symbol pro obsah 2"/>
          <p:cNvSpPr>
            <a:spLocks noGrp="1"/>
          </p:cNvSpPr>
          <p:nvPr>
            <p:ph idx="1"/>
          </p:nvPr>
        </p:nvSpPr>
        <p:spPr>
          <a:xfrm>
            <a:off x="838200" y="2043739"/>
            <a:ext cx="10515600" cy="4351338"/>
          </a:xfrm>
        </p:spPr>
        <p:txBody>
          <a:bodyPr>
            <a:normAutofit/>
          </a:bodyPr>
          <a:lstStyle/>
          <a:p>
            <a:pPr marL="0" indent="0" algn="ctr">
              <a:buNone/>
            </a:pPr>
            <a:endParaRPr lang="cs-CZ" sz="3600" dirty="0">
              <a:solidFill>
                <a:schemeClr val="accent4">
                  <a:lumMod val="20000"/>
                  <a:lumOff val="80000"/>
                </a:schemeClr>
              </a:solidFill>
            </a:endParaRPr>
          </a:p>
          <a:p>
            <a:pPr marL="0" indent="0" algn="ctr">
              <a:buNone/>
            </a:pPr>
            <a:r>
              <a:rPr lang="cs-CZ" sz="3600" dirty="0" smtClean="0">
                <a:solidFill>
                  <a:schemeClr val="accent4">
                    <a:lumMod val="20000"/>
                    <a:lumOff val="80000"/>
                  </a:schemeClr>
                </a:solidFill>
              </a:rPr>
              <a:t>8 až 12 zapojených dětí,</a:t>
            </a:r>
          </a:p>
          <a:p>
            <a:pPr marL="0" indent="0" algn="ctr">
              <a:buNone/>
            </a:pPr>
            <a:r>
              <a:rPr lang="cs-CZ" sz="3600" dirty="0">
                <a:solidFill>
                  <a:schemeClr val="accent4">
                    <a:lumMod val="20000"/>
                    <a:lumOff val="80000"/>
                  </a:schemeClr>
                </a:solidFill>
              </a:rPr>
              <a:t>k</a:t>
            </a:r>
            <a:r>
              <a:rPr lang="cs-CZ" sz="3600" dirty="0" smtClean="0">
                <a:solidFill>
                  <a:schemeClr val="accent4">
                    <a:lumMod val="20000"/>
                    <a:lumOff val="80000"/>
                  </a:schemeClr>
                </a:solidFill>
              </a:rPr>
              <a:t>teré vykazovaly aspekty participace.  </a:t>
            </a:r>
          </a:p>
          <a:p>
            <a:pPr marL="0" indent="0" algn="ctr">
              <a:buNone/>
            </a:pPr>
            <a:endParaRPr lang="cs-CZ" sz="1000" dirty="0" smtClean="0">
              <a:solidFill>
                <a:schemeClr val="accent4">
                  <a:lumMod val="20000"/>
                  <a:lumOff val="80000"/>
                </a:schemeClr>
              </a:solidFill>
            </a:endParaRPr>
          </a:p>
          <a:p>
            <a:pPr marL="0" indent="0" algn="ctr">
              <a:buNone/>
            </a:pPr>
            <a:r>
              <a:rPr lang="cs-CZ" sz="3600" dirty="0" smtClean="0">
                <a:solidFill>
                  <a:schemeClr val="accent4">
                    <a:lumMod val="20000"/>
                    <a:lumOff val="80000"/>
                  </a:schemeClr>
                </a:solidFill>
              </a:rPr>
              <a:t>Čím se lišily od ostatních? </a:t>
            </a:r>
            <a:endParaRPr lang="cs-CZ" sz="3600" dirty="0">
              <a:solidFill>
                <a:schemeClr val="accent4">
                  <a:lumMod val="20000"/>
                  <a:lumOff val="80000"/>
                </a:schemeClr>
              </a:solidFill>
            </a:endParaRPr>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l="43124" t="15548" r="11088" b="41325"/>
          <a:stretch/>
        </p:blipFill>
        <p:spPr>
          <a:xfrm>
            <a:off x="8537609" y="4591251"/>
            <a:ext cx="2396690" cy="1691457"/>
          </a:xfrm>
          <a:prstGeom prst="pentagon">
            <a:avLst/>
          </a:prstGeom>
        </p:spPr>
      </p:pic>
    </p:spTree>
    <p:extLst>
      <p:ext uri="{BB962C8B-B14F-4D97-AF65-F5344CB8AC3E}">
        <p14:creationId xmlns:p14="http://schemas.microsoft.com/office/powerpoint/2010/main" val="1079789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1756" y="1140903"/>
            <a:ext cx="10059099" cy="5338064"/>
          </a:xfrm>
        </p:spPr>
        <p:txBody>
          <a:bodyPr>
            <a:normAutofit/>
          </a:bodyPr>
          <a:lstStyle/>
          <a:p>
            <a:pPr marL="0" lvl="0" indent="0">
              <a:buNone/>
            </a:pPr>
            <a:r>
              <a:rPr lang="cs-CZ" sz="4400" dirty="0" smtClean="0">
                <a:solidFill>
                  <a:srgbClr val="FFC000"/>
                </a:solidFill>
                <a:latin typeface="+mj-lt"/>
                <a:ea typeface="+mj-ea"/>
                <a:cs typeface="+mj-cs"/>
              </a:rPr>
              <a:t>Zapojené děti</a:t>
            </a:r>
            <a:endParaRPr lang="cs-CZ" sz="500" dirty="0">
              <a:solidFill>
                <a:srgbClr val="FFC000"/>
              </a:solidFill>
              <a:latin typeface="+mj-lt"/>
              <a:ea typeface="+mj-ea"/>
              <a:cs typeface="+mj-cs"/>
            </a:endParaRPr>
          </a:p>
          <a:p>
            <a:pPr lvl="0"/>
            <a:r>
              <a:rPr lang="cs-CZ" dirty="0" smtClean="0">
                <a:solidFill>
                  <a:schemeClr val="accent4">
                    <a:lumMod val="20000"/>
                    <a:lumOff val="80000"/>
                  </a:schemeClr>
                </a:solidFill>
              </a:rPr>
              <a:t>znaly </a:t>
            </a:r>
            <a:r>
              <a:rPr lang="cs-CZ" dirty="0">
                <a:solidFill>
                  <a:schemeClr val="accent4">
                    <a:lumMod val="20000"/>
                    <a:lumOff val="80000"/>
                  </a:schemeClr>
                </a:solidFill>
              </a:rPr>
              <a:t>přesně jméno svého sociálního pracovníka </a:t>
            </a:r>
            <a:r>
              <a:rPr lang="cs-CZ" sz="1600" dirty="0">
                <a:solidFill>
                  <a:schemeClr val="accent4">
                    <a:lumMod val="20000"/>
                    <a:lumOff val="80000"/>
                  </a:schemeClr>
                </a:solidFill>
              </a:rPr>
              <a:t>(14 dětí)</a:t>
            </a:r>
          </a:p>
          <a:p>
            <a:pPr lvl="0"/>
            <a:r>
              <a:rPr lang="cs-CZ" dirty="0">
                <a:solidFill>
                  <a:schemeClr val="accent4">
                    <a:lumMod val="20000"/>
                    <a:lumOff val="80000"/>
                  </a:schemeClr>
                </a:solidFill>
              </a:rPr>
              <a:t>měly na </a:t>
            </a:r>
            <a:r>
              <a:rPr lang="cs-CZ" dirty="0" smtClean="0">
                <a:solidFill>
                  <a:schemeClr val="accent4">
                    <a:lumMod val="20000"/>
                    <a:lumOff val="80000"/>
                  </a:schemeClr>
                </a:solidFill>
              </a:rPr>
              <a:t>něj kontakt </a:t>
            </a:r>
            <a:r>
              <a:rPr lang="cs-CZ" sz="1600" dirty="0" smtClean="0">
                <a:solidFill>
                  <a:schemeClr val="accent4">
                    <a:lumMod val="20000"/>
                    <a:lumOff val="80000"/>
                  </a:schemeClr>
                </a:solidFill>
              </a:rPr>
              <a:t>(6 </a:t>
            </a:r>
            <a:r>
              <a:rPr lang="cs-CZ" sz="1600" dirty="0">
                <a:solidFill>
                  <a:schemeClr val="accent4">
                    <a:lumMod val="20000"/>
                    <a:lumOff val="80000"/>
                  </a:schemeClr>
                </a:solidFill>
              </a:rPr>
              <a:t>dětí) </a:t>
            </a:r>
            <a:r>
              <a:rPr lang="cs-CZ" dirty="0">
                <a:solidFill>
                  <a:schemeClr val="accent4">
                    <a:lumMod val="20000"/>
                    <a:lumOff val="80000"/>
                  </a:schemeClr>
                </a:solidFill>
              </a:rPr>
              <a:t>nebo za ním </a:t>
            </a:r>
            <a:r>
              <a:rPr lang="cs-CZ" dirty="0" smtClean="0">
                <a:solidFill>
                  <a:schemeClr val="accent4">
                    <a:lumMod val="20000"/>
                    <a:lumOff val="80000"/>
                  </a:schemeClr>
                </a:solidFill>
              </a:rPr>
              <a:t>trefily </a:t>
            </a:r>
            <a:r>
              <a:rPr lang="cs-CZ" dirty="0">
                <a:solidFill>
                  <a:schemeClr val="accent4">
                    <a:lumMod val="20000"/>
                    <a:lumOff val="80000"/>
                  </a:schemeClr>
                </a:solidFill>
              </a:rPr>
              <a:t>na </a:t>
            </a:r>
            <a:r>
              <a:rPr lang="cs-CZ" dirty="0" smtClean="0">
                <a:solidFill>
                  <a:schemeClr val="accent4">
                    <a:lumMod val="20000"/>
                    <a:lumOff val="80000"/>
                  </a:schemeClr>
                </a:solidFill>
              </a:rPr>
              <a:t>pracoviště </a:t>
            </a:r>
            <a:r>
              <a:rPr lang="cs-CZ" sz="1600" dirty="0">
                <a:solidFill>
                  <a:schemeClr val="accent4">
                    <a:lumMod val="20000"/>
                    <a:lumOff val="80000"/>
                  </a:schemeClr>
                </a:solidFill>
              </a:rPr>
              <a:t>(14 dětí)</a:t>
            </a:r>
          </a:p>
          <a:p>
            <a:pPr marL="0" lvl="0" indent="0" algn="just">
              <a:buNone/>
            </a:pPr>
            <a:endParaRPr lang="cs-CZ" dirty="0" smtClean="0">
              <a:solidFill>
                <a:schemeClr val="accent4">
                  <a:lumMod val="20000"/>
                  <a:lumOff val="80000"/>
                </a:schemeClr>
              </a:solidFill>
            </a:endParaRPr>
          </a:p>
          <a:p>
            <a:pPr marL="0" lvl="0" indent="0" algn="just">
              <a:buNone/>
            </a:pPr>
            <a:r>
              <a:rPr lang="cs-CZ" sz="2000" i="1" dirty="0" smtClean="0">
                <a:solidFill>
                  <a:schemeClr val="accent4">
                    <a:lumMod val="20000"/>
                    <a:lumOff val="80000"/>
                  </a:schemeClr>
                </a:solidFill>
              </a:rPr>
              <a:t>Paní </a:t>
            </a:r>
            <a:r>
              <a:rPr lang="cs-CZ" sz="2000" i="1" dirty="0">
                <a:solidFill>
                  <a:schemeClr val="accent4">
                    <a:lumMod val="20000"/>
                    <a:lumOff val="80000"/>
                  </a:schemeClr>
                </a:solidFill>
              </a:rPr>
              <a:t>L., mám na ni telefonní číslo (ukazuje mobil) a vím, kde je. Chodím tady často. Rajče, 15 let.</a:t>
            </a:r>
          </a:p>
          <a:p>
            <a:pPr marL="0" lvl="0" indent="0" algn="just">
              <a:buNone/>
            </a:pPr>
            <a:endParaRPr lang="cs-CZ" sz="1000" i="1" dirty="0">
              <a:solidFill>
                <a:schemeClr val="accent4">
                  <a:lumMod val="20000"/>
                  <a:lumOff val="80000"/>
                </a:schemeClr>
              </a:solidFill>
            </a:endParaRPr>
          </a:p>
          <a:p>
            <a:pPr marL="0" lvl="0" indent="0" algn="just">
              <a:buNone/>
            </a:pPr>
            <a:r>
              <a:rPr lang="cs-CZ" sz="2000" i="1" dirty="0">
                <a:solidFill>
                  <a:schemeClr val="accent4">
                    <a:lumMod val="20000"/>
                    <a:lumOff val="80000"/>
                  </a:schemeClr>
                </a:solidFill>
              </a:rPr>
              <a:t>Jmenuje se Radka Š. Ona mi dala </a:t>
            </a:r>
            <a:r>
              <a:rPr lang="cs-CZ" sz="2000" i="1" dirty="0" err="1">
                <a:solidFill>
                  <a:schemeClr val="accent4">
                    <a:lumMod val="20000"/>
                    <a:lumOff val="80000"/>
                  </a:schemeClr>
                </a:solidFill>
              </a:rPr>
              <a:t>facebook</a:t>
            </a:r>
            <a:r>
              <a:rPr lang="cs-CZ" sz="2000" i="1" dirty="0">
                <a:solidFill>
                  <a:schemeClr val="accent4">
                    <a:lumMod val="20000"/>
                    <a:lumOff val="80000"/>
                  </a:schemeClr>
                </a:solidFill>
              </a:rPr>
              <a:t>. Když jí napíšu, tak mi poradí. To je sociální pracovnice z </a:t>
            </a:r>
            <a:r>
              <a:rPr lang="cs-CZ" sz="2000" i="1" dirty="0" smtClean="0">
                <a:solidFill>
                  <a:schemeClr val="accent4">
                    <a:lumMod val="20000"/>
                    <a:lumOff val="80000"/>
                  </a:schemeClr>
                </a:solidFill>
              </a:rPr>
              <a:t>organizace YX. </a:t>
            </a:r>
            <a:r>
              <a:rPr lang="cs-CZ" sz="2000" i="1" dirty="0">
                <a:solidFill>
                  <a:schemeClr val="accent4">
                    <a:lumMod val="20000"/>
                    <a:lumOff val="80000"/>
                  </a:schemeClr>
                </a:solidFill>
              </a:rPr>
              <a:t>Za Radkou bych trefil, nevím, jak se to tam jmenuje, ale trefil bych tam. Pracovnici z úřadu OSPOD asi znám, ale nevybavím si její jméno. Nevím, kde bývá. Určitě jsem ji viděl několikrát, ale nevybavím si toho moc. Orel, 16 </a:t>
            </a:r>
            <a:r>
              <a:rPr lang="cs-CZ" sz="2000" i="1" dirty="0" smtClean="0">
                <a:solidFill>
                  <a:schemeClr val="accent4">
                    <a:lumMod val="20000"/>
                    <a:lumOff val="80000"/>
                  </a:schemeClr>
                </a:solidFill>
              </a:rPr>
              <a:t>let</a:t>
            </a:r>
            <a:endParaRPr lang="cs-CZ" dirty="0">
              <a:solidFill>
                <a:schemeClr val="accent4">
                  <a:lumMod val="20000"/>
                  <a:lumOff val="80000"/>
                </a:schemeClr>
              </a:solidFill>
            </a:endParaRPr>
          </a:p>
          <a:p>
            <a:pPr marL="0" indent="0">
              <a:buNone/>
            </a:pPr>
            <a:endParaRPr lang="cs-CZ" dirty="0"/>
          </a:p>
        </p:txBody>
      </p:sp>
    </p:spTree>
    <p:extLst>
      <p:ext uri="{BB962C8B-B14F-4D97-AF65-F5344CB8AC3E}">
        <p14:creationId xmlns:p14="http://schemas.microsoft.com/office/powerpoint/2010/main" val="230057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1224793"/>
            <a:ext cx="10515600" cy="4952170"/>
          </a:xfrm>
        </p:spPr>
        <p:txBody>
          <a:bodyPr>
            <a:normAutofit/>
          </a:bodyPr>
          <a:lstStyle/>
          <a:p>
            <a:pPr lvl="0"/>
            <a:r>
              <a:rPr lang="cs-CZ" dirty="0">
                <a:solidFill>
                  <a:schemeClr val="accent4">
                    <a:lumMod val="20000"/>
                    <a:lumOff val="80000"/>
                  </a:schemeClr>
                </a:solidFill>
              </a:rPr>
              <a:t>byly se svou sociální pracovnicí v aktivním pravidelném kontaktu, založeném na </a:t>
            </a:r>
            <a:r>
              <a:rPr lang="cs-CZ" dirty="0" smtClean="0">
                <a:solidFill>
                  <a:schemeClr val="accent4">
                    <a:lumMod val="20000"/>
                    <a:lumOff val="80000"/>
                  </a:schemeClr>
                </a:solidFill>
              </a:rPr>
              <a:t>dialogu a hledání </a:t>
            </a:r>
            <a:r>
              <a:rPr lang="cs-CZ" dirty="0">
                <a:solidFill>
                  <a:schemeClr val="accent4">
                    <a:lumMod val="20000"/>
                    <a:lumOff val="80000"/>
                  </a:schemeClr>
                </a:solidFill>
              </a:rPr>
              <a:t>řešení </a:t>
            </a:r>
            <a:r>
              <a:rPr lang="cs-CZ" sz="1600" dirty="0">
                <a:solidFill>
                  <a:schemeClr val="accent4">
                    <a:lumMod val="20000"/>
                    <a:lumOff val="80000"/>
                  </a:schemeClr>
                </a:solidFill>
              </a:rPr>
              <a:t>(12 dětí</a:t>
            </a:r>
            <a:r>
              <a:rPr lang="cs-CZ" sz="1600" dirty="0" smtClean="0">
                <a:solidFill>
                  <a:schemeClr val="accent4">
                    <a:lumMod val="20000"/>
                    <a:lumOff val="80000"/>
                  </a:schemeClr>
                </a:solidFill>
              </a:rPr>
              <a:t>)</a:t>
            </a:r>
          </a:p>
          <a:p>
            <a:r>
              <a:rPr lang="cs-CZ" dirty="0">
                <a:solidFill>
                  <a:schemeClr val="accent4">
                    <a:lumMod val="20000"/>
                    <a:lumOff val="80000"/>
                  </a:schemeClr>
                </a:solidFill>
              </a:rPr>
              <a:t>se sociální pracovnicí se potkávaly </a:t>
            </a:r>
            <a:r>
              <a:rPr lang="cs-CZ" dirty="0" smtClean="0">
                <a:solidFill>
                  <a:schemeClr val="accent4">
                    <a:lumMod val="20000"/>
                    <a:lumOff val="80000"/>
                  </a:schemeClr>
                </a:solidFill>
              </a:rPr>
              <a:t>často </a:t>
            </a:r>
            <a:r>
              <a:rPr lang="cs-CZ" dirty="0">
                <a:solidFill>
                  <a:schemeClr val="accent4">
                    <a:lumMod val="20000"/>
                    <a:lumOff val="80000"/>
                  </a:schemeClr>
                </a:solidFill>
              </a:rPr>
              <a:t>a </a:t>
            </a:r>
            <a:r>
              <a:rPr lang="cs-CZ" dirty="0" smtClean="0">
                <a:solidFill>
                  <a:schemeClr val="accent4">
                    <a:lumMod val="20000"/>
                    <a:lumOff val="80000"/>
                  </a:schemeClr>
                </a:solidFill>
              </a:rPr>
              <a:t>na </a:t>
            </a:r>
            <a:r>
              <a:rPr lang="cs-CZ" dirty="0">
                <a:solidFill>
                  <a:schemeClr val="accent4">
                    <a:lumMod val="20000"/>
                    <a:lumOff val="80000"/>
                  </a:schemeClr>
                </a:solidFill>
              </a:rPr>
              <a:t>dobu delší než </a:t>
            </a:r>
            <a:r>
              <a:rPr lang="cs-CZ" dirty="0" smtClean="0">
                <a:solidFill>
                  <a:schemeClr val="accent4">
                    <a:lumMod val="20000"/>
                    <a:lumOff val="80000"/>
                  </a:schemeClr>
                </a:solidFill>
              </a:rPr>
              <a:t>½ h </a:t>
            </a:r>
            <a:br>
              <a:rPr lang="cs-CZ" dirty="0" smtClean="0">
                <a:solidFill>
                  <a:schemeClr val="accent4">
                    <a:lumMod val="20000"/>
                    <a:lumOff val="80000"/>
                  </a:schemeClr>
                </a:solidFill>
              </a:rPr>
            </a:br>
            <a:r>
              <a:rPr lang="cs-CZ" sz="1600" dirty="0" smtClean="0">
                <a:solidFill>
                  <a:schemeClr val="accent4">
                    <a:lumMod val="20000"/>
                    <a:lumOff val="80000"/>
                  </a:schemeClr>
                </a:solidFill>
              </a:rPr>
              <a:t>(</a:t>
            </a:r>
            <a:r>
              <a:rPr lang="cs-CZ" sz="1600" dirty="0">
                <a:solidFill>
                  <a:schemeClr val="accent4">
                    <a:lumMod val="20000"/>
                    <a:lumOff val="80000"/>
                  </a:schemeClr>
                </a:solidFill>
              </a:rPr>
              <a:t>min. jednou za 2 měsíce, ale i častěji - jednou za 14 dní) </a:t>
            </a:r>
          </a:p>
          <a:p>
            <a:pPr marL="0" indent="0">
              <a:buNone/>
            </a:pPr>
            <a:endParaRPr lang="cs-CZ" dirty="0" smtClean="0"/>
          </a:p>
          <a:p>
            <a:pPr marL="0" indent="0" algn="just">
              <a:buNone/>
            </a:pPr>
            <a:r>
              <a:rPr lang="cs-CZ" sz="2000" i="1" dirty="0">
                <a:solidFill>
                  <a:schemeClr val="accent4">
                    <a:lumMod val="20000"/>
                    <a:lumOff val="80000"/>
                  </a:schemeClr>
                </a:solidFill>
              </a:rPr>
              <a:t>S tou si povídám o škole a co doma, co s otcem, co s mámou, co s </a:t>
            </a:r>
            <a:r>
              <a:rPr lang="cs-CZ" sz="2000" i="1" dirty="0" err="1">
                <a:solidFill>
                  <a:schemeClr val="accent4">
                    <a:lumMod val="20000"/>
                    <a:lumOff val="80000"/>
                  </a:schemeClr>
                </a:solidFill>
              </a:rPr>
              <a:t>víkendama</a:t>
            </a:r>
            <a:r>
              <a:rPr lang="cs-CZ" sz="2000" i="1" dirty="0">
                <a:solidFill>
                  <a:schemeClr val="accent4">
                    <a:lumMod val="20000"/>
                    <a:lumOff val="80000"/>
                  </a:schemeClr>
                </a:solidFill>
              </a:rPr>
              <a:t>, a tak. Kája se mnou mluví třeba hodinu a chodí za námi co </a:t>
            </a:r>
            <a:r>
              <a:rPr lang="cs-CZ" sz="2000" i="1" dirty="0" err="1">
                <a:solidFill>
                  <a:schemeClr val="accent4">
                    <a:lumMod val="20000"/>
                    <a:lumOff val="80000"/>
                  </a:schemeClr>
                </a:solidFill>
              </a:rPr>
              <a:t>druhej</a:t>
            </a:r>
            <a:r>
              <a:rPr lang="cs-CZ" sz="2000" i="1" dirty="0">
                <a:solidFill>
                  <a:schemeClr val="accent4">
                    <a:lumMod val="20000"/>
                    <a:lumOff val="80000"/>
                  </a:schemeClr>
                </a:solidFill>
              </a:rPr>
              <a:t> měsíc. Potkan, 15 let</a:t>
            </a:r>
          </a:p>
          <a:p>
            <a:pPr marL="0" indent="0" algn="just">
              <a:buNone/>
            </a:pPr>
            <a:endParaRPr lang="cs-CZ" sz="2000" i="1" dirty="0">
              <a:solidFill>
                <a:schemeClr val="accent4">
                  <a:lumMod val="20000"/>
                  <a:lumOff val="80000"/>
                </a:schemeClr>
              </a:solidFill>
            </a:endParaRPr>
          </a:p>
          <a:p>
            <a:pPr marL="0" indent="0" algn="just">
              <a:buNone/>
            </a:pPr>
            <a:r>
              <a:rPr lang="cs-CZ" sz="2000" i="1" dirty="0" smtClean="0">
                <a:solidFill>
                  <a:schemeClr val="accent4">
                    <a:lumMod val="20000"/>
                    <a:lumOff val="80000"/>
                  </a:schemeClr>
                </a:solidFill>
              </a:rPr>
              <a:t>Ona </a:t>
            </a:r>
            <a:r>
              <a:rPr lang="cs-CZ" sz="2000" i="1" dirty="0">
                <a:solidFill>
                  <a:schemeClr val="accent4">
                    <a:lumMod val="20000"/>
                    <a:lumOff val="80000"/>
                  </a:schemeClr>
                </a:solidFill>
              </a:rPr>
              <a:t>mi dala podmínky, které musím splnit, a díky tomu půjdu </a:t>
            </a:r>
            <a:r>
              <a:rPr lang="cs-CZ" sz="2000" i="1" dirty="0" smtClean="0">
                <a:solidFill>
                  <a:schemeClr val="accent4">
                    <a:lumMod val="20000"/>
                    <a:lumOff val="80000"/>
                  </a:schemeClr>
                </a:solidFill>
              </a:rPr>
              <a:t>domů… Bývám </a:t>
            </a:r>
            <a:r>
              <a:rPr lang="cs-CZ" sz="2000" i="1" dirty="0">
                <a:solidFill>
                  <a:schemeClr val="accent4">
                    <a:lumMod val="20000"/>
                    <a:lumOff val="80000"/>
                  </a:schemeClr>
                </a:solidFill>
              </a:rPr>
              <a:t>u ní tak hodinu, hodinu a půl určitě. Je hodná. I když je přísná, tak je hodná. Já jí nejdříve řeknu, co chci já, pak mi ona řekne, jestli je to v jejích silách, a pak mi řekne, jak by se to dalo udělat a podmínky k tomu. </a:t>
            </a:r>
            <a:r>
              <a:rPr lang="cs-CZ" sz="2000" i="1" dirty="0" smtClean="0">
                <a:solidFill>
                  <a:schemeClr val="accent4">
                    <a:lumMod val="20000"/>
                    <a:lumOff val="80000"/>
                  </a:schemeClr>
                </a:solidFill>
              </a:rPr>
              <a:t>Tomáš</a:t>
            </a:r>
            <a:r>
              <a:rPr lang="cs-CZ" sz="2000" i="1" dirty="0">
                <a:solidFill>
                  <a:schemeClr val="accent4">
                    <a:lumMod val="20000"/>
                    <a:lumOff val="80000"/>
                  </a:schemeClr>
                </a:solidFill>
              </a:rPr>
              <a:t>, 15 </a:t>
            </a:r>
            <a:r>
              <a:rPr lang="cs-CZ" sz="2000" i="1" dirty="0" smtClean="0">
                <a:solidFill>
                  <a:schemeClr val="accent4">
                    <a:lumMod val="20000"/>
                    <a:lumOff val="80000"/>
                  </a:schemeClr>
                </a:solidFill>
              </a:rPr>
              <a:t>let</a:t>
            </a:r>
            <a:endParaRPr lang="cs-CZ" sz="2000" i="1" dirty="0">
              <a:solidFill>
                <a:schemeClr val="accent4">
                  <a:lumMod val="20000"/>
                  <a:lumOff val="80000"/>
                </a:schemeClr>
              </a:solidFill>
            </a:endParaRPr>
          </a:p>
          <a:p>
            <a:pPr marL="0" indent="0" algn="just">
              <a:buNone/>
            </a:pPr>
            <a:endParaRPr lang="cs-CZ" sz="2000" dirty="0">
              <a:solidFill>
                <a:schemeClr val="accent4">
                  <a:lumMod val="20000"/>
                  <a:lumOff val="80000"/>
                </a:schemeClr>
              </a:solidFill>
            </a:endParaRPr>
          </a:p>
          <a:p>
            <a:pPr marL="0" indent="0">
              <a:buNone/>
            </a:pPr>
            <a:endParaRPr lang="cs-CZ" dirty="0"/>
          </a:p>
        </p:txBody>
      </p:sp>
    </p:spTree>
    <p:extLst>
      <p:ext uri="{BB962C8B-B14F-4D97-AF65-F5344CB8AC3E}">
        <p14:creationId xmlns:p14="http://schemas.microsoft.com/office/powerpoint/2010/main" val="400136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38898" y="1173291"/>
            <a:ext cx="9563451" cy="4616648"/>
          </a:xfrm>
          <a:prstGeom prst="rect">
            <a:avLst/>
          </a:prstGeom>
        </p:spPr>
        <p:txBody>
          <a:bodyPr wrap="square">
            <a:spAutoFit/>
          </a:bodyPr>
          <a:lstStyle/>
          <a:p>
            <a:pPr marL="342900" lvl="0" indent="-342900">
              <a:buFont typeface="Arial" panose="020B0604020202020204" pitchFamily="34" charset="0"/>
              <a:buChar char="•"/>
            </a:pPr>
            <a:r>
              <a:rPr lang="cs-CZ" sz="2800" dirty="0">
                <a:solidFill>
                  <a:schemeClr val="accent4">
                    <a:lumMod val="20000"/>
                    <a:lumOff val="80000"/>
                  </a:schemeClr>
                </a:solidFill>
              </a:rPr>
              <a:t>byly přímo účastny soudu </a:t>
            </a:r>
            <a:r>
              <a:rPr lang="cs-CZ" sz="1600" dirty="0">
                <a:solidFill>
                  <a:schemeClr val="accent4">
                    <a:lumMod val="20000"/>
                    <a:lumOff val="80000"/>
                  </a:schemeClr>
                </a:solidFill>
              </a:rPr>
              <a:t>(11 dětí z 37, o kterých soud rozhodoval)</a:t>
            </a:r>
          </a:p>
          <a:p>
            <a:pPr marL="342900" lvl="0" indent="-342900">
              <a:buFont typeface="Arial" panose="020B0604020202020204" pitchFamily="34" charset="0"/>
              <a:buChar char="•"/>
            </a:pPr>
            <a:r>
              <a:rPr lang="cs-CZ" sz="2800" dirty="0">
                <a:solidFill>
                  <a:schemeClr val="accent4">
                    <a:lumMod val="20000"/>
                    <a:lumOff val="80000"/>
                  </a:schemeClr>
                </a:solidFill>
              </a:rPr>
              <a:t>byl vyslyšen jejich názor přes sociální pracovnici </a:t>
            </a:r>
            <a:r>
              <a:rPr lang="cs-CZ" sz="1600" dirty="0">
                <a:solidFill>
                  <a:schemeClr val="accent4">
                    <a:lumMod val="20000"/>
                    <a:lumOff val="80000"/>
                  </a:schemeClr>
                </a:solidFill>
              </a:rPr>
              <a:t>(11 dětí z </a:t>
            </a:r>
            <a:r>
              <a:rPr lang="cs-CZ" sz="1600" dirty="0" smtClean="0">
                <a:solidFill>
                  <a:schemeClr val="accent4">
                    <a:lumMod val="20000"/>
                    <a:lumOff val="80000"/>
                  </a:schemeClr>
                </a:solidFill>
              </a:rPr>
              <a:t>37)</a:t>
            </a:r>
          </a:p>
          <a:p>
            <a:pPr lvl="0"/>
            <a:endParaRPr lang="cs-CZ" sz="1600" i="1" dirty="0" smtClean="0">
              <a:solidFill>
                <a:schemeClr val="accent4">
                  <a:lumMod val="20000"/>
                  <a:lumOff val="80000"/>
                </a:schemeClr>
              </a:solidFill>
            </a:endParaRPr>
          </a:p>
          <a:p>
            <a:pPr lvl="0"/>
            <a:endParaRPr lang="cs-CZ" sz="1600" i="1" dirty="0">
              <a:solidFill>
                <a:schemeClr val="accent4">
                  <a:lumMod val="20000"/>
                  <a:lumOff val="80000"/>
                </a:schemeClr>
              </a:solidFill>
            </a:endParaRPr>
          </a:p>
          <a:p>
            <a:pPr lvl="0"/>
            <a:endParaRPr lang="cs-CZ" sz="1000" i="1" dirty="0" smtClean="0">
              <a:solidFill>
                <a:schemeClr val="accent4">
                  <a:lumMod val="20000"/>
                  <a:lumOff val="80000"/>
                </a:schemeClr>
              </a:solidFill>
            </a:endParaRPr>
          </a:p>
          <a:p>
            <a:pPr algn="just"/>
            <a:r>
              <a:rPr lang="cs-CZ" sz="2000" i="1" dirty="0" smtClean="0">
                <a:solidFill>
                  <a:schemeClr val="accent4">
                    <a:lumMod val="20000"/>
                    <a:lumOff val="80000"/>
                  </a:schemeClr>
                </a:solidFill>
              </a:rPr>
              <a:t>Tenkrát </a:t>
            </a:r>
            <a:r>
              <a:rPr lang="cs-CZ" sz="2000" i="1" dirty="0">
                <a:solidFill>
                  <a:schemeClr val="accent4">
                    <a:lumMod val="20000"/>
                    <a:lumOff val="80000"/>
                  </a:schemeClr>
                </a:solidFill>
              </a:rPr>
              <a:t>poprvé </a:t>
            </a:r>
            <a:r>
              <a:rPr lang="cs-CZ" sz="2000" i="1" dirty="0" smtClean="0">
                <a:solidFill>
                  <a:schemeClr val="accent4">
                    <a:lumMod val="20000"/>
                    <a:lumOff val="80000"/>
                  </a:schemeClr>
                </a:solidFill>
              </a:rPr>
              <a:t>já </a:t>
            </a:r>
            <a:r>
              <a:rPr lang="cs-CZ" sz="2000" i="1" dirty="0">
                <a:solidFill>
                  <a:schemeClr val="accent4">
                    <a:lumMod val="20000"/>
                    <a:lumOff val="80000"/>
                  </a:schemeClr>
                </a:solidFill>
              </a:rPr>
              <a:t>měl </a:t>
            </a:r>
            <a:r>
              <a:rPr lang="cs-CZ" sz="2000" i="1" dirty="0" smtClean="0">
                <a:solidFill>
                  <a:schemeClr val="accent4">
                    <a:lumMod val="20000"/>
                    <a:lumOff val="80000"/>
                  </a:schemeClr>
                </a:solidFill>
              </a:rPr>
              <a:t>strach, </a:t>
            </a:r>
            <a:r>
              <a:rPr lang="cs-CZ" sz="2000" i="1" dirty="0">
                <a:solidFill>
                  <a:schemeClr val="accent4">
                    <a:lumMod val="20000"/>
                    <a:lumOff val="80000"/>
                  </a:schemeClr>
                </a:solidFill>
              </a:rPr>
              <a:t>jak to rozhodne. </a:t>
            </a:r>
            <a:r>
              <a:rPr lang="cs-CZ" sz="2000" i="1" dirty="0" smtClean="0">
                <a:solidFill>
                  <a:schemeClr val="accent4">
                    <a:lumMod val="20000"/>
                    <a:lumOff val="80000"/>
                  </a:schemeClr>
                </a:solidFill>
              </a:rPr>
              <a:t>Bylo to tam malé </a:t>
            </a:r>
            <a:r>
              <a:rPr lang="cs-CZ" sz="2000" i="1" dirty="0">
                <a:solidFill>
                  <a:schemeClr val="accent4">
                    <a:lumMod val="20000"/>
                    <a:lumOff val="80000"/>
                  </a:schemeClr>
                </a:solidFill>
              </a:rPr>
              <a:t>a byla tam soudkyně a nějaký pán a měl tam počítač. </a:t>
            </a:r>
            <a:r>
              <a:rPr lang="cs-CZ" sz="2000" i="1" dirty="0" smtClean="0">
                <a:solidFill>
                  <a:schemeClr val="accent4">
                    <a:lumMod val="20000"/>
                    <a:lumOff val="80000"/>
                  </a:schemeClr>
                </a:solidFill>
              </a:rPr>
              <a:t>Oni </a:t>
            </a:r>
            <a:r>
              <a:rPr lang="cs-CZ" sz="2000" i="1" dirty="0">
                <a:solidFill>
                  <a:schemeClr val="accent4">
                    <a:lumMod val="20000"/>
                    <a:lumOff val="80000"/>
                  </a:schemeClr>
                </a:solidFill>
              </a:rPr>
              <a:t>se mě </a:t>
            </a:r>
            <a:r>
              <a:rPr lang="cs-CZ" sz="2000" i="1" dirty="0" smtClean="0">
                <a:solidFill>
                  <a:schemeClr val="accent4">
                    <a:lumMod val="20000"/>
                    <a:lumOff val="80000"/>
                  </a:schemeClr>
                </a:solidFill>
              </a:rPr>
              <a:t>ptali, </a:t>
            </a:r>
            <a:r>
              <a:rPr lang="cs-CZ" sz="2000" i="1" dirty="0">
                <a:solidFill>
                  <a:schemeClr val="accent4">
                    <a:lumMod val="20000"/>
                    <a:lumOff val="80000"/>
                  </a:schemeClr>
                </a:solidFill>
              </a:rPr>
              <a:t>jestli bylo všechno </a:t>
            </a:r>
            <a:r>
              <a:rPr lang="cs-CZ" sz="2000" i="1" dirty="0" smtClean="0">
                <a:solidFill>
                  <a:schemeClr val="accent4">
                    <a:lumMod val="20000"/>
                    <a:lumOff val="80000"/>
                  </a:schemeClr>
                </a:solidFill>
              </a:rPr>
              <a:t>pravda, </a:t>
            </a:r>
            <a:r>
              <a:rPr lang="cs-CZ" sz="2000" i="1" dirty="0">
                <a:solidFill>
                  <a:schemeClr val="accent4">
                    <a:lumMod val="20000"/>
                    <a:lumOff val="80000"/>
                  </a:schemeClr>
                </a:solidFill>
              </a:rPr>
              <a:t>a pak jestli chci být u babičky. </a:t>
            </a:r>
            <a:r>
              <a:rPr lang="cs-CZ" sz="2000" i="1" dirty="0" smtClean="0">
                <a:solidFill>
                  <a:schemeClr val="accent4">
                    <a:lumMod val="20000"/>
                    <a:lumOff val="80000"/>
                  </a:schemeClr>
                </a:solidFill>
              </a:rPr>
              <a:t>Já </a:t>
            </a:r>
            <a:r>
              <a:rPr lang="cs-CZ" sz="2000" i="1" dirty="0">
                <a:solidFill>
                  <a:schemeClr val="accent4">
                    <a:lumMod val="20000"/>
                    <a:lumOff val="80000"/>
                  </a:schemeClr>
                </a:solidFill>
              </a:rPr>
              <a:t>jsem tam byl celou dobu, tak jsem slyšel, jak to dopadlo, že dobře. </a:t>
            </a:r>
            <a:r>
              <a:rPr lang="cs-CZ" sz="2000" i="1" dirty="0" smtClean="0">
                <a:solidFill>
                  <a:schemeClr val="accent4">
                    <a:lumMod val="20000"/>
                    <a:lumOff val="80000"/>
                  </a:schemeClr>
                </a:solidFill>
              </a:rPr>
              <a:t>Spiderman</a:t>
            </a:r>
            <a:r>
              <a:rPr lang="cs-CZ" sz="2000" i="1" dirty="0">
                <a:solidFill>
                  <a:schemeClr val="accent4">
                    <a:lumMod val="20000"/>
                    <a:lumOff val="80000"/>
                  </a:schemeClr>
                </a:solidFill>
              </a:rPr>
              <a:t>, 11 let.</a:t>
            </a:r>
          </a:p>
          <a:p>
            <a:pPr algn="ctr"/>
            <a:endParaRPr lang="cs-CZ" sz="2000" dirty="0" smtClean="0">
              <a:solidFill>
                <a:schemeClr val="accent4">
                  <a:lumMod val="20000"/>
                  <a:lumOff val="80000"/>
                </a:schemeClr>
              </a:solidFill>
            </a:endParaRPr>
          </a:p>
          <a:p>
            <a:pPr algn="ctr"/>
            <a:endParaRPr lang="cs-CZ" sz="2000" dirty="0">
              <a:solidFill>
                <a:schemeClr val="accent4">
                  <a:lumMod val="20000"/>
                  <a:lumOff val="80000"/>
                </a:schemeClr>
              </a:solidFill>
            </a:endParaRPr>
          </a:p>
          <a:p>
            <a:pPr algn="just"/>
            <a:r>
              <a:rPr lang="cs-CZ" sz="2000" i="1" dirty="0">
                <a:solidFill>
                  <a:schemeClr val="accent4">
                    <a:lumMod val="20000"/>
                    <a:lumOff val="80000"/>
                  </a:schemeClr>
                </a:solidFill>
              </a:rPr>
              <a:t>Jo, volala mi sociální pracovnice a řekla mi, jak to bude, jak dlouho to tam bude, dokonce mi řekla, že se tam můžu přijít podívat, jak to tam vypadá, dopředu. Pejsek, 13 </a:t>
            </a:r>
            <a:r>
              <a:rPr lang="cs-CZ" sz="2000" i="1" dirty="0" smtClean="0">
                <a:solidFill>
                  <a:schemeClr val="accent4">
                    <a:lumMod val="20000"/>
                    <a:lumOff val="80000"/>
                  </a:schemeClr>
                </a:solidFill>
              </a:rPr>
              <a:t>let</a:t>
            </a:r>
            <a:endParaRPr lang="cs-CZ" i="1" dirty="0">
              <a:solidFill>
                <a:schemeClr val="accent4">
                  <a:lumMod val="20000"/>
                  <a:lumOff val="80000"/>
                </a:schemeClr>
              </a:solidFill>
            </a:endParaRPr>
          </a:p>
          <a:p>
            <a:pPr lvl="0" algn="ctr"/>
            <a:endParaRPr lang="cs-CZ" i="1" dirty="0" smtClean="0">
              <a:solidFill>
                <a:schemeClr val="accent4">
                  <a:lumMod val="20000"/>
                  <a:lumOff val="80000"/>
                </a:schemeClr>
              </a:solidFill>
            </a:endParaRPr>
          </a:p>
          <a:p>
            <a:pPr lvl="0" algn="ctr"/>
            <a:endParaRPr lang="cs-CZ" i="1" dirty="0">
              <a:solidFill>
                <a:schemeClr val="accent4">
                  <a:lumMod val="20000"/>
                  <a:lumOff val="80000"/>
                </a:schemeClr>
              </a:solidFill>
            </a:endParaRPr>
          </a:p>
        </p:txBody>
      </p:sp>
    </p:spTree>
    <p:extLst>
      <p:ext uri="{BB962C8B-B14F-4D97-AF65-F5344CB8AC3E}">
        <p14:creationId xmlns:p14="http://schemas.microsoft.com/office/powerpoint/2010/main" val="314936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1134</Words>
  <Application>Microsoft Office PowerPoint</Application>
  <PresentationFormat>Vlastní</PresentationFormat>
  <Paragraphs>144</Paragraphs>
  <Slides>25</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27" baseType="lpstr">
      <vt:lpstr>Motiv Office</vt:lpstr>
      <vt:lpstr>Acrobat Document</vt:lpstr>
      <vt:lpstr>Prezentace aplikace PowerPoint</vt:lpstr>
      <vt:lpstr>Prezentace aplikace PowerPoint</vt:lpstr>
      <vt:lpstr>Kvalitativní studie </vt:lpstr>
      <vt:lpstr>Prezentace aplikace PowerPoint</vt:lpstr>
      <vt:lpstr>Podstatný životní kontext</vt:lpstr>
      <vt:lpstr>Zabíhající se praxe participace</vt:lpstr>
      <vt:lpstr>Prezentace aplikace PowerPoint</vt:lpstr>
      <vt:lpstr>Prezentace aplikace PowerPoint</vt:lpstr>
      <vt:lpstr>Prezentace aplikace PowerPoint</vt:lpstr>
      <vt:lpstr>Prezentace aplikace PowerPoint</vt:lpstr>
      <vt:lpstr>Černé díry participace</vt:lpstr>
      <vt:lpstr>Prezentace aplikace PowerPoint</vt:lpstr>
      <vt:lpstr>Prezentace aplikace PowerPoint</vt:lpstr>
      <vt:lpstr>Prezentace aplikace PowerPoint</vt:lpstr>
      <vt:lpstr>Povědomí dětí o svých právech</vt:lpstr>
      <vt:lpstr>Prezentace aplikace PowerPoint</vt:lpstr>
      <vt:lpstr>Prezentace aplikace PowerPoint</vt:lpstr>
      <vt:lpstr>Prezentace aplikace PowerPoint</vt:lpstr>
      <vt:lpstr>Prezentace aplikace PowerPoint</vt:lpstr>
      <vt:lpstr>Kde by děti hledaly pomoc v případě tíživé situace?   Já bych šla prvně za rodičema, pak na policajty. Verča, 18 let .  U svých rodičů nebo kdo by byl blízko. Hbitá Veveřice, 12 let.  Tak podle toho. Pokud by mě někdo ohrožoval a chtěl mě zmlátit, tak policie. Kdyby to byla hádka nebo nedorozumění, tak asi mamka. Když u toho budu já, tak můžu já, ale třeba nemůžu zasahovat do hádky mezi klukama. Květinka, 18 let. </vt:lpstr>
      <vt:lpstr>Kde by si děti stěžovaly?    Asi u rodičů, ve škole spolužákovi. Nevím, já se do toho nějak neangažuju, snažím se problémům vyhýbat. Nechtěl bych si stěžovat, kdyby jo, řeknu to rodičům. Patrik, 17 let   Když je to zařízení, tak hlavně u té hlavní vychovatelky, nebo u toho nejhlavnějšího - ředitel nebo zástupce ředitele. Spíš těm starším lidem než kamarádům nebo tak, protože ti kamarádi taky mohou zklamat. Dominik, 17 let </vt:lpstr>
      <vt:lpstr>Prezentace aplikace PowerPoint</vt:lpstr>
      <vt:lpstr>Doporučení pro sociální pracovníky</vt:lpstr>
      <vt:lpstr>Rozhovor s dítětem obohatit o</vt:lpstr>
      <vt:lpstr>Děkujeme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Irena Cechova</dc:creator>
  <cp:lastModifiedBy>umpod73</cp:lastModifiedBy>
  <cp:revision>61</cp:revision>
  <dcterms:created xsi:type="dcterms:W3CDTF">2017-09-05T10:28:35Z</dcterms:created>
  <dcterms:modified xsi:type="dcterms:W3CDTF">2017-12-19T06:52:22Z</dcterms:modified>
</cp:coreProperties>
</file>