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C79533-228B-4EDC-AA57-832EFB5BC31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78543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361EC09-92DB-4A23-BAA9-C6E8F1F44D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08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cs-CZ" sz="2000" b="0" i="0" u="none" strike="noStrike" kern="1200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cs-CZ" sz="2940"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A333B9-E683-48E5-B4B5-02127FCA3CB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95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195C44-4B72-487C-9AF5-C82CF25892F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1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52A123-8767-4BE3-B8FE-9A4625B507A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48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7542FF-2109-4C85-9E3B-39A21AACB2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98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1FC399-1AC6-460F-926F-5DE530E4BA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5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95958B-3D52-46F6-9C72-10E8A6B3950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5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D68FFA-6AEA-4090-9892-159413437EB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45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941E74-944B-403F-85BC-5888FD89877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5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234FC9-8382-408E-ADA8-64957385191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2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A4309B-6CB8-4210-8635-260092ACBE8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21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D18BA5-986A-4461-9BA6-2870B4943D9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93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1418E2-3B7D-4D80-BCB4-FA141361AF0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9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E64CC9-817C-4376-B1A0-FC32F2392E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8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FE00CD-CC8F-44FB-86AB-AC9BBBA46F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06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576263"/>
            <a:ext cx="2266950" cy="56086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3212" cy="56086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492050-AD4B-41DA-BF98-B11D354318C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06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9F018B-A25F-4A7D-8E27-CBAC3166C79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16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E36A6-97A4-427F-A32D-9D069481B7C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36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CE5CD5-8153-492F-A26D-59930EC8E68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7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9186CF-9791-4AC8-97A4-3DCA316E72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31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E4C2C5-455A-41C4-AE7F-00F816D058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944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904281-213D-4931-82BD-21B4C817E45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72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FBCA08-4326-4472-8EB5-8494EBEF6F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50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A525D0A-DA6C-4DC1-A1C9-A48A9EE188B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20" y="72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503999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503999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07D86A9-CB98-43CF-AAED-3408E1AB0158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cs-CZ" sz="360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cs-CZ" sz="2600" b="0" i="0" u="none" strike="noStrike" kern="1200">
          <a:ln>
            <a:noFill/>
          </a:ln>
          <a:latin typeface="Liberation Sans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288000" y="2277360"/>
            <a:ext cx="9576000" cy="44186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3400" b="1">
                <a:latin typeface="Arial" pitchFamily="18"/>
              </a:rPr>
              <a:t>Úvod  do  problematiky  domácího  násilí</a:t>
            </a:r>
          </a:p>
          <a:p>
            <a:pPr marL="0" lvl="0" indent="0" algn="ctr">
              <a:buNone/>
            </a:pPr>
            <a:r>
              <a:rPr lang="cs-CZ" sz="3400" b="1">
                <a:latin typeface="Arial" pitchFamily="18"/>
              </a:rPr>
              <a:t>z genderové perspektivy</a:t>
            </a:r>
          </a:p>
          <a:p>
            <a:pPr marL="0" lvl="0" indent="0" algn="ctr">
              <a:buNone/>
            </a:pPr>
            <a:endParaRPr lang="cs-CZ" sz="3200">
              <a:latin typeface="Arial" pitchFamily="18"/>
            </a:endParaRPr>
          </a:p>
          <a:p>
            <a:pPr marL="0" lvl="0" indent="0" algn="ctr">
              <a:buNone/>
            </a:pPr>
            <a:r>
              <a:rPr lang="cs-CZ" sz="3200">
                <a:latin typeface="Arial" pitchFamily="18"/>
              </a:rPr>
              <a:t>Mgr. Kristýna Pešáková, PhD., NESEHNUTÍ</a:t>
            </a:r>
          </a:p>
          <a:p>
            <a:pPr marL="0" lvl="0" indent="0" algn="ctr">
              <a:buNone/>
            </a:pPr>
            <a:endParaRPr lang="cs-CZ" sz="3000">
              <a:latin typeface="Arial" pitchFamily="18"/>
            </a:endParaRPr>
          </a:p>
          <a:p>
            <a:pPr marL="0" lvl="0" indent="0" algn="ctr">
              <a:buNone/>
            </a:pPr>
            <a:r>
              <a:rPr lang="cs-CZ" sz="3000">
                <a:latin typeface="Arial" pitchFamily="18"/>
              </a:rPr>
              <a:t>                                                          Brno, 7. 4. 2016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576000"/>
            <a:ext cx="8784000" cy="720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400" b="1"/>
              <a:t>Násilí a gender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Muži častěji pachateli trestných činů i oběťmi</a:t>
            </a:r>
          </a:p>
          <a:p>
            <a:pPr lvl="0"/>
            <a:r>
              <a:rPr lang="cs-CZ" sz="3200"/>
              <a:t>Muži častěji oběťmi násilí na veřejnosti</a:t>
            </a:r>
          </a:p>
          <a:p>
            <a:pPr lvl="0"/>
            <a:r>
              <a:rPr lang="cs-CZ" sz="3200"/>
              <a:t>Ženy častěji oběťmi násilí v soukromí (v ČR ženy 96,4 % obětí znásilnění, 86,1 % obětí pohlavního zneužívání, 60,2 % nebezpečného vyhrožování)</a:t>
            </a:r>
          </a:p>
          <a:p>
            <a:pPr lvl="0"/>
            <a:r>
              <a:rPr lang="cs-CZ" sz="3200"/>
              <a:t>Ženy zasažené domácím násilím se často potýkají s chudobou (DN vliv na udržení se na trhu práce, vliv na zdraví)</a:t>
            </a:r>
          </a:p>
          <a:p>
            <a:pPr lvl="0"/>
            <a:r>
              <a:rPr lang="cs-CZ" sz="3200"/>
              <a:t>Ženy více ekonomicky závislé na mužích</a:t>
            </a:r>
          </a:p>
          <a:p>
            <a:pPr lvl="0"/>
            <a:r>
              <a:rPr lang="cs-CZ" sz="3200"/>
              <a:t>Nicméně problém moci komplexní</a:t>
            </a:r>
          </a:p>
          <a:p>
            <a:pPr lvl="0"/>
            <a:r>
              <a:rPr lang="cs-CZ" sz="3200"/>
              <a:t>Násilí na mužích - skrytost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76000" y="1512000"/>
            <a:ext cx="7200000" cy="333863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000">
                <a:latin typeface="Arial" pitchFamily="18"/>
              </a:rPr>
              <a:t>Děkuji za pozornost!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Domácí násilí – koho se týká?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užší vymezení - anglická literatura – domácí násilí – násilí mezi partnery (intimní násilí, intimate violence nebo partnerské zneužívání, partner abuse)</a:t>
            </a:r>
          </a:p>
          <a:p>
            <a:pPr lvl="0"/>
            <a:r>
              <a:rPr lang="cs-CZ" sz="3200"/>
              <a:t>širší vymezení - německojazyčné země – domácí násilí – násilí v rodině a domácnosti (Gewalt in der Familie und naher Umgebung, häusliche Gewalt) (dělíme na partnerské a mezigenerační)</a:t>
            </a:r>
          </a:p>
          <a:p>
            <a:pPr lvl="0"/>
            <a:endParaRPr lang="cs-CZ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Domácí násilí – co to je?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„fyzické, psychické anebo sexuální týrání mezi blízkými osobami, ke kterému dochází opakovaně v soukromí a tím skrytě mimo kontrolu veřejnosti.“ (Střílková, Fryšták, 2009)</a:t>
            </a:r>
          </a:p>
          <a:p>
            <a:pPr lvl="0"/>
            <a:r>
              <a:rPr lang="cs-CZ" sz="3200"/>
              <a:t>tzv. za zavřenými dveřmi (ve společně obývané domácnosti)</a:t>
            </a:r>
          </a:p>
          <a:p>
            <a:pPr lvl="0"/>
            <a:r>
              <a:rPr lang="cs-CZ" sz="3200"/>
              <a:t>opakované</a:t>
            </a:r>
          </a:p>
          <a:p>
            <a:pPr lvl="0"/>
            <a:r>
              <a:rPr lang="cs-CZ" sz="3200"/>
              <a:t>dlouhotrvající</a:t>
            </a:r>
          </a:p>
          <a:p>
            <a:pPr lvl="0"/>
            <a:r>
              <a:rPr lang="cs-CZ" sz="3200"/>
              <a:t>má stupňující se tendenci</a:t>
            </a:r>
          </a:p>
          <a:p>
            <a:pPr lvl="0"/>
            <a:r>
              <a:rPr lang="cs-CZ" sz="3200"/>
              <a:t>mezi pachatelem/pachatelkou a obětí je jasné rozdělení rolí a nerovnováha moci - strach oběti a jednostrannost násilí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Domácí násilí – jak probíhá?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spirála násilí – fáze násilí, fáze klidu a usmiřování, období klidu se postupně zkracují, eskalace násilí</a:t>
            </a:r>
          </a:p>
          <a:p>
            <a:pPr lvl="0"/>
            <a:r>
              <a:rPr lang="cs-CZ" sz="3200"/>
              <a:t>ne vždy „učebnicové“:</a:t>
            </a:r>
          </a:p>
          <a:p>
            <a:pPr lvl="0"/>
            <a:r>
              <a:rPr lang="cs-CZ" sz="3200"/>
              <a:t>- nejen za zavřenými dveřmi (stalking)</a:t>
            </a:r>
          </a:p>
          <a:p>
            <a:pPr lvl="0"/>
            <a:r>
              <a:rPr lang="cs-CZ" sz="3200"/>
              <a:t>- ne vždy se stupňuje (brutálnost již v počátku)</a:t>
            </a:r>
          </a:p>
          <a:p>
            <a:pPr lvl="0"/>
            <a:r>
              <a:rPr lang="cs-CZ" sz="3200"/>
              <a:t>- oběť může být kdokoliv (žena, muž, dítě, sourozenec, …)</a:t>
            </a:r>
          </a:p>
          <a:p>
            <a:pPr lvl="0"/>
            <a:r>
              <a:rPr lang="cs-CZ" sz="3200"/>
              <a:t>- ne jen heterosexuální vztahy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Nebezpečnost domácího násilí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Skrytost</a:t>
            </a:r>
          </a:p>
          <a:p>
            <a:pPr lvl="0"/>
            <a:r>
              <a:rPr lang="cs-CZ" sz="3200"/>
              <a:t>Vliv na děti</a:t>
            </a:r>
          </a:p>
          <a:p>
            <a:pPr lvl="0"/>
            <a:r>
              <a:rPr lang="cs-CZ" sz="3200"/>
              <a:t>Ekonomické dopady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576000"/>
            <a:ext cx="8784000" cy="720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400" b="1"/>
              <a:t>Genderová podmíněnost násilí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Genderově podmíněné násilí zahrnuje veškeré akty fyzického, sexuálního, psychického, ekonomického či dalších forem násilí, kterou jsou cíleny na ženy z důvodu, že jsou ženami nebo na muže z důvodu, že jsou muži, anebo akty tohoto násilí, které nepřiměřeně dopadají na ženy či na muže.</a:t>
            </a:r>
          </a:p>
          <a:p>
            <a:pPr lvl="0"/>
            <a:r>
              <a:rPr lang="cs-CZ" sz="3200"/>
              <a:t>(Akční plán prevence domácího a genderového násilí na období 2015-2018)</a:t>
            </a:r>
          </a:p>
          <a:p>
            <a:pPr lvl="0"/>
            <a:r>
              <a:rPr lang="cs-CZ" sz="3200"/>
              <a:t>Domácí násilí (nejrozšířenější), obchod s lidmi, sexuální násilí a znásilnění, ženská obřízka 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576000"/>
            <a:ext cx="8784000" cy="720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400" b="1"/>
              <a:t>Násilí na ženách v Evropské unii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cs-CZ" sz="3200"/>
              <a:t>Každá 10. žena zažila od svých 15 let nějakou formu sexuálního násilí</a:t>
            </a:r>
          </a:p>
          <a:p>
            <a:pPr lvl="0"/>
            <a:r>
              <a:rPr lang="cs-CZ" sz="3200"/>
              <a:t>Každá 20. byla znásilněna</a:t>
            </a:r>
          </a:p>
          <a:p>
            <a:pPr lvl="0"/>
            <a:r>
              <a:rPr lang="cs-CZ" sz="3200"/>
              <a:t>O něco více než pětina žen zažila fyzické a/nebo sexuální násilí buď od současného, nebo bývalého partnera</a:t>
            </a:r>
          </a:p>
          <a:p>
            <a:pPr lvl="0"/>
            <a:r>
              <a:rPr lang="cs-CZ" sz="3200"/>
              <a:t>O něco více než jedna z 10 žen zažila nějakou formu sexuálního násilí páchaného dospělou osobou před tím, než dosáhly 15 let</a:t>
            </a:r>
          </a:p>
          <a:p>
            <a:pPr lvl="0"/>
            <a:r>
              <a:rPr lang="cs-CZ" sz="3200"/>
              <a:t>(Agentura FRA – Agentura Evropské unie pro základní práva, Násilí na ženách: průzkum napříč EU, 2014)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44000" y="576000"/>
            <a:ext cx="8856000" cy="720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200" b="1"/>
              <a:t>Domácí násilí a jeho genderová podmíněnost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432000" y="1491839"/>
            <a:ext cx="9072000" cy="55087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Feministické hnutí – násilí v soukromí veřejným problémem – genderově podmíněné násilí:</a:t>
            </a:r>
          </a:p>
          <a:p>
            <a:pPr marL="0" lvl="0" indent="0" algn="l">
              <a:buNone/>
            </a:pPr>
            <a:endParaRPr lang="cs-CZ" sz="3000">
              <a:latin typeface="Arial" pitchFamily="18"/>
            </a:endParaRP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sexuální násilí a opakované fyzické násilí zahrnuje akty mužů vůči ženám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nejčastěji zahrnuje násilí vůči ženám, které muži znají, doma, v rodině, v prostředí každodenního života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je společensky tolerované a pachatelé jej považují za legitimní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ženy popisují, že se jim to stalo, protože byly ženami a cítily se jako objekty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pachatelé byli muži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44000" y="576000"/>
            <a:ext cx="8856000" cy="720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200" b="1"/>
              <a:t>Domácí násilí a jeho genderová podmíněnost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648000" y="1800000"/>
            <a:ext cx="8784000" cy="5112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rozšíření feministických analýz s časem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normy maskulinity mohou muže zraňovat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problém mužů, kteří v souvislosti s násilím vystupují vždy jako (potenciální) pachatelé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sexuální násilí na chlapcích bráno vážně, ale to na dospělých mužích zlehčováno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častost násilí páchaného muži na mužích</a:t>
            </a:r>
          </a:p>
          <a:p>
            <a:pPr marL="0" lvl="0" indent="0" algn="l">
              <a:buNone/>
            </a:pPr>
            <a:r>
              <a:rPr lang="cs-CZ" sz="3000">
                <a:latin typeface="Arial" pitchFamily="18"/>
              </a:rPr>
              <a:t>- důležitost aspektu genderu, zabýváme-li se násilím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591</Words>
  <Application>Microsoft Office PowerPoint</Application>
  <PresentationFormat>Předvádění na obrazovce (4:3)</PresentationFormat>
  <Paragraphs>61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</vt:lpstr>
      <vt:lpstr>Inspiration</vt:lpstr>
      <vt:lpstr>Prezentace aplikace PowerPoint</vt:lpstr>
      <vt:lpstr>Domácí násilí – koho se týká?</vt:lpstr>
      <vt:lpstr>Domácí násilí – co to je?</vt:lpstr>
      <vt:lpstr>Domácí násilí – jak probíhá?</vt:lpstr>
      <vt:lpstr>Nebezpečnost domácího násilí</vt:lpstr>
      <vt:lpstr>Genderová podmíněnost násilí</vt:lpstr>
      <vt:lpstr>Násilí na ženách v Evropské unii</vt:lpstr>
      <vt:lpstr>Domácí násilí a jeho genderová podmíněnost</vt:lpstr>
      <vt:lpstr>Domácí násilí a jeho genderová podmíněnost</vt:lpstr>
      <vt:lpstr>Násilí a gender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Pavlíček Michal</dc:creator>
  <cp:lastModifiedBy>Pavlíček Michal</cp:lastModifiedBy>
  <cp:revision>13</cp:revision>
  <dcterms:created xsi:type="dcterms:W3CDTF">2015-01-27T21:23:55Z</dcterms:created>
  <dcterms:modified xsi:type="dcterms:W3CDTF">2016-04-13T09:15:06Z</dcterms:modified>
</cp:coreProperties>
</file>