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04" r:id="rId2"/>
  </p:sldMasterIdLst>
  <p:notesMasterIdLst>
    <p:notesMasterId r:id="rId16"/>
  </p:notesMasterIdLst>
  <p:handoutMasterIdLst>
    <p:handoutMasterId r:id="rId17"/>
  </p:handoutMasterIdLst>
  <p:sldIdLst>
    <p:sldId id="434" r:id="rId3"/>
    <p:sldId id="481" r:id="rId4"/>
    <p:sldId id="435" r:id="rId5"/>
    <p:sldId id="477" r:id="rId6"/>
    <p:sldId id="487" r:id="rId7"/>
    <p:sldId id="478" r:id="rId8"/>
    <p:sldId id="479" r:id="rId9"/>
    <p:sldId id="482" r:id="rId10"/>
    <p:sldId id="480" r:id="rId11"/>
    <p:sldId id="483" r:id="rId12"/>
    <p:sldId id="484" r:id="rId13"/>
    <p:sldId id="485" r:id="rId14"/>
    <p:sldId id="488" r:id="rId15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362BC5"/>
    <a:srgbClr val="14DCC4"/>
    <a:srgbClr val="39C4F5"/>
    <a:srgbClr val="AFD2EF"/>
    <a:srgbClr val="A1FDF4"/>
    <a:srgbClr val="A5D1F9"/>
    <a:srgbClr val="A5F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47" autoAdjust="0"/>
    <p:restoredTop sz="86403" autoAdjust="0"/>
  </p:normalViewPr>
  <p:slideViewPr>
    <p:cSldViewPr>
      <p:cViewPr>
        <p:scale>
          <a:sx n="82" d="100"/>
          <a:sy n="82" d="100"/>
        </p:scale>
        <p:origin x="-1338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28" y="-108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71" cy="49633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929" tIns="47964" rIns="95929" bIns="47964" numCol="1" anchor="t" anchorCtr="0" compatLnSpc="1">
            <a:prstTxWarp prst="textNoShape">
              <a:avLst/>
            </a:prstTxWarp>
          </a:bodyPr>
          <a:lstStyle>
            <a:lvl1pPr defTabSz="959396">
              <a:defRPr sz="13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531" y="0"/>
            <a:ext cx="2946058" cy="49633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929" tIns="47964" rIns="95929" bIns="47964" numCol="1" anchor="t" anchorCtr="0" compatLnSpc="1">
            <a:prstTxWarp prst="textNoShape">
              <a:avLst/>
            </a:prstTxWarp>
          </a:bodyPr>
          <a:lstStyle>
            <a:lvl1pPr algn="r" defTabSz="959396">
              <a:defRPr sz="13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009"/>
            <a:ext cx="2944971" cy="49633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929" tIns="47964" rIns="95929" bIns="47964" numCol="1" anchor="b" anchorCtr="0" compatLnSpc="1">
            <a:prstTxWarp prst="textNoShape">
              <a:avLst/>
            </a:prstTxWarp>
          </a:bodyPr>
          <a:lstStyle>
            <a:lvl1pPr defTabSz="959396">
              <a:defRPr sz="13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531" y="9428009"/>
            <a:ext cx="2946058" cy="49633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929" tIns="47964" rIns="95929" bIns="47964" numCol="1" anchor="b" anchorCtr="0" compatLnSpc="1">
            <a:prstTxWarp prst="textNoShape">
              <a:avLst/>
            </a:prstTxWarp>
          </a:bodyPr>
          <a:lstStyle>
            <a:lvl1pPr algn="r" defTabSz="959396">
              <a:defRPr sz="1300">
                <a:cs typeface="+mn-cs"/>
              </a:defRPr>
            </a:lvl1pPr>
          </a:lstStyle>
          <a:p>
            <a:pPr>
              <a:defRPr/>
            </a:pPr>
            <a:fld id="{B9474A39-DDAD-48C7-9A3B-5DF13686C3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781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71" cy="49633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929" tIns="47964" rIns="95929" bIns="47964" numCol="1" anchor="t" anchorCtr="0" compatLnSpc="1">
            <a:prstTxWarp prst="textNoShape">
              <a:avLst/>
            </a:prstTxWarp>
          </a:bodyPr>
          <a:lstStyle>
            <a:lvl1pPr defTabSz="959396">
              <a:defRPr sz="13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531" y="0"/>
            <a:ext cx="2946058" cy="49633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929" tIns="47964" rIns="95929" bIns="47964" numCol="1" anchor="t" anchorCtr="0" compatLnSpc="1">
            <a:prstTxWarp prst="textNoShape">
              <a:avLst/>
            </a:prstTxWarp>
          </a:bodyPr>
          <a:lstStyle>
            <a:lvl1pPr algn="r" defTabSz="959396">
              <a:defRPr sz="13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29" y="4715154"/>
            <a:ext cx="5436618" cy="44669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929" tIns="47964" rIns="95929" bIns="479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009"/>
            <a:ext cx="2944971" cy="49633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929" tIns="47964" rIns="95929" bIns="47964" numCol="1" anchor="b" anchorCtr="0" compatLnSpc="1">
            <a:prstTxWarp prst="textNoShape">
              <a:avLst/>
            </a:prstTxWarp>
          </a:bodyPr>
          <a:lstStyle>
            <a:lvl1pPr defTabSz="959396">
              <a:defRPr sz="13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531" y="9428009"/>
            <a:ext cx="2946058" cy="49633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929" tIns="47964" rIns="95929" bIns="47964" numCol="1" anchor="b" anchorCtr="0" compatLnSpc="1">
            <a:prstTxWarp prst="textNoShape">
              <a:avLst/>
            </a:prstTxWarp>
          </a:bodyPr>
          <a:lstStyle>
            <a:lvl1pPr algn="r" defTabSz="959396">
              <a:defRPr sz="1300">
                <a:cs typeface="+mn-cs"/>
              </a:defRPr>
            </a:lvl1pPr>
          </a:lstStyle>
          <a:p>
            <a:pPr>
              <a:defRPr/>
            </a:pPr>
            <a:fld id="{B574CAA9-7E58-4592-8426-5507DED465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250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>
              <a:tabLst>
                <a:tab pos="0" algn="l"/>
                <a:tab pos="463550" algn="l"/>
                <a:tab pos="927100" algn="l"/>
                <a:tab pos="1390650" algn="l"/>
                <a:tab pos="1854200" algn="l"/>
                <a:tab pos="2317750" algn="l"/>
                <a:tab pos="2781300" algn="l"/>
                <a:tab pos="3244850" algn="l"/>
                <a:tab pos="3708400" algn="l"/>
                <a:tab pos="4171950" algn="l"/>
                <a:tab pos="4635500" algn="l"/>
                <a:tab pos="5099050" algn="l"/>
                <a:tab pos="5562600" algn="l"/>
                <a:tab pos="6026150" algn="l"/>
                <a:tab pos="6489700" algn="l"/>
                <a:tab pos="6953250" algn="l"/>
                <a:tab pos="7416800" algn="l"/>
                <a:tab pos="7880350" algn="l"/>
                <a:tab pos="8343900" algn="l"/>
                <a:tab pos="8807450" algn="l"/>
                <a:tab pos="9271000" algn="l"/>
              </a:tabLst>
            </a:pPr>
            <a:fld id="{04946A83-9282-40E4-8646-B447467BEB78}" type="slidenum">
              <a:rPr lang="cs-CZ" sz="1200" smtClean="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rPr>
              <a:pPr defTabSz="958850">
                <a:tabLst>
                  <a:tab pos="0" algn="l"/>
                  <a:tab pos="463550" algn="l"/>
                  <a:tab pos="927100" algn="l"/>
                  <a:tab pos="1390650" algn="l"/>
                  <a:tab pos="1854200" algn="l"/>
                  <a:tab pos="2317750" algn="l"/>
                  <a:tab pos="2781300" algn="l"/>
                  <a:tab pos="3244850" algn="l"/>
                  <a:tab pos="3708400" algn="l"/>
                  <a:tab pos="4171950" algn="l"/>
                  <a:tab pos="4635500" algn="l"/>
                  <a:tab pos="5099050" algn="l"/>
                  <a:tab pos="5562600" algn="l"/>
                  <a:tab pos="6026150" algn="l"/>
                  <a:tab pos="6489700" algn="l"/>
                  <a:tab pos="6953250" algn="l"/>
                  <a:tab pos="7416800" algn="l"/>
                  <a:tab pos="7880350" algn="l"/>
                  <a:tab pos="8343900" algn="l"/>
                  <a:tab pos="8807450" algn="l"/>
                  <a:tab pos="9271000" algn="l"/>
                </a:tabLst>
              </a:pPr>
              <a:t>1</a:t>
            </a:fld>
            <a:endParaRPr lang="cs-CZ" sz="1200" smtClean="0">
              <a:solidFill>
                <a:srgbClr val="000000"/>
              </a:solidFill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409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solidFill>
            <a:srgbClr val="FFFFFF"/>
          </a:solidFill>
          <a:ln/>
        </p:spPr>
      </p:sp>
      <p:sp>
        <p:nvSpPr>
          <p:cNvPr id="409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0530" y="4712855"/>
            <a:ext cx="5438792" cy="4466987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/>
            <a:fld id="{DB308832-884F-4133-B006-CEC3C5A5DE4B}" type="slidenum">
              <a:rPr lang="cs-CZ" smtClean="0">
                <a:cs typeface="Arial" charset="0"/>
              </a:rPr>
              <a:pPr defTabSz="958850"/>
              <a:t>10</a:t>
            </a:fld>
            <a:endParaRPr lang="cs-CZ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/>
            <a:fld id="{DB308832-884F-4133-B006-CEC3C5A5DE4B}" type="slidenum">
              <a:rPr lang="cs-CZ" smtClean="0">
                <a:cs typeface="Arial" charset="0"/>
              </a:rPr>
              <a:pPr defTabSz="958850"/>
              <a:t>11</a:t>
            </a:fld>
            <a:endParaRPr lang="cs-CZ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/>
            <a:fld id="{DB308832-884F-4133-B006-CEC3C5A5DE4B}" type="slidenum">
              <a:rPr lang="cs-CZ" smtClean="0">
                <a:cs typeface="Arial" charset="0"/>
              </a:rPr>
              <a:pPr defTabSz="958850"/>
              <a:t>12</a:t>
            </a:fld>
            <a:endParaRPr lang="cs-CZ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/>
            <a:fld id="{DB308832-884F-4133-B006-CEC3C5A5DE4B}" type="slidenum">
              <a:rPr lang="cs-CZ" smtClean="0">
                <a:cs typeface="Arial" charset="0"/>
              </a:rPr>
              <a:pPr defTabSz="958850"/>
              <a:t>13</a:t>
            </a:fld>
            <a:endParaRPr lang="cs-CZ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/>
            <a:fld id="{DB308832-884F-4133-B006-CEC3C5A5DE4B}" type="slidenum">
              <a:rPr lang="cs-CZ" smtClean="0">
                <a:cs typeface="Arial" charset="0"/>
              </a:rPr>
              <a:pPr defTabSz="958850"/>
              <a:t>2</a:t>
            </a:fld>
            <a:endParaRPr lang="cs-CZ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/>
            <a:fld id="{DB308832-884F-4133-B006-CEC3C5A5DE4B}" type="slidenum">
              <a:rPr lang="cs-CZ" smtClean="0">
                <a:cs typeface="Arial" charset="0"/>
              </a:rPr>
              <a:pPr defTabSz="958850"/>
              <a:t>3</a:t>
            </a:fld>
            <a:endParaRPr lang="cs-CZ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/>
            <a:fld id="{DB308832-884F-4133-B006-CEC3C5A5DE4B}" type="slidenum">
              <a:rPr lang="cs-CZ" smtClean="0">
                <a:cs typeface="Arial" charset="0"/>
              </a:rPr>
              <a:pPr defTabSz="958850"/>
              <a:t>4</a:t>
            </a:fld>
            <a:endParaRPr lang="cs-CZ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/>
            <a:fld id="{DB308832-884F-4133-B006-CEC3C5A5DE4B}" type="slidenum">
              <a:rPr lang="cs-CZ" smtClean="0">
                <a:cs typeface="Arial" charset="0"/>
              </a:rPr>
              <a:pPr defTabSz="958850"/>
              <a:t>5</a:t>
            </a:fld>
            <a:endParaRPr lang="cs-CZ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/>
            <a:fld id="{DB308832-884F-4133-B006-CEC3C5A5DE4B}" type="slidenum">
              <a:rPr lang="cs-CZ" smtClean="0">
                <a:cs typeface="Arial" charset="0"/>
              </a:rPr>
              <a:pPr defTabSz="958850"/>
              <a:t>6</a:t>
            </a:fld>
            <a:endParaRPr lang="cs-CZ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/>
            <a:fld id="{DB308832-884F-4133-B006-CEC3C5A5DE4B}" type="slidenum">
              <a:rPr lang="cs-CZ" smtClean="0">
                <a:cs typeface="Arial" charset="0"/>
              </a:rPr>
              <a:pPr defTabSz="958850"/>
              <a:t>7</a:t>
            </a:fld>
            <a:endParaRPr lang="cs-CZ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/>
            <a:fld id="{DB308832-884F-4133-B006-CEC3C5A5DE4B}" type="slidenum">
              <a:rPr lang="cs-CZ" smtClean="0">
                <a:cs typeface="Arial" charset="0"/>
              </a:rPr>
              <a:pPr defTabSz="958850"/>
              <a:t>8</a:t>
            </a:fld>
            <a:endParaRPr lang="cs-CZ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/>
            <a:fld id="{DB308832-884F-4133-B006-CEC3C5A5DE4B}" type="slidenum">
              <a:rPr lang="cs-CZ" smtClean="0">
                <a:cs typeface="Arial" charset="0"/>
              </a:rPr>
              <a:pPr defTabSz="958850"/>
              <a:t>9</a:t>
            </a:fld>
            <a:endParaRPr lang="cs-CZ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buSz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cs typeface="+mn-cs"/>
              </a:defRPr>
            </a:lvl1pPr>
          </a:lstStyle>
          <a:p>
            <a:pPr>
              <a:defRPr/>
            </a:pPr>
            <a:fld id="{8553DE4A-E28F-421E-B442-DC2CAB967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buSz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cs typeface="+mn-cs"/>
              </a:defRPr>
            </a:lvl1pPr>
          </a:lstStyle>
          <a:p>
            <a:pPr>
              <a:defRPr/>
            </a:pPr>
            <a:fld id="{023D3DB7-7047-45AB-832A-CA621822A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1925" y="609600"/>
            <a:ext cx="1941513" cy="548481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3725" cy="548481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buSz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cs typeface="+mn-cs"/>
              </a:defRPr>
            </a:lvl1pPr>
          </a:lstStyle>
          <a:p>
            <a:pPr>
              <a:defRPr/>
            </a:pPr>
            <a:fld id="{A7DA2B90-ECA3-4298-B322-658814386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63B58-2072-43B5-9401-7021F3638C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CC5D8-A7D4-40E4-81AC-44738673D6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BC416-D8EB-4EE8-BEB1-5628639406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7E830-C18B-488D-9563-6D43C8C1E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C8FD8-C3C3-49D1-AE17-523C5B8950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020DE-301D-47DC-A5EE-6C19E7C70C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31F32-709B-4EE7-8475-E6F9683875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8D89F-44A1-403D-84BA-A39D08F971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buSz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cs typeface="+mn-cs"/>
              </a:defRPr>
            </a:lvl1pPr>
          </a:lstStyle>
          <a:p>
            <a:pPr>
              <a:defRPr/>
            </a:pPr>
            <a:fld id="{AEFDD9BC-1ADB-462E-8A3E-A0BCAF34F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BBF41-A0C5-4EAA-A478-163F24097A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A4D13-8D8D-459E-9555-641BFDC12C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C7A6D-A285-4A3C-91EE-CE900B8748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buSz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cs typeface="+mn-cs"/>
              </a:defRPr>
            </a:lvl1pPr>
          </a:lstStyle>
          <a:p>
            <a:pPr>
              <a:defRPr/>
            </a:pPr>
            <a:fld id="{384828B4-E3D0-400B-A544-B967FCD15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6825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buSz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cs typeface="+mn-cs"/>
              </a:defRPr>
            </a:lvl1pPr>
          </a:lstStyle>
          <a:p>
            <a:pPr>
              <a:defRPr/>
            </a:pPr>
            <a:fld id="{5878C621-AE1A-4DAF-A752-BBC18EFBC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buSz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cs typeface="+mn-cs"/>
              </a:defRPr>
            </a:lvl1pPr>
          </a:lstStyle>
          <a:p>
            <a:pPr>
              <a:defRPr/>
            </a:pPr>
            <a:fld id="{687013E5-C525-40DB-A91D-E467B3493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buSz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cs typeface="+mn-cs"/>
              </a:defRPr>
            </a:lvl1pPr>
          </a:lstStyle>
          <a:p>
            <a:pPr>
              <a:defRPr/>
            </a:pPr>
            <a:fld id="{46E791BC-8C3B-435B-81BD-9B6A1C78D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buSz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cs typeface="+mn-cs"/>
              </a:defRPr>
            </a:lvl1pPr>
          </a:lstStyle>
          <a:p>
            <a:pPr>
              <a:defRPr/>
            </a:pPr>
            <a:fld id="{745D2AF1-BA27-4D6A-AF78-48BCC62F6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buSz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cs typeface="+mn-cs"/>
              </a:defRPr>
            </a:lvl1pPr>
          </a:lstStyle>
          <a:p>
            <a:pPr>
              <a:defRPr/>
            </a:pPr>
            <a:fld id="{95AFCCA9-C4A5-4814-B6DE-475C19F3D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buSz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cs typeface="+mn-cs"/>
              </a:defRPr>
            </a:lvl1pPr>
          </a:lstStyle>
          <a:p>
            <a:pPr>
              <a:defRPr/>
            </a:pPr>
            <a:fld id="{B35554B7-EBC5-405B-B5EB-33B89B7FC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67638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7638" cy="411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sz="2400">
              <a:solidFill>
                <a:srgbClr val="FFFFFF"/>
              </a:solidFill>
              <a:cs typeface="+mn-cs"/>
            </a:endParaRP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248400"/>
            <a:ext cx="2895600" cy="460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sz="2400">
              <a:solidFill>
                <a:srgbClr val="FFFFFF"/>
              </a:solidFill>
              <a:cs typeface="+mn-cs"/>
            </a:endParaRPr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0238" cy="458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SzPct val="100000"/>
              <a:defRPr sz="2400">
                <a:solidFill>
                  <a:srgbClr val="000000"/>
                </a:solidFill>
                <a:cs typeface="DejaVu Sans"/>
              </a:defRPr>
            </a:lvl1pPr>
          </a:lstStyle>
          <a:p>
            <a:fld id="{4FC21626-089A-4E9D-9547-E883A3872B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DejaVu Sans" charset="0"/>
          <a:cs typeface="DejaVu Sans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DejaVu Sans" charset="0"/>
          <a:cs typeface="DejaVu Sans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DejaVu Sans" charset="0"/>
          <a:cs typeface="DejaVu Sans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DejaVu Sans" charset="0"/>
          <a:cs typeface="DejaVu Sans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DejaVu Sans" charset="0"/>
          <a:cs typeface="DejaVu Sans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DejaVu Sans" charset="0"/>
          <a:cs typeface="DejaVu Sans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DejaVu Sans" charset="0"/>
          <a:cs typeface="DejaVu Sans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00909D15-85A9-43FB-8117-6D678D4C6A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6" r:id="rId2"/>
    <p:sldLayoutId id="2147483835" r:id="rId3"/>
    <p:sldLayoutId id="2147483834" r:id="rId4"/>
    <p:sldLayoutId id="2147483833" r:id="rId5"/>
    <p:sldLayoutId id="2147483832" r:id="rId6"/>
    <p:sldLayoutId id="2147483831" r:id="rId7"/>
    <p:sldLayoutId id="2147483830" r:id="rId8"/>
    <p:sldLayoutId id="2147483829" r:id="rId9"/>
    <p:sldLayoutId id="2147483828" r:id="rId10"/>
    <p:sldLayoutId id="21474838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2411413" y="1341438"/>
            <a:ext cx="6408737" cy="2372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cs-CZ" sz="2800" dirty="0" smtClean="0">
              <a:solidFill>
                <a:srgbClr val="362BC5"/>
              </a:solidFill>
            </a:endParaRPr>
          </a:p>
          <a:p>
            <a:pPr algn="ctr" defTabSz="45720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cs-CZ" sz="2800" b="1" dirty="0" smtClean="0">
                <a:solidFill>
                  <a:srgbClr val="362BC5"/>
                </a:solidFill>
              </a:rPr>
              <a:t>Úvod </a:t>
            </a:r>
            <a:r>
              <a:rPr lang="cs-CZ" sz="2800" b="1" dirty="0">
                <a:solidFill>
                  <a:srgbClr val="362BC5"/>
                </a:solidFill>
              </a:rPr>
              <a:t>do problematiky domácího násilí v kontextu činnosti </a:t>
            </a:r>
            <a:r>
              <a:rPr lang="cs-CZ" sz="2800" b="1" dirty="0" smtClean="0">
                <a:solidFill>
                  <a:srgbClr val="362BC5"/>
                </a:solidFill>
              </a:rPr>
              <a:t>OSPOD</a:t>
            </a:r>
            <a:endParaRPr lang="cs-CZ" sz="2400" b="1" dirty="0">
              <a:solidFill>
                <a:srgbClr val="000000"/>
              </a:solidFill>
              <a:cs typeface="DejaVu Sans"/>
            </a:endParaRPr>
          </a:p>
          <a:p>
            <a:pPr algn="ctr" defTabSz="45720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cs-CZ" sz="2000" b="1" dirty="0">
              <a:solidFill>
                <a:srgbClr val="808080"/>
              </a:solidFill>
              <a:cs typeface="DejaVu Sans"/>
            </a:endParaRPr>
          </a:p>
          <a:p>
            <a:pPr algn="ctr" defTabSz="457200"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cs-CZ" sz="2400" dirty="0" smtClean="0">
                <a:solidFill>
                  <a:srgbClr val="2D2DB9"/>
                </a:solidFill>
                <a:cs typeface="DejaVu Sans"/>
              </a:rPr>
              <a:t>Brno, 7. dubna 2016</a:t>
            </a:r>
            <a:endParaRPr lang="cs-CZ" sz="2400" dirty="0">
              <a:solidFill>
                <a:srgbClr val="2D2DB9"/>
              </a:solidFill>
              <a:cs typeface="DejaVu Sans"/>
            </a:endParaRPr>
          </a:p>
          <a:p>
            <a:pPr algn="ctr" defTabSz="45720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cs-CZ" sz="2000" b="1" dirty="0">
              <a:solidFill>
                <a:srgbClr val="808080"/>
              </a:solidFill>
              <a:cs typeface="DejaVu San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 idx="4294967295"/>
          </p:nvPr>
        </p:nvSpPr>
        <p:spPr>
          <a:xfrm>
            <a:off x="611560" y="274638"/>
            <a:ext cx="8136904" cy="777875"/>
          </a:xfrm>
        </p:spPr>
        <p:txBody>
          <a:bodyPr/>
          <a:lstStyle/>
          <a:p>
            <a:r>
              <a:rPr lang="cs-CZ" sz="2600" b="1" dirty="0" smtClean="0">
                <a:solidFill>
                  <a:srgbClr val="362BC5"/>
                </a:solidFill>
              </a:rPr>
              <a:t>Úprava péče o dítě v případech domácího násilí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980728"/>
            <a:ext cx="7993384" cy="5472608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altLang="cs-CZ" sz="24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Zákonná </a:t>
            </a:r>
            <a:r>
              <a:rPr lang="cs-CZ" altLang="cs-CZ" sz="2400" i="1" u="sng" dirty="0">
                <a:solidFill>
                  <a:srgbClr val="362BC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kritéria pro rozhodování soudu o úpravě péče </a:t>
            </a:r>
            <a:r>
              <a:rPr lang="cs-CZ" altLang="cs-CZ" sz="24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altLang="cs-CZ" sz="24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24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</a:t>
            </a:r>
            <a:r>
              <a:rPr lang="cs-CZ" altLang="cs-CZ" sz="2400" i="1" u="sng" dirty="0">
                <a:solidFill>
                  <a:srgbClr val="362BC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dítě </a:t>
            </a:r>
            <a:r>
              <a:rPr lang="cs-CZ" altLang="cs-CZ" sz="24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podle § 907 odst. 2 občanského </a:t>
            </a:r>
            <a:r>
              <a:rPr lang="cs-CZ" altLang="cs-CZ" sz="2400" i="1" u="sng" dirty="0">
                <a:solidFill>
                  <a:srgbClr val="362BC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zákoníku</a:t>
            </a:r>
            <a:r>
              <a:rPr lang="cs-CZ" altLang="cs-CZ" sz="2800" i="1" u="sng" dirty="0">
                <a:solidFill>
                  <a:srgbClr val="362BC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cs-CZ" altLang="cs-CZ" sz="2800" u="sng" dirty="0">
              <a:solidFill>
                <a:srgbClr val="362BC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altLang="cs-CZ" sz="2400" i="1" dirty="0" smtClean="0"/>
              <a:t>„ (2) Při rozhodování o svěření do péče soud rozhoduje tak, aby rozhodnutí odpovídalo zájmu dítěte. Soud přitom bere ohled na osobnost dítěte.., jakož i na citovou orientaci a zázemí dítěte, </a:t>
            </a:r>
            <a:r>
              <a:rPr lang="cs-CZ" altLang="cs-CZ" sz="2400" b="1" i="1" dirty="0" smtClean="0"/>
              <a:t>na výchovné schopnosti každého z rodičů..</a:t>
            </a:r>
            <a:r>
              <a:rPr lang="cs-CZ" altLang="cs-CZ" sz="2400" i="1" dirty="0" smtClean="0"/>
              <a:t>, na citové vazby  dítěte k jeho sourozencům, prarodičům, popřípadě dalším příbuzným </a:t>
            </a:r>
            <a:br>
              <a:rPr lang="cs-CZ" altLang="cs-CZ" sz="2400" i="1" dirty="0" smtClean="0"/>
            </a:br>
            <a:r>
              <a:rPr lang="cs-CZ" altLang="cs-CZ" sz="2400" i="1" dirty="0" smtClean="0"/>
              <a:t>i nepříbuzným osobám. </a:t>
            </a:r>
            <a:r>
              <a:rPr lang="cs-CZ" altLang="cs-CZ" sz="2400" b="1" i="1" dirty="0" smtClean="0"/>
              <a:t>Soud vezme vždy v úvahu, který z rodičů dosud o dítě řádně pečoval a řádně dbal o jeho citovou, rozumovou a mravní výchovu</a:t>
            </a:r>
            <a:r>
              <a:rPr lang="cs-CZ" altLang="cs-CZ" sz="2400" i="1" dirty="0" smtClean="0"/>
              <a:t>, jakož i to, u kterého z rodičů má dítě lepší předpoklady zdravého a úspěšného vývoje.“</a:t>
            </a:r>
          </a:p>
          <a:p>
            <a:pPr marL="0" indent="0" algn="just">
              <a:buNone/>
            </a:pPr>
            <a:endParaRPr lang="cs-CZ" sz="2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4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4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4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Rozsah a forma pomoci poskytované rodiči ohroženému DN musí odpovídat tomu, že se jedná o osobu vystavenou různým formám fyzického či psychického násilí.</a:t>
            </a:r>
            <a:r>
              <a:rPr lang="cs-CZ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Ohroženého rodiče </a:t>
            </a:r>
            <a:br>
              <a:rPr lang="cs-CZ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cs-CZ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je třeba podporovat v řešení problému, které je v zájmu jeho dětí.</a:t>
            </a:r>
          </a:p>
          <a:p>
            <a:pPr marL="0" indent="0" algn="just">
              <a:buNone/>
            </a:pPr>
            <a:endParaRPr lang="cs-CZ" sz="24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400" b="1" dirty="0">
              <a:latin typeface="Calibri" panose="020F0502020204030204" pitchFamily="34" charset="0"/>
            </a:endParaRPr>
          </a:p>
        </p:txBody>
      </p:sp>
      <p:pic>
        <p:nvPicPr>
          <p:cNvPr id="41987" name="Picture 14" descr="pru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6242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 idx="4294967295"/>
          </p:nvPr>
        </p:nvSpPr>
        <p:spPr>
          <a:xfrm>
            <a:off x="611560" y="274638"/>
            <a:ext cx="8136904" cy="777875"/>
          </a:xfrm>
        </p:spPr>
        <p:txBody>
          <a:bodyPr/>
          <a:lstStyle/>
          <a:p>
            <a:r>
              <a:rPr lang="cs-CZ" sz="2600" b="1" dirty="0" smtClean="0">
                <a:solidFill>
                  <a:srgbClr val="362BC5"/>
                </a:solidFill>
              </a:rPr>
              <a:t>Úprava péče o dítě v případech domácího násilí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685800" y="908720"/>
            <a:ext cx="8134672" cy="5544616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altLang="cs-CZ" sz="24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Konstantní judikatura Ústavního soudu ČR a ESLP</a:t>
            </a:r>
            <a:r>
              <a:rPr lang="cs-CZ" altLang="cs-CZ" sz="28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cs-CZ" altLang="cs-CZ" sz="2800" u="sng" dirty="0">
              <a:solidFill>
                <a:srgbClr val="362BC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>
              <a:buNone/>
            </a:pPr>
            <a:r>
              <a:rPr lang="cs-CZ" sz="2400" dirty="0" smtClean="0">
                <a:latin typeface="Calibri" panose="020F0502020204030204" pitchFamily="34" charset="0"/>
              </a:rPr>
              <a:t>Při rozhodování o svěření dítěte do péče rodičů nebo jiné osoby se neposuzuje</a:t>
            </a:r>
            <a:r>
              <a:rPr lang="cs-CZ" altLang="cs-CZ" sz="2400" b="1" dirty="0" smtClean="0">
                <a:latin typeface="Calibri" panose="020F0502020204030204" pitchFamily="34" charset="0"/>
              </a:rPr>
              <a:t> </a:t>
            </a:r>
            <a:r>
              <a:rPr lang="cs-CZ" altLang="cs-CZ" sz="2400" b="1" dirty="0">
                <a:latin typeface="Calibri" panose="020F0502020204030204" pitchFamily="34" charset="0"/>
              </a:rPr>
              <a:t>pouze </a:t>
            </a:r>
            <a:r>
              <a:rPr lang="cs-CZ" altLang="cs-CZ" sz="2400" b="1" dirty="0" smtClean="0">
                <a:latin typeface="Calibri" panose="020F0502020204030204" pitchFamily="34" charset="0"/>
              </a:rPr>
              <a:t>schopnost </a:t>
            </a:r>
            <a:r>
              <a:rPr lang="cs-CZ" altLang="cs-CZ" sz="2400" b="1" dirty="0">
                <a:latin typeface="Calibri" panose="020F0502020204030204" pitchFamily="34" charset="0"/>
              </a:rPr>
              <a:t>zajistit osobní péči </a:t>
            </a:r>
            <a:r>
              <a:rPr lang="cs-CZ" altLang="cs-CZ" sz="2400" b="1" dirty="0" smtClean="0">
                <a:latin typeface="Calibri" panose="020F0502020204030204" pitchFamily="34" charset="0"/>
              </a:rPr>
              <a:t/>
            </a:r>
            <a:br>
              <a:rPr lang="cs-CZ" altLang="cs-CZ" sz="2400" b="1" dirty="0" smtClean="0">
                <a:latin typeface="Calibri" panose="020F0502020204030204" pitchFamily="34" charset="0"/>
              </a:rPr>
            </a:br>
            <a:r>
              <a:rPr lang="cs-CZ" altLang="cs-CZ" sz="2400" b="1" dirty="0" smtClean="0">
                <a:latin typeface="Calibri" panose="020F0502020204030204" pitchFamily="34" charset="0"/>
              </a:rPr>
              <a:t>o </a:t>
            </a:r>
            <a:r>
              <a:rPr lang="cs-CZ" altLang="cs-CZ" sz="2400" b="1" dirty="0">
                <a:latin typeface="Calibri" panose="020F0502020204030204" pitchFamily="34" charset="0"/>
              </a:rPr>
              <a:t>dítě, ale také jeho citové, vzdělávací a materiální potřeby; </a:t>
            </a:r>
            <a:r>
              <a:rPr lang="cs-CZ" altLang="cs-CZ" sz="2400" b="1" dirty="0" smtClean="0">
                <a:latin typeface="Calibri" panose="020F0502020204030204" pitchFamily="34" charset="0"/>
              </a:rPr>
              <a:t/>
            </a:r>
            <a:br>
              <a:rPr lang="cs-CZ" altLang="cs-CZ" sz="2400" b="1" dirty="0" smtClean="0">
                <a:latin typeface="Calibri" panose="020F0502020204030204" pitchFamily="34" charset="0"/>
              </a:rPr>
            </a:br>
            <a:r>
              <a:rPr lang="cs-CZ" altLang="cs-CZ" sz="2400" b="1" dirty="0" smtClean="0">
                <a:latin typeface="Calibri" panose="020F0502020204030204" pitchFamily="34" charset="0"/>
              </a:rPr>
              <a:t>u </a:t>
            </a:r>
            <a:r>
              <a:rPr lang="cs-CZ" altLang="cs-CZ" sz="2400" b="1" dirty="0">
                <a:latin typeface="Calibri" panose="020F0502020204030204" pitchFamily="34" charset="0"/>
              </a:rPr>
              <a:t>osoby usilující o svěření dítěte </a:t>
            </a:r>
            <a:r>
              <a:rPr lang="cs-CZ" altLang="cs-CZ" sz="2400" b="1" dirty="0" smtClean="0">
                <a:latin typeface="Calibri" panose="020F0502020204030204" pitchFamily="34" charset="0"/>
              </a:rPr>
              <a:t>do </a:t>
            </a:r>
            <a:r>
              <a:rPr lang="cs-CZ" altLang="cs-CZ" sz="2400" b="1" dirty="0">
                <a:latin typeface="Calibri" panose="020F0502020204030204" pitchFamily="34" charset="0"/>
              </a:rPr>
              <a:t>péče se posuzuje </a:t>
            </a:r>
            <a:r>
              <a:rPr lang="cs-CZ" altLang="cs-CZ" sz="2400" b="1" i="1" dirty="0">
                <a:latin typeface="Calibri" panose="020F0502020204030204" pitchFamily="34" charset="0"/>
              </a:rPr>
              <a:t>věk, zdravotní stav, </a:t>
            </a:r>
            <a:r>
              <a:rPr lang="cs-CZ" altLang="cs-CZ" sz="2400" b="1" i="1" u="sng" dirty="0">
                <a:latin typeface="Calibri" panose="020F0502020204030204" pitchFamily="34" charset="0"/>
              </a:rPr>
              <a:t>výchovné a intelektuální schopnosti, morální integrita, její chování k dítěti</a:t>
            </a:r>
            <a:r>
              <a:rPr lang="cs-CZ" altLang="cs-CZ" sz="2400" b="1" i="1" dirty="0">
                <a:latin typeface="Calibri" panose="020F0502020204030204" pitchFamily="34" charset="0"/>
              </a:rPr>
              <a:t> a materiální zabezpečení</a:t>
            </a:r>
            <a:r>
              <a:rPr lang="cs-CZ" altLang="cs-CZ" sz="2400" b="1" i="1" dirty="0" smtClean="0"/>
              <a:t>.</a:t>
            </a:r>
          </a:p>
          <a:p>
            <a:pPr marL="0" indent="0" algn="just">
              <a:buNone/>
            </a:pPr>
            <a:r>
              <a:rPr lang="cs-CZ" altLang="cs-CZ" sz="24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§ 884 občanského zákoníku</a:t>
            </a:r>
            <a:r>
              <a:rPr lang="cs-CZ" altLang="cs-CZ" sz="28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cs-CZ" altLang="cs-CZ" sz="2800" u="sng" dirty="0">
              <a:solidFill>
                <a:srgbClr val="362BC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>
              <a:buNone/>
            </a:pPr>
            <a:r>
              <a:rPr lang="cs-CZ" altLang="cs-CZ" sz="2400" dirty="0" smtClean="0">
                <a:latin typeface="Calibri" panose="020F0502020204030204" pitchFamily="34" charset="0"/>
              </a:rPr>
              <a:t>„(1) Rodiče mají být všestranně příkladem svým dětem, zejména pokud se jedná o </a:t>
            </a:r>
            <a:r>
              <a:rPr lang="cs-CZ" altLang="cs-CZ" sz="2400" b="1" dirty="0" smtClean="0">
                <a:latin typeface="Calibri" panose="020F0502020204030204" pitchFamily="34" charset="0"/>
              </a:rPr>
              <a:t>způsob života a chování v rodině.“</a:t>
            </a:r>
            <a:r>
              <a:rPr lang="cs-CZ" altLang="cs-CZ" sz="2400" dirty="0" smtClean="0">
                <a:latin typeface="Calibri" panose="020F0502020204030204" pitchFamily="34" charset="0"/>
              </a:rPr>
              <a:t>.</a:t>
            </a:r>
            <a:endParaRPr lang="cs-CZ" sz="2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               </a:t>
            </a:r>
            <a:r>
              <a:rPr lang="cs-CZ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Násilný rodič zásadně nesplňuje předpoklady pro zajišťování výchovy dítěte a jeho zdravého vývoje.</a:t>
            </a:r>
            <a:endParaRPr lang="cs-CZ" sz="28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4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4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4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400" b="1" dirty="0">
              <a:latin typeface="Calibri" panose="020F0502020204030204" pitchFamily="34" charset="0"/>
            </a:endParaRPr>
          </a:p>
        </p:txBody>
      </p:sp>
      <p:pic>
        <p:nvPicPr>
          <p:cNvPr id="41987" name="Picture 14" descr="pru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Šipka doprava 4"/>
          <p:cNvSpPr/>
          <p:nvPr/>
        </p:nvSpPr>
        <p:spPr>
          <a:xfrm>
            <a:off x="799578" y="5058892"/>
            <a:ext cx="978408" cy="484632"/>
          </a:xfrm>
          <a:prstGeom prst="rightArrow">
            <a:avLst/>
          </a:prstGeom>
          <a:solidFill>
            <a:srgbClr val="FF5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86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 idx="4294967295"/>
          </p:nvPr>
        </p:nvSpPr>
        <p:spPr>
          <a:xfrm>
            <a:off x="611560" y="274638"/>
            <a:ext cx="8136904" cy="777875"/>
          </a:xfrm>
        </p:spPr>
        <p:txBody>
          <a:bodyPr/>
          <a:lstStyle/>
          <a:p>
            <a:r>
              <a:rPr lang="cs-CZ" sz="2600" b="1" dirty="0" smtClean="0">
                <a:solidFill>
                  <a:srgbClr val="362BC5"/>
                </a:solidFill>
              </a:rPr>
              <a:t>Styk dítěte s násilným rodičem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685800" y="908720"/>
            <a:ext cx="8278688" cy="5544616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altLang="cs-CZ" sz="24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Čl. 9 odst. 3 Úmluvy o právech dítěte</a:t>
            </a:r>
            <a:r>
              <a:rPr lang="cs-CZ" altLang="cs-CZ" sz="28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cs-CZ" altLang="cs-CZ" sz="2800" u="sng" dirty="0">
              <a:solidFill>
                <a:srgbClr val="362BC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>
              <a:buNone/>
            </a:pPr>
            <a:r>
              <a:rPr lang="cs-CZ" sz="2400" dirty="0" smtClean="0">
                <a:latin typeface="Calibri" panose="020F0502020204030204" pitchFamily="34" charset="0"/>
              </a:rPr>
              <a:t>„Státy uznávají právo dítěte odděleného od jednoho nebo obou rodičů udržovat pravidelné osobní kontakty s oběma rodiči, </a:t>
            </a:r>
            <a:r>
              <a:rPr lang="cs-CZ" sz="2400" b="1" dirty="0" smtClean="0">
                <a:latin typeface="Calibri" panose="020F0502020204030204" pitchFamily="34" charset="0"/>
              </a:rPr>
              <a:t>ledaže by to bylo v rozporu se zájmy dítěte.“.</a:t>
            </a:r>
            <a:endParaRPr lang="cs-CZ" altLang="cs-CZ" sz="2400" b="1" dirty="0"/>
          </a:p>
          <a:p>
            <a:pPr marL="0" indent="0" algn="just">
              <a:buNone/>
            </a:pPr>
            <a:r>
              <a:rPr lang="cs-CZ" altLang="cs-CZ" sz="2400" i="1" u="sng" dirty="0">
                <a:solidFill>
                  <a:srgbClr val="362BC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Čl. 4</a:t>
            </a:r>
            <a:r>
              <a:rPr lang="cs-CZ" altLang="cs-CZ" sz="24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Evropské úmluvy o styku s dětmi (č. 91/2005 </a:t>
            </a:r>
            <a:r>
              <a:rPr lang="cs-CZ" altLang="cs-CZ" sz="2400" i="1" u="sng" dirty="0" err="1" smtClean="0">
                <a:solidFill>
                  <a:srgbClr val="362BC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Sb.m.s</a:t>
            </a:r>
            <a:r>
              <a:rPr lang="cs-CZ" altLang="cs-CZ" sz="24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.)</a:t>
            </a:r>
            <a:r>
              <a:rPr lang="cs-CZ" altLang="cs-CZ" sz="28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cs-CZ" altLang="cs-CZ" sz="2800" u="sng" dirty="0">
              <a:solidFill>
                <a:srgbClr val="362BC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>
              <a:buNone/>
            </a:pPr>
            <a:r>
              <a:rPr lang="cs-CZ" sz="2400" dirty="0" smtClean="0">
                <a:latin typeface="Calibri" panose="020F0502020204030204" pitchFamily="34" charset="0"/>
              </a:rPr>
              <a:t>„1</a:t>
            </a:r>
            <a:r>
              <a:rPr lang="cs-CZ" sz="2400" dirty="0">
                <a:latin typeface="Calibri" panose="020F0502020204030204" pitchFamily="34" charset="0"/>
              </a:rPr>
              <a:t>. Dítě a jeho rodiče mají právo navázat a udržovat vzájemný pravidelný styk</a:t>
            </a:r>
            <a:r>
              <a:rPr lang="cs-CZ" sz="2400" dirty="0" smtClean="0">
                <a:latin typeface="Calibri" panose="020F0502020204030204" pitchFamily="34" charset="0"/>
              </a:rPr>
              <a:t>.</a:t>
            </a:r>
            <a:endParaRPr lang="cs-CZ" sz="24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2400" dirty="0" smtClean="0">
                <a:latin typeface="Calibri" panose="020F0502020204030204" pitchFamily="34" charset="0"/>
              </a:rPr>
              <a:t>2</a:t>
            </a:r>
            <a:r>
              <a:rPr lang="cs-CZ" sz="2400" dirty="0">
                <a:latin typeface="Calibri" panose="020F0502020204030204" pitchFamily="34" charset="0"/>
              </a:rPr>
              <a:t>. Tento styk </a:t>
            </a:r>
            <a:r>
              <a:rPr lang="cs-CZ" sz="2400" b="1" dirty="0">
                <a:latin typeface="Calibri" panose="020F0502020204030204" pitchFamily="34" charset="0"/>
              </a:rPr>
              <a:t>lze omezit nebo vyloučit pouze tam, kde to je nezbytné v nejlepším zájmu dítěte</a:t>
            </a:r>
            <a:r>
              <a:rPr lang="cs-CZ" sz="2400" dirty="0"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cs-CZ" sz="2400" dirty="0" smtClean="0">
                <a:latin typeface="Calibri" panose="020F0502020204030204" pitchFamily="34" charset="0"/>
              </a:rPr>
              <a:t>3</a:t>
            </a:r>
            <a:r>
              <a:rPr lang="cs-CZ" sz="2400" dirty="0">
                <a:latin typeface="Calibri" panose="020F0502020204030204" pitchFamily="34" charset="0"/>
              </a:rPr>
              <a:t>. V případě, že není v nejlepším zájmu dítěte udržovat styk </a:t>
            </a:r>
            <a:r>
              <a:rPr lang="cs-CZ" sz="2400" dirty="0" smtClean="0">
                <a:latin typeface="Calibri" panose="020F0502020204030204" pitchFamily="34" charset="0"/>
              </a:rPr>
              <a:t/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s </a:t>
            </a:r>
            <a:r>
              <a:rPr lang="cs-CZ" sz="2400" dirty="0">
                <a:latin typeface="Calibri" panose="020F0502020204030204" pitchFamily="34" charset="0"/>
              </a:rPr>
              <a:t>jedním z rodičů bez dohledu, </a:t>
            </a:r>
            <a:r>
              <a:rPr lang="cs-CZ" sz="2400" b="1" dirty="0">
                <a:latin typeface="Calibri" panose="020F0502020204030204" pitchFamily="34" charset="0"/>
              </a:rPr>
              <a:t>je třeba zvážit možnost osobního styku s dohledem nebo jiné formy styku s tímto rodičem</a:t>
            </a:r>
            <a:r>
              <a:rPr lang="cs-CZ" sz="2400" dirty="0" smtClean="0">
                <a:latin typeface="Calibri" panose="020F0502020204030204" pitchFamily="34" charset="0"/>
              </a:rPr>
              <a:t>.“.</a:t>
            </a:r>
            <a:endParaRPr lang="cs-CZ" sz="24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               </a:t>
            </a:r>
          </a:p>
          <a:p>
            <a:pPr marL="0" indent="0" algn="just">
              <a:buNone/>
            </a:pPr>
            <a:endParaRPr lang="cs-CZ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4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4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4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4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400" b="1" dirty="0">
              <a:latin typeface="Calibri" panose="020F0502020204030204" pitchFamily="34" charset="0"/>
            </a:endParaRPr>
          </a:p>
        </p:txBody>
      </p:sp>
      <p:pic>
        <p:nvPicPr>
          <p:cNvPr id="41987" name="Picture 14" descr="pru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0849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 idx="4294967295"/>
          </p:nvPr>
        </p:nvSpPr>
        <p:spPr>
          <a:xfrm>
            <a:off x="611560" y="274638"/>
            <a:ext cx="8136904" cy="777875"/>
          </a:xfrm>
        </p:spPr>
        <p:txBody>
          <a:bodyPr/>
          <a:lstStyle/>
          <a:p>
            <a:r>
              <a:rPr lang="cs-CZ" sz="2600" b="1" dirty="0" smtClean="0">
                <a:solidFill>
                  <a:srgbClr val="362BC5"/>
                </a:solidFill>
              </a:rPr>
              <a:t>Úprava péče o dítě a styku v případech DN 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685800" y="980728"/>
            <a:ext cx="8134672" cy="5472608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altLang="cs-CZ" sz="24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Čl. 31</a:t>
            </a:r>
            <a:r>
              <a:rPr lang="cs-CZ" altLang="cs-CZ" sz="28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altLang="cs-CZ" sz="24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Istanbulské úmluvy:</a:t>
            </a:r>
            <a:endParaRPr lang="cs-CZ" altLang="cs-CZ" sz="2400" u="sng" dirty="0">
              <a:solidFill>
                <a:srgbClr val="362BC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>
              <a:buNone/>
            </a:pPr>
            <a:r>
              <a:rPr lang="cs-CZ" sz="2400" dirty="0" smtClean="0"/>
              <a:t>„1. Strany </a:t>
            </a:r>
            <a:r>
              <a:rPr lang="cs-CZ" sz="2400" dirty="0"/>
              <a:t>učiní nezbytná legislativní i jiná opatření, aby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při </a:t>
            </a:r>
            <a:r>
              <a:rPr lang="cs-CZ" sz="2400" dirty="0"/>
              <a:t>rozhodování o svěření do péče </a:t>
            </a:r>
            <a:r>
              <a:rPr lang="cs-CZ" sz="2400" dirty="0" smtClean="0"/>
              <a:t>a právu </a:t>
            </a:r>
            <a:r>
              <a:rPr lang="cs-CZ" sz="2400" dirty="0"/>
              <a:t>na </a:t>
            </a:r>
            <a:r>
              <a:rPr lang="cs-CZ" sz="2400" dirty="0" smtClean="0"/>
              <a:t>styk </a:t>
            </a:r>
            <a:br>
              <a:rPr lang="cs-CZ" sz="2400" dirty="0" smtClean="0"/>
            </a:br>
            <a:r>
              <a:rPr lang="cs-CZ" sz="2400" dirty="0" smtClean="0"/>
              <a:t>s dítětem </a:t>
            </a:r>
            <a:r>
              <a:rPr lang="cs-CZ" sz="2400" b="1" dirty="0"/>
              <a:t>byly brány v úvahu násilné incidenty</a:t>
            </a:r>
            <a:r>
              <a:rPr lang="cs-CZ" sz="2400" dirty="0"/>
              <a:t>, spadající </a:t>
            </a:r>
            <a:r>
              <a:rPr lang="cs-CZ" sz="2400" dirty="0" smtClean="0"/>
              <a:t>do </a:t>
            </a:r>
            <a:r>
              <a:rPr lang="cs-CZ" sz="2400" dirty="0"/>
              <a:t>působnosti </a:t>
            </a:r>
            <a:r>
              <a:rPr lang="cs-CZ" sz="2400" dirty="0" smtClean="0"/>
              <a:t>této úmluvy.</a:t>
            </a:r>
          </a:p>
          <a:p>
            <a:pPr marL="0" indent="0">
              <a:buNone/>
            </a:pPr>
            <a:r>
              <a:rPr lang="cs-CZ" sz="2400" dirty="0" smtClean="0"/>
              <a:t>2. </a:t>
            </a:r>
            <a:r>
              <a:rPr lang="cs-CZ" sz="2400" dirty="0"/>
              <a:t>Strany učiní nezbytná legislativní i jiná opatření, aby uplatnění veškerých práv spojených </a:t>
            </a:r>
            <a:r>
              <a:rPr lang="cs-CZ" sz="2400" dirty="0" smtClean="0"/>
              <a:t>s péčí </a:t>
            </a:r>
            <a:r>
              <a:rPr lang="cs-CZ" sz="2400" dirty="0"/>
              <a:t>a </a:t>
            </a:r>
            <a:r>
              <a:rPr lang="cs-CZ" sz="2400" dirty="0" smtClean="0"/>
              <a:t>stykem </a:t>
            </a:r>
            <a:br>
              <a:rPr lang="cs-CZ" sz="2400" dirty="0" smtClean="0"/>
            </a:br>
            <a:r>
              <a:rPr lang="cs-CZ" sz="2400" dirty="0" smtClean="0"/>
              <a:t>s dítětem </a:t>
            </a:r>
            <a:r>
              <a:rPr lang="cs-CZ" sz="2400" b="1" dirty="0" smtClean="0"/>
              <a:t>neohrožovalo </a:t>
            </a:r>
            <a:r>
              <a:rPr lang="cs-CZ" sz="2400" b="1" dirty="0"/>
              <a:t>práva a bezpečnost oběti 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či dětí.</a:t>
            </a:r>
            <a:r>
              <a:rPr lang="cs-CZ" sz="2400" dirty="0" smtClean="0"/>
              <a:t>“</a:t>
            </a:r>
            <a:endParaRPr lang="cs-CZ" sz="24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             </a:t>
            </a:r>
            <a:r>
              <a:rPr lang="cs-CZ" sz="2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Styk dítěte s rodičem je primárně jeho právem, nikoliv povinností; prioritou musí být ochrana bezpečí dítěte, předcházení vzniku psychické či jiné újmy </a:t>
            </a:r>
            <a:br>
              <a:rPr lang="cs-CZ" sz="2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cs-CZ" sz="2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a respektování přání, názorů a pocitů dítěte.</a:t>
            </a:r>
            <a:endParaRPr lang="cs-CZ" sz="24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4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4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400" b="1" dirty="0">
              <a:latin typeface="Calibri" panose="020F0502020204030204" pitchFamily="34" charset="0"/>
            </a:endParaRPr>
          </a:p>
        </p:txBody>
      </p:sp>
      <p:pic>
        <p:nvPicPr>
          <p:cNvPr id="41987" name="Picture 14" descr="pru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Šipka doprava 4"/>
          <p:cNvSpPr/>
          <p:nvPr/>
        </p:nvSpPr>
        <p:spPr>
          <a:xfrm>
            <a:off x="798743" y="4581128"/>
            <a:ext cx="978408" cy="484632"/>
          </a:xfrm>
          <a:prstGeom prst="rightArrow">
            <a:avLst/>
          </a:prstGeom>
          <a:solidFill>
            <a:srgbClr val="FF5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04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 idx="4294967295"/>
          </p:nvPr>
        </p:nvSpPr>
        <p:spPr>
          <a:xfrm>
            <a:off x="611560" y="274638"/>
            <a:ext cx="8136904" cy="777875"/>
          </a:xfrm>
        </p:spPr>
        <p:txBody>
          <a:bodyPr/>
          <a:lstStyle/>
          <a:p>
            <a:r>
              <a:rPr lang="cs-CZ" sz="2600" b="1" dirty="0" smtClean="0">
                <a:solidFill>
                  <a:srgbClr val="362B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 případů DN řešených OSPOD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980728"/>
            <a:ext cx="7921625" cy="54006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altLang="cs-CZ" sz="2400" b="1" i="1" dirty="0" smtClean="0"/>
              <a:t>Počty případů domácího násilí, kterého byly přítomny nezletilé děti a které byly řešeny OSPOD: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altLang="cs-CZ" sz="2000" b="1" i="1" dirty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altLang="cs-CZ" sz="2000" i="1" dirty="0" smtClean="0"/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000" i="1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altLang="cs-CZ" sz="2000" i="1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altLang="cs-CZ" sz="2000" i="1" dirty="0"/>
              <a:t>     </a:t>
            </a:r>
            <a:r>
              <a:rPr lang="cs-CZ" altLang="cs-CZ" sz="1100" i="1" dirty="0"/>
              <a:t>Zdroj: Statistické výkazy V (MPSV) 20-01 o výkonu sociálně-právní ochrany dětí</a:t>
            </a:r>
          </a:p>
          <a:p>
            <a:pPr marL="0" indent="0">
              <a:buNone/>
            </a:pPr>
            <a:endParaRPr lang="cs-CZ" sz="2200" b="1" u="sng" dirty="0" smtClean="0"/>
          </a:p>
        </p:txBody>
      </p:sp>
      <p:pic>
        <p:nvPicPr>
          <p:cNvPr id="41987" name="Picture 14" descr="pru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024889"/>
              </p:ext>
            </p:extLst>
          </p:nvPr>
        </p:nvGraphicFramePr>
        <p:xfrm>
          <a:off x="971600" y="1916833"/>
          <a:ext cx="7776864" cy="1976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792088"/>
                <a:gridCol w="792088"/>
                <a:gridCol w="864096"/>
                <a:gridCol w="847479"/>
                <a:gridCol w="808705"/>
                <a:gridCol w="792088"/>
                <a:gridCol w="792088"/>
              </a:tblGrid>
              <a:tr h="65887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2008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2009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cs-CZ" b="1" dirty="0" smtClean="0"/>
                        <a:t>Počet</a:t>
                      </a:r>
                      <a:r>
                        <a:rPr lang="cs-CZ" b="1" baseline="0" dirty="0" smtClean="0"/>
                        <a:t> případů celkem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1 566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1 721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1 976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2 505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2 530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2 583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2 592</a:t>
                      </a:r>
                      <a:endParaRPr lang="cs-CZ" sz="2000" dirty="0"/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cs-CZ" dirty="0" smtClean="0"/>
                        <a:t>z</a:t>
                      </a:r>
                      <a:r>
                        <a:rPr lang="cs-CZ" baseline="0" dirty="0" smtClean="0"/>
                        <a:t> toho počet </a:t>
                      </a:r>
                      <a:r>
                        <a:rPr lang="cs-CZ" i="0" baseline="0" dirty="0" smtClean="0"/>
                        <a:t>případů s vykázáním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412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459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651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726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753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699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788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 rot="10800000" flipV="1">
            <a:off x="899592" y="3003764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altLang="cs-CZ" sz="1600" i="1" dirty="0" smtClean="0"/>
          </a:p>
          <a:p>
            <a:endParaRPr lang="cs-CZ" altLang="cs-CZ" sz="1600" i="1" dirty="0"/>
          </a:p>
          <a:p>
            <a:endParaRPr lang="cs-CZ" altLang="cs-CZ" sz="1600" i="1" dirty="0" smtClean="0"/>
          </a:p>
          <a:p>
            <a:endParaRPr lang="cs-CZ" altLang="cs-CZ" sz="1600" i="1" dirty="0"/>
          </a:p>
          <a:p>
            <a:endParaRPr lang="cs-CZ" altLang="cs-CZ" sz="1600" i="1" dirty="0" smtClean="0"/>
          </a:p>
          <a:p>
            <a:r>
              <a:rPr lang="cs-CZ" altLang="cs-CZ" sz="1600" i="1" dirty="0" smtClean="0"/>
              <a:t>Zdroj</a:t>
            </a:r>
            <a:r>
              <a:rPr lang="cs-CZ" altLang="cs-CZ" sz="1600" i="1" dirty="0"/>
              <a:t>: Statistické výkazy V (MPSV) 20-01 o výkonu sociálně-právní ochrany </a:t>
            </a:r>
            <a:r>
              <a:rPr lang="cs-CZ" altLang="cs-CZ" sz="1600" i="1" dirty="0" smtClean="0"/>
              <a:t>dětí</a:t>
            </a:r>
          </a:p>
          <a:p>
            <a:endParaRPr lang="cs-CZ" sz="1600" i="1" dirty="0"/>
          </a:p>
          <a:p>
            <a:endParaRPr lang="cs-CZ" sz="1600" i="1" dirty="0" smtClean="0"/>
          </a:p>
          <a:p>
            <a:r>
              <a:rPr lang="cs-CZ" sz="2400" dirty="0" smtClean="0">
                <a:solidFill>
                  <a:srgbClr val="FF5050"/>
                </a:solidFill>
                <a:latin typeface="Calibri" panose="020F0502020204030204" pitchFamily="34" charset="0"/>
              </a:rPr>
              <a:t>Nejvíce případů je zaznamenáváno v Moravskoslezském kraji, Jihomoravském kraji, Ústeckém kraji a Středočeském kraji, nejméně v Královéhradeckém kraji, Karlovarském kraji </a:t>
            </a:r>
            <a:br>
              <a:rPr lang="cs-CZ" sz="2400" dirty="0" smtClean="0">
                <a:solidFill>
                  <a:srgbClr val="FF5050"/>
                </a:solidFill>
                <a:latin typeface="Calibri" panose="020F0502020204030204" pitchFamily="34" charset="0"/>
              </a:rPr>
            </a:br>
            <a:r>
              <a:rPr lang="cs-CZ" sz="2400" dirty="0" smtClean="0">
                <a:solidFill>
                  <a:srgbClr val="FF5050"/>
                </a:solidFill>
                <a:latin typeface="Calibri" panose="020F0502020204030204" pitchFamily="34" charset="0"/>
              </a:rPr>
              <a:t>a Pardubickém kraji.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95678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 idx="4294967295"/>
          </p:nvPr>
        </p:nvSpPr>
        <p:spPr>
          <a:xfrm>
            <a:off x="611560" y="274638"/>
            <a:ext cx="8136904" cy="777875"/>
          </a:xfrm>
        </p:spPr>
        <p:txBody>
          <a:bodyPr/>
          <a:lstStyle/>
          <a:p>
            <a:r>
              <a:rPr lang="cs-CZ" sz="2600" b="1" dirty="0" smtClean="0">
                <a:solidFill>
                  <a:srgbClr val="362BC5"/>
                </a:solidFill>
              </a:rPr>
              <a:t>Zákonná úprava činnosti OSPOD ve vztahu k DN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980728"/>
            <a:ext cx="7921625" cy="5400600"/>
          </a:xfrm>
        </p:spPr>
        <p:txBody>
          <a:bodyPr/>
          <a:lstStyle/>
          <a:p>
            <a:pPr marL="0" indent="0">
              <a:buNone/>
            </a:pPr>
            <a:r>
              <a:rPr lang="cs-CZ" sz="26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§ 6 písm. g) zákona č. 359/1999 Sb., o sociálně-právní ochraně dětí (ve znění novely provedené zákonem </a:t>
            </a:r>
            <a:br>
              <a:rPr lang="cs-CZ" sz="26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cs-CZ" sz="26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č. 134/2006 Sb., s účinností od 1. 6. 2006):</a:t>
            </a:r>
            <a:endParaRPr lang="cs-CZ" sz="2600" u="sng" dirty="0" smtClean="0">
              <a:solidFill>
                <a:srgbClr val="362B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6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600" dirty="0" smtClean="0">
                <a:latin typeface="Calibri" panose="020F0502020204030204" pitchFamily="34" charset="0"/>
              </a:rPr>
              <a:t>„Sociálně-právní ochrana se zaměřuje zejména na děti, </a:t>
            </a:r>
          </a:p>
          <a:p>
            <a:pPr marL="0" indent="0" algn="just">
              <a:spcAft>
                <a:spcPts val="600"/>
              </a:spcAft>
              <a:buNone/>
              <a:defRPr/>
            </a:pPr>
            <a:r>
              <a:rPr lang="cs-CZ" sz="2600" dirty="0">
                <a:latin typeface="Calibri" panose="020F0502020204030204" pitchFamily="34" charset="0"/>
              </a:rPr>
              <a:t>„(g) které jsou </a:t>
            </a:r>
            <a:r>
              <a:rPr lang="cs-CZ" sz="2600" b="1" dirty="0">
                <a:latin typeface="Calibri" panose="020F0502020204030204" pitchFamily="34" charset="0"/>
              </a:rPr>
              <a:t>ohrožovány násilím mezi rodiči </a:t>
            </a:r>
            <a:r>
              <a:rPr lang="cs-CZ" sz="2600" dirty="0">
                <a:latin typeface="Calibri" panose="020F0502020204030204" pitchFamily="34" charset="0"/>
              </a:rPr>
              <a:t>nebo jinými osobami odpovědnými za výchovu dítěte, popřípadě násilím mezi dalšími fyzickými osobami</a:t>
            </a:r>
            <a:r>
              <a:rPr lang="cs-CZ" sz="2600" dirty="0"/>
              <a:t>;</a:t>
            </a:r>
            <a:r>
              <a:rPr lang="cs-CZ" sz="2600" dirty="0" smtClean="0"/>
              <a:t> </a:t>
            </a:r>
            <a:endParaRPr lang="cs-CZ" sz="2600" dirty="0"/>
          </a:p>
          <a:p>
            <a:pPr marL="0" indent="0" algn="just">
              <a:spcAft>
                <a:spcPts val="600"/>
              </a:spcAft>
              <a:buNone/>
              <a:defRPr/>
            </a:pPr>
            <a:r>
              <a:rPr lang="cs-CZ" sz="2200" dirty="0"/>
              <a:t>	</a:t>
            </a:r>
            <a:r>
              <a:rPr lang="cs-CZ" sz="2200" dirty="0" smtClean="0"/>
              <a:t>   </a:t>
            </a:r>
            <a:r>
              <a:rPr lang="cs-CZ" sz="2600" b="1" dirty="0" smtClean="0">
                <a:solidFill>
                  <a:srgbClr val="FF5050"/>
                </a:solidFill>
                <a:latin typeface="Calibri" panose="020F0502020204030204" pitchFamily="34" charset="0"/>
              </a:rPr>
              <a:t>Pachatel násilí je osobou, která ohrožuje příznivý vývoj dítěte a dopouští se psychického týrání dítěte.</a:t>
            </a:r>
            <a:endParaRPr lang="cs-CZ" sz="2200" b="1" u="sng" dirty="0" smtClean="0"/>
          </a:p>
        </p:txBody>
      </p:sp>
      <p:pic>
        <p:nvPicPr>
          <p:cNvPr id="41987" name="Picture 14" descr="pru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Šipka doprava 1"/>
          <p:cNvSpPr/>
          <p:nvPr/>
        </p:nvSpPr>
        <p:spPr>
          <a:xfrm>
            <a:off x="922675" y="4561704"/>
            <a:ext cx="978408" cy="484632"/>
          </a:xfrm>
          <a:prstGeom prst="rightArrow">
            <a:avLst/>
          </a:prstGeom>
          <a:solidFill>
            <a:srgbClr val="FF5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5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 idx="4294967295"/>
          </p:nvPr>
        </p:nvSpPr>
        <p:spPr>
          <a:xfrm>
            <a:off x="611560" y="274638"/>
            <a:ext cx="8136904" cy="777875"/>
          </a:xfrm>
        </p:spPr>
        <p:txBody>
          <a:bodyPr/>
          <a:lstStyle/>
          <a:p>
            <a:r>
              <a:rPr lang="cs-CZ" sz="2600" b="1" dirty="0" smtClean="0">
                <a:solidFill>
                  <a:srgbClr val="362BC5"/>
                </a:solidFill>
              </a:rPr>
              <a:t>Oznamovací povinnost OSPOD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980728"/>
            <a:ext cx="7921625" cy="5400600"/>
          </a:xfrm>
        </p:spPr>
        <p:txBody>
          <a:bodyPr/>
          <a:lstStyle/>
          <a:p>
            <a:pPr marL="0" indent="0">
              <a:buNone/>
            </a:pPr>
            <a:r>
              <a:rPr lang="cs-CZ" sz="26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§ 51 odst. 5 písm. b) zákona č. 359/1999 Sb., o sociálně-právní ochraně dětí (s účinností od 1. 6. 2006):</a:t>
            </a:r>
            <a:endParaRPr lang="cs-CZ" sz="2600" u="sng" dirty="0" smtClean="0">
              <a:solidFill>
                <a:srgbClr val="362B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600" dirty="0" smtClean="0">
                <a:latin typeface="Calibri" panose="020F0502020204030204" pitchFamily="34" charset="0"/>
              </a:rPr>
              <a:t>„Orgán sociálně-právní ochrany je povinen</a:t>
            </a:r>
          </a:p>
          <a:p>
            <a:pPr marL="0" indent="0" algn="just">
              <a:buNone/>
            </a:pPr>
            <a:r>
              <a:rPr lang="cs-CZ" sz="2600" dirty="0"/>
              <a:t>b</a:t>
            </a:r>
            <a:r>
              <a:rPr lang="cs-CZ" sz="2600" dirty="0">
                <a:latin typeface="Calibri" panose="020F0502020204030204" pitchFamily="34" charset="0"/>
              </a:rPr>
              <a:t>) orgánu činnému v trestním řízení oznamovat skutečnosti nasvědčující tomu, že byl spáchán na dítěti trestný </a:t>
            </a:r>
            <a:r>
              <a:rPr lang="cs-CZ" sz="2600" dirty="0" smtClean="0">
                <a:latin typeface="Calibri" panose="020F0502020204030204" pitchFamily="34" charset="0"/>
              </a:rPr>
              <a:t>čin, </a:t>
            </a:r>
            <a:r>
              <a:rPr lang="cs-CZ" sz="2600" dirty="0">
                <a:latin typeface="Calibri" panose="020F0502020204030204" pitchFamily="34" charset="0"/>
              </a:rPr>
              <a:t>nebo že dítě bylo použito ke spáchání trestného činu, </a:t>
            </a:r>
            <a:r>
              <a:rPr lang="cs-CZ" sz="2600" b="1" dirty="0">
                <a:latin typeface="Calibri" panose="020F0502020204030204" pitchFamily="34" charset="0"/>
              </a:rPr>
              <a:t>nebo že dochází k násilí mezi rodiči, jinými osobami odpovědnými za výchovu dítěte </a:t>
            </a:r>
            <a:r>
              <a:rPr lang="cs-CZ" sz="2600" b="1" dirty="0" smtClean="0">
                <a:latin typeface="Calibri" panose="020F0502020204030204" pitchFamily="34" charset="0"/>
              </a:rPr>
              <a:t/>
            </a:r>
            <a:br>
              <a:rPr lang="cs-CZ" sz="2600" b="1" dirty="0" smtClean="0">
                <a:latin typeface="Calibri" panose="020F0502020204030204" pitchFamily="34" charset="0"/>
              </a:rPr>
            </a:br>
            <a:r>
              <a:rPr lang="cs-CZ" sz="2600" b="1" dirty="0" smtClean="0">
                <a:latin typeface="Calibri" panose="020F0502020204030204" pitchFamily="34" charset="0"/>
              </a:rPr>
              <a:t>a </a:t>
            </a:r>
            <a:r>
              <a:rPr lang="cs-CZ" sz="2600" b="1" dirty="0">
                <a:latin typeface="Calibri" panose="020F0502020204030204" pitchFamily="34" charset="0"/>
              </a:rPr>
              <a:t>dalšími fyzickými osobami v domácnosti obývané dítětem</a:t>
            </a:r>
            <a:r>
              <a:rPr lang="cs-CZ" sz="2600" dirty="0">
                <a:latin typeface="Calibri" panose="020F0502020204030204" pitchFamily="34" charset="0"/>
              </a:rPr>
              <a:t>, nebo že není plněna vyživovací povinnost </a:t>
            </a:r>
            <a:r>
              <a:rPr lang="cs-CZ" sz="2600" dirty="0" smtClean="0">
                <a:latin typeface="Calibri" panose="020F0502020204030204" pitchFamily="34" charset="0"/>
              </a:rPr>
              <a:t/>
            </a:r>
            <a:br>
              <a:rPr lang="cs-CZ" sz="2600" dirty="0" smtClean="0">
                <a:latin typeface="Calibri" panose="020F0502020204030204" pitchFamily="34" charset="0"/>
              </a:rPr>
            </a:br>
            <a:r>
              <a:rPr lang="cs-CZ" sz="2600" dirty="0" smtClean="0">
                <a:latin typeface="Calibri" panose="020F0502020204030204" pitchFamily="34" charset="0"/>
              </a:rPr>
              <a:t>k </a:t>
            </a:r>
            <a:r>
              <a:rPr lang="cs-CZ" sz="2600" dirty="0">
                <a:latin typeface="Calibri" panose="020F0502020204030204" pitchFamily="34" charset="0"/>
              </a:rPr>
              <a:t>dítěti</a:t>
            </a:r>
            <a:r>
              <a:rPr lang="cs-CZ" sz="2600" dirty="0" smtClean="0">
                <a:latin typeface="Calibri" panose="020F0502020204030204" pitchFamily="34" charset="0"/>
              </a:rPr>
              <a:t>;“ </a:t>
            </a:r>
            <a:r>
              <a:rPr lang="cs-CZ" sz="2600" dirty="0">
                <a:latin typeface="Calibri" panose="020F0502020204030204" pitchFamily="34" charset="0"/>
              </a:rPr>
              <a:t> </a:t>
            </a:r>
            <a:r>
              <a:rPr lang="cs-CZ" sz="2600" dirty="0" smtClean="0">
                <a:latin typeface="Calibri" panose="020F0502020204030204" pitchFamily="34" charset="0"/>
              </a:rPr>
              <a:t>            </a:t>
            </a:r>
            <a:r>
              <a:rPr lang="cs-CZ" sz="2600" b="1" dirty="0" smtClean="0">
                <a:solidFill>
                  <a:srgbClr val="FF5050"/>
                </a:solidFill>
                <a:latin typeface="Calibri" panose="020F0502020204030204" pitchFamily="34" charset="0"/>
              </a:rPr>
              <a:t>Oznamovací povinnost platí </a:t>
            </a:r>
            <a:br>
              <a:rPr lang="cs-CZ" sz="2600" b="1" dirty="0" smtClean="0">
                <a:solidFill>
                  <a:srgbClr val="FF5050"/>
                </a:solidFill>
                <a:latin typeface="Calibri" panose="020F0502020204030204" pitchFamily="34" charset="0"/>
              </a:rPr>
            </a:br>
            <a:r>
              <a:rPr lang="cs-CZ" sz="2600" b="1" dirty="0" smtClean="0">
                <a:solidFill>
                  <a:srgbClr val="FF5050"/>
                </a:solidFill>
                <a:latin typeface="Calibri" panose="020F0502020204030204" pitchFamily="34" charset="0"/>
              </a:rPr>
              <a:t>pro všechny  OSPOD bez ohledu na to, zda se jedná </a:t>
            </a:r>
            <a:br>
              <a:rPr lang="cs-CZ" sz="2600" b="1" dirty="0" smtClean="0">
                <a:solidFill>
                  <a:srgbClr val="FF5050"/>
                </a:solidFill>
                <a:latin typeface="Calibri" panose="020F0502020204030204" pitchFamily="34" charset="0"/>
              </a:rPr>
            </a:br>
            <a:r>
              <a:rPr lang="cs-CZ" sz="2600" b="1" dirty="0" smtClean="0">
                <a:solidFill>
                  <a:srgbClr val="FF5050"/>
                </a:solidFill>
                <a:latin typeface="Calibri" panose="020F0502020204030204" pitchFamily="34" charset="0"/>
              </a:rPr>
              <a:t>o podezření na spáchání trestného činu.</a:t>
            </a:r>
            <a:endParaRPr lang="cs-CZ" sz="2200" b="1" u="sng" dirty="0" smtClean="0"/>
          </a:p>
        </p:txBody>
      </p:sp>
      <p:pic>
        <p:nvPicPr>
          <p:cNvPr id="41987" name="Picture 14" descr="pru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Šipka doprava 1"/>
          <p:cNvSpPr/>
          <p:nvPr/>
        </p:nvSpPr>
        <p:spPr>
          <a:xfrm>
            <a:off x="3174144" y="5128179"/>
            <a:ext cx="978408" cy="484632"/>
          </a:xfrm>
          <a:prstGeom prst="rightArrow">
            <a:avLst/>
          </a:prstGeom>
          <a:solidFill>
            <a:srgbClr val="FF5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8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 idx="4294967295"/>
          </p:nvPr>
        </p:nvSpPr>
        <p:spPr>
          <a:xfrm>
            <a:off x="611560" y="274638"/>
            <a:ext cx="8136904" cy="777875"/>
          </a:xfrm>
        </p:spPr>
        <p:txBody>
          <a:bodyPr/>
          <a:lstStyle/>
          <a:p>
            <a:r>
              <a:rPr lang="cs-CZ" sz="2600" b="1" dirty="0" smtClean="0">
                <a:solidFill>
                  <a:srgbClr val="362BC5"/>
                </a:solidFill>
              </a:rPr>
              <a:t>Oznamovací </a:t>
            </a:r>
            <a:r>
              <a:rPr lang="cs-CZ" sz="2600" b="1" smtClean="0">
                <a:solidFill>
                  <a:srgbClr val="362BC5"/>
                </a:solidFill>
              </a:rPr>
              <a:t>povinnost OSPOD</a:t>
            </a:r>
            <a:endParaRPr lang="cs-CZ" sz="2600" b="1" dirty="0" smtClean="0">
              <a:solidFill>
                <a:srgbClr val="362BC5"/>
              </a:solidFill>
            </a:endParaRP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908720"/>
            <a:ext cx="7921625" cy="5688632"/>
          </a:xfrm>
        </p:spPr>
        <p:txBody>
          <a:bodyPr/>
          <a:lstStyle/>
          <a:p>
            <a:pPr marL="0" indent="0">
              <a:buNone/>
            </a:pPr>
            <a:r>
              <a:rPr lang="cs-CZ" sz="24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Úmluva Rady Evropy č. 210 o prevenci a potírání násilí </a:t>
            </a:r>
            <a:br>
              <a:rPr lang="cs-CZ" sz="24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cs-CZ" sz="24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na ženách a domácího násilí </a:t>
            </a:r>
            <a:r>
              <a:rPr lang="cs-CZ" sz="2400" i="1" u="sng" dirty="0" smtClean="0">
                <a:solidFill>
                  <a:srgbClr val="362BC5"/>
                </a:solidFill>
                <a:latin typeface="Calibri" panose="020F0502020204030204" pitchFamily="34" charset="0"/>
              </a:rPr>
              <a:t>(tzv. Istanbulská úmluva, schválena usnesením vlády č. 114 ze dne 8. 2. 2016):</a:t>
            </a:r>
            <a:endParaRPr lang="cs-CZ" sz="2400" u="sng" dirty="0" smtClean="0">
              <a:solidFill>
                <a:srgbClr val="362BC5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600" dirty="0" smtClean="0">
                <a:latin typeface="Calibri" panose="020F0502020204030204" pitchFamily="34" charset="0"/>
              </a:rPr>
              <a:t>„</a:t>
            </a:r>
            <a:r>
              <a:rPr lang="cs-CZ" sz="2200" dirty="0" smtClean="0">
                <a:latin typeface="Calibri" panose="020F0502020204030204" pitchFamily="34" charset="0"/>
              </a:rPr>
              <a:t>Článek </a:t>
            </a:r>
            <a:r>
              <a:rPr lang="cs-CZ" sz="2200" dirty="0">
                <a:latin typeface="Calibri" panose="020F0502020204030204" pitchFamily="34" charset="0"/>
              </a:rPr>
              <a:t>27 </a:t>
            </a:r>
            <a:r>
              <a:rPr lang="cs-CZ" sz="2200" b="1" dirty="0">
                <a:latin typeface="Calibri" panose="020F0502020204030204" pitchFamily="34" charset="0"/>
              </a:rPr>
              <a:t>– Ohlašování</a:t>
            </a:r>
          </a:p>
          <a:p>
            <a:pPr marL="0" indent="0">
              <a:buNone/>
            </a:pPr>
            <a:r>
              <a:rPr lang="cs-CZ" sz="2000" dirty="0">
                <a:latin typeface="Calibri" panose="020F0502020204030204" pitchFamily="34" charset="0"/>
              </a:rPr>
              <a:t>Strany učiní nezbytná opatření k vybídnutí kohokoli, kdo se stal svědkem aktu </a:t>
            </a:r>
            <a:r>
              <a:rPr lang="cs-CZ" sz="2000" dirty="0" smtClean="0">
                <a:latin typeface="Calibri" panose="020F0502020204030204" pitchFamily="34" charset="0"/>
              </a:rPr>
              <a:t>násilí spadajícího </a:t>
            </a:r>
            <a:r>
              <a:rPr lang="cs-CZ" sz="2000" dirty="0">
                <a:latin typeface="Calibri" panose="020F0502020204030204" pitchFamily="34" charset="0"/>
              </a:rPr>
              <a:t>do působnosti této úmluvy, anebo kdo má rozumný důvod se domnívat, </a:t>
            </a:r>
            <a:r>
              <a:rPr lang="cs-CZ" sz="2000" dirty="0" smtClean="0">
                <a:latin typeface="Calibri" panose="020F0502020204030204" pitchFamily="34" charset="0"/>
              </a:rPr>
              <a:t>že takovýto </a:t>
            </a:r>
            <a:r>
              <a:rPr lang="cs-CZ" sz="2000" dirty="0">
                <a:latin typeface="Calibri" panose="020F0502020204030204" pitchFamily="34" charset="0"/>
              </a:rPr>
              <a:t>akt byl spáchán anebo lze očekávat, že bude spáchán v budoucnu, </a:t>
            </a:r>
            <a:r>
              <a:rPr lang="cs-CZ" sz="2000" b="1" dirty="0">
                <a:latin typeface="Calibri" panose="020F0502020204030204" pitchFamily="34" charset="0"/>
              </a:rPr>
              <a:t>aby </a:t>
            </a:r>
            <a:r>
              <a:rPr lang="cs-CZ" sz="2000" b="1" dirty="0" smtClean="0">
                <a:latin typeface="Calibri" panose="020F0502020204030204" pitchFamily="34" charset="0"/>
              </a:rPr>
              <a:t>tuto skutečnost </a:t>
            </a:r>
            <a:r>
              <a:rPr lang="cs-CZ" sz="2000" b="1" dirty="0">
                <a:latin typeface="Calibri" panose="020F0502020204030204" pitchFamily="34" charset="0"/>
              </a:rPr>
              <a:t>ohlásil kompetentním organizacím či úřadům</a:t>
            </a:r>
            <a:r>
              <a:rPr lang="cs-CZ" sz="2000" dirty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cs-CZ" sz="2000" dirty="0">
                <a:latin typeface="Calibri" panose="020F0502020204030204" pitchFamily="34" charset="0"/>
              </a:rPr>
              <a:t>Článek 28 – </a:t>
            </a:r>
            <a:r>
              <a:rPr lang="cs-CZ" sz="2000" b="1" dirty="0">
                <a:latin typeface="Calibri" panose="020F0502020204030204" pitchFamily="34" charset="0"/>
              </a:rPr>
              <a:t>Ohlašovací povinnost odborníků</a:t>
            </a:r>
          </a:p>
          <a:p>
            <a:pPr marL="0" indent="0">
              <a:buNone/>
            </a:pPr>
            <a:r>
              <a:rPr lang="cs-CZ" sz="2000" dirty="0">
                <a:latin typeface="Calibri" panose="020F0502020204030204" pitchFamily="34" charset="0"/>
              </a:rPr>
              <a:t>Strany učiní nezbytná opatření k tomu, aby pravidla důvěrnosti vyplývající ze zákonů </a:t>
            </a:r>
            <a:r>
              <a:rPr lang="cs-CZ" sz="2000" dirty="0" smtClean="0">
                <a:latin typeface="Calibri" panose="020F0502020204030204" pitchFamily="34" charset="0"/>
              </a:rPr>
              <a:t>dané země </a:t>
            </a:r>
            <a:r>
              <a:rPr lang="cs-CZ" sz="2000" dirty="0">
                <a:latin typeface="Calibri" panose="020F0502020204030204" pitchFamily="34" charset="0"/>
              </a:rPr>
              <a:t>nebránila pracovníkům určitých profesí, při respektování vhodných </a:t>
            </a:r>
            <a:r>
              <a:rPr lang="cs-CZ" sz="2000" dirty="0" smtClean="0">
                <a:latin typeface="Calibri" panose="020F0502020204030204" pitchFamily="34" charset="0"/>
              </a:rPr>
              <a:t>podmínek, </a:t>
            </a:r>
            <a:r>
              <a:rPr lang="cs-CZ" sz="2000" b="1" dirty="0" smtClean="0">
                <a:latin typeface="Calibri" panose="020F0502020204030204" pitchFamily="34" charset="0"/>
              </a:rPr>
              <a:t>ohlásit </a:t>
            </a:r>
            <a:r>
              <a:rPr lang="cs-CZ" sz="2000" b="1" dirty="0">
                <a:latin typeface="Calibri" panose="020F0502020204030204" pitchFamily="34" charset="0"/>
              </a:rPr>
              <a:t>kompetentním organizacím </a:t>
            </a:r>
            <a:r>
              <a:rPr lang="cs-CZ" sz="2000" b="1" dirty="0" smtClean="0">
                <a:latin typeface="Calibri" panose="020F0502020204030204" pitchFamily="34" charset="0"/>
              </a:rPr>
              <a:t/>
            </a:r>
            <a:br>
              <a:rPr lang="cs-CZ" sz="2000" b="1" dirty="0" smtClean="0">
                <a:latin typeface="Calibri" panose="020F0502020204030204" pitchFamily="34" charset="0"/>
              </a:rPr>
            </a:br>
            <a:r>
              <a:rPr lang="cs-CZ" sz="2000" b="1" dirty="0" smtClean="0">
                <a:latin typeface="Calibri" panose="020F0502020204030204" pitchFamily="34" charset="0"/>
              </a:rPr>
              <a:t>či </a:t>
            </a:r>
            <a:r>
              <a:rPr lang="cs-CZ" sz="2000" b="1" dirty="0">
                <a:latin typeface="Calibri" panose="020F0502020204030204" pitchFamily="34" charset="0"/>
              </a:rPr>
              <a:t>úřadům, že mají důvodné podezření že došlo </a:t>
            </a:r>
            <a:r>
              <a:rPr lang="cs-CZ" sz="2000" b="1" dirty="0" smtClean="0">
                <a:latin typeface="Calibri" panose="020F0502020204030204" pitchFamily="34" charset="0"/>
              </a:rPr>
              <a:t>ke spáchání </a:t>
            </a:r>
            <a:r>
              <a:rPr lang="cs-CZ" sz="2000" b="1" dirty="0">
                <a:latin typeface="Calibri" panose="020F0502020204030204" pitchFamily="34" charset="0"/>
              </a:rPr>
              <a:t>závažného násilného činu</a:t>
            </a:r>
            <a:r>
              <a:rPr lang="cs-CZ" sz="2000" dirty="0">
                <a:latin typeface="Calibri" panose="020F0502020204030204" pitchFamily="34" charset="0"/>
              </a:rPr>
              <a:t>, spadajícího do působnosti této úmluvy, a lze </a:t>
            </a:r>
            <a:r>
              <a:rPr lang="cs-CZ" sz="2000" dirty="0" smtClean="0">
                <a:latin typeface="Calibri" panose="020F0502020204030204" pitchFamily="34" charset="0"/>
              </a:rPr>
              <a:t>do budoucna </a:t>
            </a:r>
            <a:r>
              <a:rPr lang="cs-CZ" sz="2000" dirty="0">
                <a:latin typeface="Calibri" panose="020F0502020204030204" pitchFamily="34" charset="0"/>
              </a:rPr>
              <a:t>očekávat, že budou spáchány další závažné násilné činy</a:t>
            </a:r>
            <a:r>
              <a:rPr lang="cs-CZ" sz="2200" dirty="0" smtClean="0">
                <a:latin typeface="Calibri" panose="020F0502020204030204" pitchFamily="34" charset="0"/>
              </a:rPr>
              <a:t>.“</a:t>
            </a:r>
            <a:endParaRPr lang="cs-CZ" sz="2200" b="1" u="sng" dirty="0" smtClean="0">
              <a:latin typeface="Calibri" panose="020F0502020204030204" pitchFamily="34" charset="0"/>
            </a:endParaRPr>
          </a:p>
        </p:txBody>
      </p:sp>
      <p:pic>
        <p:nvPicPr>
          <p:cNvPr id="41987" name="Picture 14" descr="pru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11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 idx="4294967295"/>
          </p:nvPr>
        </p:nvSpPr>
        <p:spPr>
          <a:xfrm>
            <a:off x="611560" y="274638"/>
            <a:ext cx="8136904" cy="777875"/>
          </a:xfrm>
        </p:spPr>
        <p:txBody>
          <a:bodyPr/>
          <a:lstStyle/>
          <a:p>
            <a:r>
              <a:rPr lang="cs-CZ" sz="2600" b="1" dirty="0" smtClean="0">
                <a:solidFill>
                  <a:srgbClr val="362BC5"/>
                </a:solidFill>
              </a:rPr>
              <a:t>Spolupráce s intervenčními centry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980728"/>
            <a:ext cx="7921625" cy="5400600"/>
          </a:xfrm>
        </p:spPr>
        <p:txBody>
          <a:bodyPr/>
          <a:lstStyle/>
          <a:p>
            <a:pPr marL="0" indent="0">
              <a:buNone/>
            </a:pPr>
            <a:r>
              <a:rPr lang="cs-CZ" sz="26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§ 51 odst. 5 písm. a) bod 8. zákona č. 359/1999 Sb., </a:t>
            </a:r>
            <a:br>
              <a:rPr lang="cs-CZ" sz="26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cs-CZ" sz="26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 sociálně-právní ochraně dětí (s účinností od 1. 1. 2013):</a:t>
            </a:r>
            <a:endParaRPr lang="cs-CZ" sz="2600" u="sng" dirty="0" smtClean="0">
              <a:solidFill>
                <a:srgbClr val="362B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600" dirty="0" smtClean="0">
                <a:latin typeface="Calibri" panose="020F0502020204030204" pitchFamily="34" charset="0"/>
              </a:rPr>
              <a:t>„Orgán sociálně-právní ochrany je povinen </a:t>
            </a:r>
          </a:p>
          <a:p>
            <a:pPr marL="514350" indent="-514350" algn="just">
              <a:buAutoNum type="alphaLcParenR"/>
            </a:pPr>
            <a:r>
              <a:rPr lang="cs-CZ" sz="2600" dirty="0" smtClean="0">
                <a:latin typeface="Calibri" panose="020F0502020204030204" pitchFamily="34" charset="0"/>
              </a:rPr>
              <a:t>na žádost poskytnout </a:t>
            </a:r>
            <a:endParaRPr lang="cs-CZ" sz="26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2600" dirty="0">
                <a:latin typeface="Calibri" panose="020F0502020204030204" pitchFamily="34" charset="0"/>
              </a:rPr>
              <a:t>8. intervenčnímu centru údaje, které má orgán sociálně-právní ochrany o osobě ohrožené násilným chováním </a:t>
            </a:r>
            <a:r>
              <a:rPr lang="cs-CZ" sz="2600" dirty="0" smtClean="0">
                <a:latin typeface="Calibri" panose="020F0502020204030204" pitchFamily="34" charset="0"/>
              </a:rPr>
              <a:t/>
            </a:r>
            <a:br>
              <a:rPr lang="cs-CZ" sz="2600" dirty="0" smtClean="0">
                <a:latin typeface="Calibri" panose="020F0502020204030204" pitchFamily="34" charset="0"/>
              </a:rPr>
            </a:br>
            <a:r>
              <a:rPr lang="cs-CZ" sz="2600" b="1" dirty="0" smtClean="0">
                <a:latin typeface="Calibri" panose="020F0502020204030204" pitchFamily="34" charset="0"/>
              </a:rPr>
              <a:t>pro </a:t>
            </a:r>
            <a:r>
              <a:rPr lang="cs-CZ" sz="2600" b="1" dirty="0">
                <a:latin typeface="Calibri" panose="020F0502020204030204" pitchFamily="34" charset="0"/>
              </a:rPr>
              <a:t>účely poskytování pomoci této osobě intervenčním centrem podle zákona o sociálních </a:t>
            </a:r>
            <a:r>
              <a:rPr lang="cs-CZ" sz="2600" b="1" dirty="0" smtClean="0">
                <a:latin typeface="Calibri" panose="020F0502020204030204" pitchFamily="34" charset="0"/>
              </a:rPr>
              <a:t>službách,</a:t>
            </a:r>
          </a:p>
          <a:p>
            <a:pPr marL="0" indent="0" algn="just">
              <a:buNone/>
            </a:pPr>
            <a:r>
              <a:rPr lang="cs-CZ" sz="2600" b="1" dirty="0">
                <a:latin typeface="Calibri" panose="020F0502020204030204" pitchFamily="34" charset="0"/>
              </a:rPr>
              <a:t> </a:t>
            </a:r>
            <a:r>
              <a:rPr lang="cs-CZ" sz="2600" b="1" dirty="0" smtClean="0">
                <a:latin typeface="Calibri" panose="020F0502020204030204" pitchFamily="34" charset="0"/>
              </a:rPr>
              <a:t>              </a:t>
            </a:r>
            <a:r>
              <a:rPr lang="cs-CZ" sz="26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Údaje je třeba poskytnout IC na jeho žádost </a:t>
            </a:r>
            <a:r>
              <a:rPr lang="cs-CZ" sz="2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i bez souhlasu osoby ohrožené násilím</a:t>
            </a:r>
            <a:r>
              <a:rPr lang="cs-CZ" sz="26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, neboť je pro tento případ prolomena povinnost mlčenlivosti zaměstnanců OSPOD.</a:t>
            </a:r>
            <a:endParaRPr lang="cs-CZ" sz="2600" b="1" dirty="0">
              <a:latin typeface="Calibri" panose="020F0502020204030204" pitchFamily="34" charset="0"/>
            </a:endParaRPr>
          </a:p>
        </p:txBody>
      </p:sp>
      <p:pic>
        <p:nvPicPr>
          <p:cNvPr id="41987" name="Picture 14" descr="pru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Šipka doprava 1"/>
          <p:cNvSpPr/>
          <p:nvPr/>
        </p:nvSpPr>
        <p:spPr>
          <a:xfrm>
            <a:off x="899592" y="4437112"/>
            <a:ext cx="978408" cy="484632"/>
          </a:xfrm>
          <a:prstGeom prst="rightArrow">
            <a:avLst/>
          </a:prstGeom>
          <a:solidFill>
            <a:srgbClr val="FF5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14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 idx="4294967295"/>
          </p:nvPr>
        </p:nvSpPr>
        <p:spPr>
          <a:xfrm>
            <a:off x="611560" y="274638"/>
            <a:ext cx="8136904" cy="777875"/>
          </a:xfrm>
        </p:spPr>
        <p:txBody>
          <a:bodyPr/>
          <a:lstStyle/>
          <a:p>
            <a:r>
              <a:rPr lang="cs-CZ" sz="2600" b="1" dirty="0" smtClean="0">
                <a:solidFill>
                  <a:srgbClr val="362BC5"/>
                </a:solidFill>
              </a:rPr>
              <a:t>Povinnost mlčenlivosti o osobě ohrožené DN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980728"/>
            <a:ext cx="7993384" cy="5472608"/>
          </a:xfrm>
        </p:spPr>
        <p:txBody>
          <a:bodyPr/>
          <a:lstStyle/>
          <a:p>
            <a:pPr marL="0" indent="0">
              <a:buNone/>
            </a:pPr>
            <a:r>
              <a:rPr lang="cs-CZ" sz="26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§ 57 odst. 1 zákona č. 359/1999 Sb., </a:t>
            </a:r>
            <a:r>
              <a:rPr lang="cs-CZ" sz="2600" i="1" u="sng" dirty="0">
                <a:solidFill>
                  <a:srgbClr val="362B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cs-CZ" sz="26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 sociálně-právní ochraně dětí (s účinností od 1. 6. 2006):</a:t>
            </a:r>
            <a:endParaRPr lang="cs-CZ" sz="2600" u="sng" dirty="0" smtClean="0">
              <a:solidFill>
                <a:srgbClr val="362B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2600" dirty="0">
                <a:latin typeface="Calibri" panose="020F0502020204030204" pitchFamily="34" charset="0"/>
              </a:rPr>
              <a:t>„</a:t>
            </a:r>
            <a:r>
              <a:rPr lang="cs-CZ" sz="2400" dirty="0">
                <a:latin typeface="Calibri" panose="020F0502020204030204" pitchFamily="34" charset="0"/>
              </a:rPr>
              <a:t>Zaměstnanci orgánu sociálně-právní ochrany a zaměstnanci obce s rozšířenou působností zařazení do obecního úřadu jsou povinni zachovávat </a:t>
            </a:r>
            <a:r>
              <a:rPr lang="cs-CZ" sz="2400" b="1" dirty="0">
                <a:latin typeface="Calibri" panose="020F0502020204030204" pitchFamily="34" charset="0"/>
              </a:rPr>
              <a:t>mlčenlivost </a:t>
            </a:r>
            <a:r>
              <a:rPr lang="cs-CZ" sz="2400" b="1" dirty="0" smtClean="0">
                <a:latin typeface="Calibri" panose="020F0502020204030204" pitchFamily="34" charset="0"/>
              </a:rPr>
              <a:t>o </a:t>
            </a:r>
            <a:r>
              <a:rPr lang="cs-CZ" sz="2400" b="1" dirty="0">
                <a:latin typeface="Calibri" panose="020F0502020204030204" pitchFamily="34" charset="0"/>
              </a:rPr>
              <a:t>místu pobytu rodiče, který se stal obětí domácího násilí v rodině s </a:t>
            </a:r>
            <a:r>
              <a:rPr lang="cs-CZ" sz="2400" b="1" dirty="0" smtClean="0">
                <a:latin typeface="Calibri" panose="020F0502020204030204" pitchFamily="34" charset="0"/>
              </a:rPr>
              <a:t>dítětem</a:t>
            </a:r>
            <a:r>
              <a:rPr lang="cs-CZ" sz="2400" dirty="0" smtClean="0">
                <a:latin typeface="Calibri" panose="020F0502020204030204" pitchFamily="34" charset="0"/>
              </a:rPr>
              <a:t>… Zaměstnanci jsou </a:t>
            </a:r>
            <a:r>
              <a:rPr lang="cs-CZ" sz="2400" dirty="0">
                <a:latin typeface="Calibri" panose="020F0502020204030204" pitchFamily="34" charset="0"/>
              </a:rPr>
              <a:t>povinni zachovávat mlčenlivost </a:t>
            </a:r>
            <a:r>
              <a:rPr lang="cs-CZ" sz="2400" dirty="0" smtClean="0">
                <a:latin typeface="Calibri" panose="020F0502020204030204" pitchFamily="34" charset="0"/>
              </a:rPr>
              <a:t>i po skončení </a:t>
            </a:r>
            <a:r>
              <a:rPr lang="cs-CZ" sz="2400" dirty="0">
                <a:latin typeface="Calibri" panose="020F0502020204030204" pitchFamily="34" charset="0"/>
              </a:rPr>
              <a:t>pracovněprávního vztahu. Povinnosti zachovávat mlčenlivost mohou být </a:t>
            </a:r>
            <a:r>
              <a:rPr lang="cs-CZ" sz="2400" dirty="0" smtClean="0">
                <a:latin typeface="Calibri" panose="020F0502020204030204" pitchFamily="34" charset="0"/>
              </a:rPr>
              <a:t>zaměstnanci </a:t>
            </a:r>
            <a:r>
              <a:rPr lang="cs-CZ" sz="2400" dirty="0">
                <a:latin typeface="Calibri" panose="020F0502020204030204" pitchFamily="34" charset="0"/>
              </a:rPr>
              <a:t>zproštěni pouze tím, v jehož zájmu tuto povinnost mají, a to písemně s </a:t>
            </a:r>
            <a:r>
              <a:rPr lang="cs-CZ" sz="2400" dirty="0" smtClean="0">
                <a:latin typeface="Calibri" panose="020F0502020204030204" pitchFamily="34" charset="0"/>
              </a:rPr>
              <a:t>uvedením rozsahu 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a </a:t>
            </a:r>
            <a:r>
              <a:rPr lang="cs-CZ" sz="2400" dirty="0">
                <a:latin typeface="Calibri" panose="020F0502020204030204" pitchFamily="34" charset="0"/>
              </a:rPr>
              <a:t>účelu</a:t>
            </a:r>
            <a:r>
              <a:rPr lang="cs-CZ" sz="2600" dirty="0" smtClean="0">
                <a:latin typeface="Calibri" panose="020F0502020204030204" pitchFamily="34" charset="0"/>
              </a:rPr>
              <a:t>.“</a:t>
            </a:r>
          </a:p>
          <a:p>
            <a:pPr marL="0" indent="0" algn="just">
              <a:buNone/>
            </a:pPr>
            <a:r>
              <a:rPr lang="cs-CZ" sz="2600" b="1" dirty="0">
                <a:latin typeface="Calibri" panose="020F0502020204030204" pitchFamily="34" charset="0"/>
              </a:rPr>
              <a:t> </a:t>
            </a:r>
            <a:r>
              <a:rPr lang="cs-CZ" sz="2600" b="1" dirty="0" smtClean="0">
                <a:latin typeface="Calibri" panose="020F0502020204030204" pitchFamily="34" charset="0"/>
              </a:rPr>
              <a:t>              </a:t>
            </a:r>
            <a:r>
              <a:rPr lang="cs-CZ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Jakékoliv údaje, které by mohly vést ke zjištění místa pobytu ohroženého rodiče, </a:t>
            </a:r>
            <a:r>
              <a:rPr lang="cs-CZ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musí být vedeny mimo spisovou dokumentaci o dítěti </a:t>
            </a:r>
            <a:r>
              <a:rPr lang="cs-CZ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ve zvláštní podkladové složce.</a:t>
            </a:r>
            <a:endParaRPr lang="cs-CZ" sz="2400" b="1" dirty="0">
              <a:latin typeface="Calibri" panose="020F0502020204030204" pitchFamily="34" charset="0"/>
            </a:endParaRPr>
          </a:p>
        </p:txBody>
      </p:sp>
      <p:pic>
        <p:nvPicPr>
          <p:cNvPr id="41987" name="Picture 14" descr="pru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Šipka doprava 1"/>
          <p:cNvSpPr/>
          <p:nvPr/>
        </p:nvSpPr>
        <p:spPr>
          <a:xfrm>
            <a:off x="899592" y="5229200"/>
            <a:ext cx="978408" cy="484632"/>
          </a:xfrm>
          <a:prstGeom prst="rightArrow">
            <a:avLst/>
          </a:prstGeom>
          <a:solidFill>
            <a:srgbClr val="FF5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69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 idx="4294967295"/>
          </p:nvPr>
        </p:nvSpPr>
        <p:spPr>
          <a:xfrm>
            <a:off x="611560" y="274638"/>
            <a:ext cx="8136904" cy="777875"/>
          </a:xfrm>
        </p:spPr>
        <p:txBody>
          <a:bodyPr/>
          <a:lstStyle/>
          <a:p>
            <a:r>
              <a:rPr lang="cs-CZ" sz="2600" b="1" dirty="0" smtClean="0">
                <a:solidFill>
                  <a:srgbClr val="362BC5"/>
                </a:solidFill>
              </a:rPr>
              <a:t>Aktivní legitimace k podání návrhu na PO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980728"/>
            <a:ext cx="7993384" cy="5472608"/>
          </a:xfrm>
        </p:spPr>
        <p:txBody>
          <a:bodyPr/>
          <a:lstStyle/>
          <a:p>
            <a:pPr marL="0" indent="0">
              <a:buNone/>
            </a:pPr>
            <a:r>
              <a:rPr lang="cs-CZ" sz="26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§ 16 odst. 2 zákona č. 359/1999 Sb., </a:t>
            </a:r>
            <a:r>
              <a:rPr lang="cs-CZ" sz="2600" i="1" u="sng" dirty="0">
                <a:solidFill>
                  <a:srgbClr val="362B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cs-CZ" sz="26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 sociálně-právní ochraně dětí (s účinností od 1. 1. 2014):</a:t>
            </a:r>
            <a:endParaRPr lang="cs-CZ" sz="2600" u="sng" dirty="0" smtClean="0">
              <a:solidFill>
                <a:srgbClr val="362B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2400" dirty="0" smtClean="0">
                <a:latin typeface="Calibri" panose="020F0502020204030204" pitchFamily="34" charset="0"/>
              </a:rPr>
              <a:t>„(</a:t>
            </a:r>
            <a:r>
              <a:rPr lang="cs-CZ" sz="2400" dirty="0">
                <a:latin typeface="Calibri" panose="020F0502020204030204" pitchFamily="34" charset="0"/>
              </a:rPr>
              <a:t>2) Jestliže je dítě vystaveno tělesnému nebo duševnímu násilí ze strany rodiče nebo jiné osoby, která žije s dítětem </a:t>
            </a:r>
            <a:r>
              <a:rPr lang="cs-CZ" sz="2400" dirty="0" smtClean="0">
                <a:latin typeface="Calibri" panose="020F0502020204030204" pitchFamily="34" charset="0"/>
              </a:rPr>
              <a:t/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ve </a:t>
            </a:r>
            <a:r>
              <a:rPr lang="cs-CZ" sz="2400" dirty="0">
                <a:latin typeface="Calibri" panose="020F0502020204030204" pitchFamily="34" charset="0"/>
              </a:rPr>
              <a:t>společné domácnosti, může obecní úřad obce s rozšířenou působností </a:t>
            </a:r>
            <a:r>
              <a:rPr lang="cs-CZ" sz="2400" b="1" dirty="0">
                <a:latin typeface="Calibri" panose="020F0502020204030204" pitchFamily="34" charset="0"/>
              </a:rPr>
              <a:t>podat jménem dítěte soudu návrh na vydání předběžného opatření na uložení opatření k ochraně dítěte </a:t>
            </a:r>
            <a:r>
              <a:rPr lang="cs-CZ" sz="2400" b="1" u="sng" dirty="0">
                <a:latin typeface="Calibri" panose="020F0502020204030204" pitchFamily="34" charset="0"/>
              </a:rPr>
              <a:t>před domácím </a:t>
            </a:r>
            <a:r>
              <a:rPr lang="cs-CZ" sz="2400" b="1" u="sng" dirty="0" smtClean="0">
                <a:latin typeface="Calibri" panose="020F0502020204030204" pitchFamily="34" charset="0"/>
              </a:rPr>
              <a:t>násilím</a:t>
            </a:r>
            <a:r>
              <a:rPr lang="cs-CZ" sz="2400" b="1" u="sng" baseline="30000" dirty="0" smtClean="0">
                <a:latin typeface="Calibri" panose="020F0502020204030204" pitchFamily="34" charset="0"/>
              </a:rPr>
              <a:t>70</a:t>
            </a:r>
            <a:r>
              <a:rPr lang="cs-CZ" sz="2400" b="1" baseline="30000" dirty="0" smtClean="0">
                <a:latin typeface="Calibri" panose="020F0502020204030204" pitchFamily="34" charset="0"/>
              </a:rPr>
              <a:t>)</a:t>
            </a:r>
            <a:r>
              <a:rPr lang="cs-CZ" sz="2400" b="1" dirty="0" smtClean="0">
                <a:latin typeface="Calibri" panose="020F0502020204030204" pitchFamily="34" charset="0"/>
              </a:rPr>
              <a:t>.</a:t>
            </a:r>
            <a:endParaRPr lang="cs-CZ" sz="24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1800" baseline="30000" dirty="0" smtClean="0">
                <a:latin typeface="Calibri" panose="020F0502020204030204" pitchFamily="34" charset="0"/>
              </a:rPr>
              <a:t>7O) </a:t>
            </a:r>
            <a:r>
              <a:rPr lang="cs-CZ" sz="1800" dirty="0" smtClean="0">
                <a:latin typeface="Calibri" panose="020F0502020204030204" pitchFamily="34" charset="0"/>
              </a:rPr>
              <a:t>§ 400 zákona č. 292/2013 Sb., o zvláštních řízeních soudních</a:t>
            </a:r>
            <a:r>
              <a:rPr lang="cs-CZ" sz="1600" dirty="0" smtClean="0">
                <a:latin typeface="Calibri" panose="020F0502020204030204" pitchFamily="34" charset="0"/>
              </a:rPr>
              <a:t>.</a:t>
            </a:r>
            <a:endParaRPr lang="cs-CZ" sz="1600" baseline="300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             OSPOD podává návrh na vydání PO </a:t>
            </a:r>
            <a:r>
              <a:rPr lang="cs-CZ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jménem ohroženého dítěte mladšího 16 let </a:t>
            </a:r>
            <a:r>
              <a:rPr lang="cs-CZ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(nikoliv svým jménem jako u jiných návrhů soudu), pokud návrh jménem dítěte nepodá zákonný zástupce nebo advokát na základě plné moci.</a:t>
            </a:r>
            <a:r>
              <a:rPr lang="cs-CZ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endParaRPr lang="cs-CZ" sz="24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400" b="1" dirty="0">
              <a:latin typeface="Calibri" panose="020F0502020204030204" pitchFamily="34" charset="0"/>
            </a:endParaRPr>
          </a:p>
        </p:txBody>
      </p:sp>
      <p:pic>
        <p:nvPicPr>
          <p:cNvPr id="41987" name="Picture 14" descr="pru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Šipka doprava 1"/>
          <p:cNvSpPr/>
          <p:nvPr/>
        </p:nvSpPr>
        <p:spPr>
          <a:xfrm>
            <a:off x="913605" y="4437112"/>
            <a:ext cx="978408" cy="484632"/>
          </a:xfrm>
          <a:prstGeom prst="rightArrow">
            <a:avLst/>
          </a:prstGeom>
          <a:solidFill>
            <a:srgbClr val="FF5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43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 idx="4294967295"/>
          </p:nvPr>
        </p:nvSpPr>
        <p:spPr>
          <a:xfrm>
            <a:off x="611560" y="274638"/>
            <a:ext cx="8136904" cy="777875"/>
          </a:xfrm>
        </p:spPr>
        <p:txBody>
          <a:bodyPr/>
          <a:lstStyle/>
          <a:p>
            <a:r>
              <a:rPr lang="cs-CZ" sz="2600" b="1" dirty="0" smtClean="0">
                <a:solidFill>
                  <a:srgbClr val="362BC5"/>
                </a:solidFill>
              </a:rPr>
              <a:t>Poskytování pomoci rodiči ohroženému DN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980728"/>
            <a:ext cx="7993384" cy="54726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400" i="1" u="sng" dirty="0">
                <a:solidFill>
                  <a:srgbClr val="362B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§ </a:t>
            </a:r>
            <a:r>
              <a:rPr lang="cs-CZ" sz="24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9 </a:t>
            </a:r>
            <a:r>
              <a:rPr lang="cs-CZ" sz="2400" i="1" u="sng" dirty="0">
                <a:solidFill>
                  <a:srgbClr val="362B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zákona č. 359/1999 Sb.,  o sociálně-právní ochraně </a:t>
            </a:r>
            <a:r>
              <a:rPr lang="cs-CZ" sz="2400" i="1" u="sng" dirty="0" smtClean="0">
                <a:solidFill>
                  <a:srgbClr val="362B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dětí:</a:t>
            </a:r>
            <a:endParaRPr lang="cs-CZ" sz="2400" u="sng" dirty="0">
              <a:solidFill>
                <a:srgbClr val="362B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2400" dirty="0" smtClean="0">
                <a:latin typeface="Calibri" panose="020F0502020204030204" pitchFamily="34" charset="0"/>
              </a:rPr>
              <a:t>„Rodič </a:t>
            </a:r>
            <a:r>
              <a:rPr lang="cs-CZ" sz="2400" dirty="0">
                <a:latin typeface="Calibri" panose="020F0502020204030204" pitchFamily="34" charset="0"/>
              </a:rPr>
              <a:t>nebo jiná osoba odpovědná za výchovu dítěte </a:t>
            </a:r>
            <a:r>
              <a:rPr lang="cs-CZ" sz="2400" b="1" dirty="0">
                <a:latin typeface="Calibri" panose="020F0502020204030204" pitchFamily="34" charset="0"/>
              </a:rPr>
              <a:t>má právo při výkonu svých práv a povinností požádat o pomoc orgán sociálně-právní ochrany</a:t>
            </a:r>
            <a:r>
              <a:rPr lang="cs-CZ" sz="2400" dirty="0">
                <a:latin typeface="Calibri" panose="020F0502020204030204" pitchFamily="34" charset="0"/>
              </a:rPr>
              <a:t>, státní orgány, kterým podle zvláštních právních </a:t>
            </a:r>
            <a:r>
              <a:rPr lang="cs-CZ" sz="2400" dirty="0" smtClean="0">
                <a:latin typeface="Calibri" panose="020F0502020204030204" pitchFamily="34" charset="0"/>
              </a:rPr>
              <a:t>předpisů </a:t>
            </a:r>
            <a:r>
              <a:rPr lang="cs-CZ" sz="2400" dirty="0">
                <a:latin typeface="Calibri" panose="020F0502020204030204" pitchFamily="34" charset="0"/>
              </a:rPr>
              <a:t>přísluší též ochrana práv a oprávněných zájmů dítěte, popřípadě pověřené osoby; tyto orgány </a:t>
            </a:r>
            <a:r>
              <a:rPr lang="cs-CZ" sz="2400" dirty="0" smtClean="0">
                <a:latin typeface="Calibri" panose="020F0502020204030204" pitchFamily="34" charset="0"/>
              </a:rPr>
              <a:t>v </a:t>
            </a:r>
            <a:r>
              <a:rPr lang="cs-CZ" sz="2400" dirty="0">
                <a:latin typeface="Calibri" panose="020F0502020204030204" pitchFamily="34" charset="0"/>
              </a:rPr>
              <a:t>rozsahu své působnosti a pověřené osoby v rozsahu svého pověření </a:t>
            </a:r>
            <a:r>
              <a:rPr lang="cs-CZ" sz="2400" b="1" dirty="0">
                <a:latin typeface="Calibri" panose="020F0502020204030204" pitchFamily="34" charset="0"/>
              </a:rPr>
              <a:t>jsou tuto pomoc povinny poskytnout</a:t>
            </a:r>
            <a:r>
              <a:rPr lang="cs-CZ" sz="2400" dirty="0" smtClean="0">
                <a:latin typeface="Calibri" panose="020F0502020204030204" pitchFamily="34" charset="0"/>
              </a:rPr>
              <a:t>.“</a:t>
            </a:r>
            <a:endParaRPr lang="cs-CZ" sz="24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Rozsah a forma pomoci poskytované rodiči ohroženému DN musí odpovídat tomu, že se jedná o osobu vystavenou různým formám fyzického či psychického násilí.</a:t>
            </a:r>
            <a:r>
              <a:rPr lang="cs-CZ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Ohroženého rodiče </a:t>
            </a:r>
            <a:br>
              <a:rPr lang="cs-CZ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cs-CZ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je třeba podporovat v řešení problému, které je v zájmu jeho dětí.</a:t>
            </a:r>
          </a:p>
          <a:p>
            <a:pPr marL="0" indent="0" algn="just">
              <a:buNone/>
            </a:pPr>
            <a:endParaRPr lang="cs-CZ" sz="24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400" b="1" dirty="0">
              <a:latin typeface="Calibri" panose="020F0502020204030204" pitchFamily="34" charset="0"/>
            </a:endParaRPr>
          </a:p>
        </p:txBody>
      </p:sp>
      <p:pic>
        <p:nvPicPr>
          <p:cNvPr id="41987" name="Picture 14" descr="pru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Šipka doprava 1"/>
          <p:cNvSpPr/>
          <p:nvPr/>
        </p:nvSpPr>
        <p:spPr>
          <a:xfrm>
            <a:off x="913605" y="3990460"/>
            <a:ext cx="978408" cy="484632"/>
          </a:xfrm>
          <a:prstGeom prst="rightArrow">
            <a:avLst/>
          </a:prstGeom>
          <a:solidFill>
            <a:srgbClr val="FF5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93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Times New Roman"/>
        <a:ea typeface="DejaVu Sans"/>
        <a:cs typeface="DejaVu Sans"/>
      </a:majorFont>
      <a:minorFont>
        <a:latin typeface="Times New Roman"/>
        <a:ea typeface="DejaVu Sans"/>
        <a:cs typeface="DejaVu San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9952</TotalTime>
  <Words>727</Words>
  <Application>Microsoft Office PowerPoint</Application>
  <PresentationFormat>Předvádění na obrazovce (4:3)</PresentationFormat>
  <Paragraphs>136</Paragraphs>
  <Slides>13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8_Motiv systému Office</vt:lpstr>
      <vt:lpstr>4_Výchozí návrh</vt:lpstr>
      <vt:lpstr>Prezentace aplikace PowerPoint</vt:lpstr>
      <vt:lpstr>Počet případů DN řešených OSPOD</vt:lpstr>
      <vt:lpstr>Zákonná úprava činnosti OSPOD ve vztahu k DN</vt:lpstr>
      <vt:lpstr>Oznamovací povinnost OSPOD</vt:lpstr>
      <vt:lpstr>Oznamovací povinnost OSPOD</vt:lpstr>
      <vt:lpstr>Spolupráce s intervenčními centry</vt:lpstr>
      <vt:lpstr>Povinnost mlčenlivosti o osobě ohrožené DN</vt:lpstr>
      <vt:lpstr>Aktivní legitimace k podání návrhu na PO</vt:lpstr>
      <vt:lpstr>Poskytování pomoci rodiči ohroženému DN</vt:lpstr>
      <vt:lpstr>Úprava péče o dítě v případech domácího násilí</vt:lpstr>
      <vt:lpstr>Úprava péče o dítě v případech domácího násilí</vt:lpstr>
      <vt:lpstr>Styk dítěte s násilným rodičem</vt:lpstr>
      <vt:lpstr>Úprava péče o dítě a styku v případech DN </vt:lpstr>
    </vt:vector>
  </TitlesOfParts>
  <Company>mpsv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ResnerovaB</dc:creator>
  <cp:lastModifiedBy>Šafařík Radan</cp:lastModifiedBy>
  <cp:revision>315</cp:revision>
  <cp:lastPrinted>2016-04-06T17:12:08Z</cp:lastPrinted>
  <dcterms:created xsi:type="dcterms:W3CDTF">2009-09-17T08:30:01Z</dcterms:created>
  <dcterms:modified xsi:type="dcterms:W3CDTF">2016-04-21T07:42:21Z</dcterms:modified>
</cp:coreProperties>
</file>