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9"/>
  </p:notesMasterIdLst>
  <p:handoutMasterIdLst>
    <p:handoutMasterId r:id="rId10"/>
  </p:handoutMasterIdLst>
  <p:sldIdLst>
    <p:sldId id="257" r:id="rId2"/>
    <p:sldId id="259" r:id="rId3"/>
    <p:sldId id="261" r:id="rId4"/>
    <p:sldId id="262" r:id="rId5"/>
    <p:sldId id="263" r:id="rId6"/>
    <p:sldId id="258" r:id="rId7"/>
    <p:sldId id="260" r:id="rId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AF3F"/>
    <a:srgbClr val="DB7D00"/>
    <a:srgbClr val="F9E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6" autoAdjust="0"/>
    <p:restoredTop sz="94673" autoAdjust="0"/>
  </p:normalViewPr>
  <p:slideViewPr>
    <p:cSldViewPr>
      <p:cViewPr>
        <p:scale>
          <a:sx n="114" d="100"/>
          <a:sy n="114" d="100"/>
        </p:scale>
        <p:origin x="-372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9D4160E-3800-4E46-929C-4ACC70273B31}" type="datetimeFigureOut">
              <a:rPr lang="cs-CZ"/>
              <a:pPr>
                <a:defRPr/>
              </a:pPr>
              <a:t>16.3.2018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355B349-CCE6-414A-9975-45EB96653D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6312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0F67B2B-9D55-4CC6-9DDC-FD87D9DEE03C}" type="datetimeFigureOut">
              <a:rPr lang="cs-CZ"/>
              <a:pPr>
                <a:defRPr/>
              </a:pPr>
              <a:t>16.3.2018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0E3BD3B-766D-4A8E-BF6B-508E04A305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03251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E3BD3B-766D-4A8E-BF6B-508E04A30579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0232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2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2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podtisk_modry.em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07" b="8623"/>
          <a:stretch>
            <a:fillRect/>
          </a:stretch>
        </p:blipFill>
        <p:spPr bwMode="auto">
          <a:xfrm>
            <a:off x="0" y="1989138"/>
            <a:ext cx="7908925" cy="486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bdélník 6"/>
          <p:cNvSpPr>
            <a:spLocks noChangeAspect="1"/>
          </p:cNvSpPr>
          <p:nvPr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1403350" y="3789363"/>
            <a:ext cx="7208838" cy="5762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mtClean="0"/>
              <a:t>MINISTERSTVO PRO MÍSTNÍ ROZVOJ ČR</a:t>
            </a:r>
          </a:p>
        </p:txBody>
      </p:sp>
      <p:pic>
        <p:nvPicPr>
          <p:cNvPr id="10" name="Obrázek 7" descr="mmr_cr_rgb.e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92150"/>
            <a:ext cx="25654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odnadpis 2"/>
          <p:cNvSpPr>
            <a:spLocks noGrp="1"/>
          </p:cNvSpPr>
          <p:nvPr>
            <p:ph type="subTitle" idx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sp>
        <p:nvSpPr>
          <p:cNvPr id="6" name="Nadpis 13"/>
          <p:cNvSpPr>
            <a:spLocks noGrp="1" noChangeAspect="1"/>
          </p:cNvSpPr>
          <p:nvPr>
            <p:ph type="title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6913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podtisk_modry.e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07" b="8623"/>
          <a:stretch>
            <a:fillRect/>
          </a:stretch>
        </p:blipFill>
        <p:spPr bwMode="auto">
          <a:xfrm>
            <a:off x="0" y="1989138"/>
            <a:ext cx="7908925" cy="486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>
            <a:spLocks noChangeAspect="1"/>
          </p:cNvSpPr>
          <p:nvPr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pic>
        <p:nvPicPr>
          <p:cNvPr id="7" name="Obrázek 3" descr="mmr_cr_rgb.em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20713"/>
            <a:ext cx="2016125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11174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9" descr="podtisk_modry.e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07" b="8623"/>
          <a:stretch>
            <a:fillRect/>
          </a:stretch>
        </p:blipFill>
        <p:spPr bwMode="auto">
          <a:xfrm>
            <a:off x="0" y="1989138"/>
            <a:ext cx="7908925" cy="486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/>
          <p:cNvSpPr>
            <a:spLocks noChangeAspect="1"/>
          </p:cNvSpPr>
          <p:nvPr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pic>
        <p:nvPicPr>
          <p:cNvPr id="6" name="Obrázek 2" descr="mmr_cr_rgb.em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20713"/>
            <a:ext cx="2016125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5300293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9" descr="podtisk_modry.e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07" b="8623"/>
          <a:stretch>
            <a:fillRect/>
          </a:stretch>
        </p:blipFill>
        <p:spPr bwMode="auto">
          <a:xfrm>
            <a:off x="0" y="1989138"/>
            <a:ext cx="7908925" cy="486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>
            <a:spLocks noChangeAspect="1"/>
          </p:cNvSpPr>
          <p:nvPr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pic>
        <p:nvPicPr>
          <p:cNvPr id="8" name="Obrázek 4" descr="mmr_cr_rgb.em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20713"/>
            <a:ext cx="2016125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4690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403350" y="1916113"/>
            <a:ext cx="7272338" cy="187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Klepnutím lze upravit styl předlohy nadpisů.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03350" y="4581525"/>
            <a:ext cx="72009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endParaRPr lang="en-US" altLang="cs-CZ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rgbClr val="000099"/>
          </a:solidFill>
          <a:latin typeface="Arial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1412875"/>
            <a:ext cx="8425185" cy="2088133"/>
          </a:xfrm>
        </p:spPr>
        <p:txBody>
          <a:bodyPr wrap="none" anchor="t"/>
          <a:lstStyle/>
          <a:p>
            <a:pPr algn="ctr"/>
            <a:r>
              <a:rPr lang="cs-CZ" altLang="cs-CZ" sz="3200" dirty="0" smtClean="0"/>
              <a:t>Poskytování dotací na zpřístupňování </a:t>
            </a:r>
            <a:br>
              <a:rPr lang="cs-CZ" altLang="cs-CZ" sz="3200" dirty="0" smtClean="0"/>
            </a:br>
            <a:r>
              <a:rPr lang="cs-CZ" altLang="cs-CZ" sz="3200" dirty="0" smtClean="0"/>
              <a:t>budov obecních a městských úřadů </a:t>
            </a:r>
            <a:br>
              <a:rPr lang="cs-CZ" altLang="cs-CZ" sz="3200" dirty="0" smtClean="0"/>
            </a:br>
            <a:r>
              <a:rPr lang="cs-CZ" altLang="cs-CZ" sz="3200" dirty="0" smtClean="0"/>
              <a:t>a Domů  s pečovatelskou službou</a:t>
            </a:r>
            <a:br>
              <a:rPr lang="cs-CZ" altLang="cs-CZ" sz="3200" dirty="0" smtClean="0"/>
            </a:br>
            <a:r>
              <a:rPr lang="cs-CZ" altLang="cs-CZ" sz="3200" dirty="0" smtClean="0"/>
              <a:t> z rozpočtu MMR</a:t>
            </a:r>
            <a:r>
              <a:rPr lang="en-US" altLang="cs-CZ" sz="2900" dirty="0" smtClean="0"/>
              <a:t/>
            </a:r>
            <a:br>
              <a:rPr lang="en-US" altLang="cs-CZ" sz="2900" dirty="0" smtClean="0"/>
            </a:br>
            <a:r>
              <a:rPr lang="pl-PL" altLang="cs-CZ" sz="2800" dirty="0" smtClean="0">
                <a:cs typeface="Arial" charset="0"/>
              </a:rPr>
              <a:t/>
            </a:r>
            <a:br>
              <a:rPr lang="pl-PL" altLang="cs-CZ" sz="2800" dirty="0" smtClean="0">
                <a:cs typeface="Arial" charset="0"/>
              </a:rPr>
            </a:br>
            <a:endParaRPr lang="en-US" altLang="cs-CZ" sz="28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3141663"/>
            <a:ext cx="8353425" cy="3311525"/>
          </a:xfrm>
        </p:spPr>
        <p:txBody>
          <a:bodyPr anchor="t"/>
          <a:lstStyle/>
          <a:p>
            <a:pPr algn="ctr" eaLnBrk="1" hangingPunct="1">
              <a:tabLst>
                <a:tab pos="3316288" algn="l"/>
              </a:tabLst>
            </a:pPr>
            <a:endParaRPr lang="cs-CZ" altLang="cs-CZ" sz="2900" dirty="0" smtClean="0"/>
          </a:p>
          <a:p>
            <a:pPr eaLnBrk="1" hangingPunct="1">
              <a:tabLst>
                <a:tab pos="3316288" algn="l"/>
              </a:tabLst>
            </a:pPr>
            <a:endParaRPr lang="cs-CZ" altLang="cs-CZ" sz="2900" dirty="0" smtClean="0"/>
          </a:p>
          <a:p>
            <a:pPr algn="ctr" eaLnBrk="1" hangingPunct="1">
              <a:tabLst>
                <a:tab pos="3316288" algn="l"/>
              </a:tabLst>
            </a:pPr>
            <a:r>
              <a:rPr lang="cs-CZ" altLang="cs-CZ" sz="2800" cap="all" dirty="0" smtClean="0"/>
              <a:t>Seminář k Národnímu rozvojovému programu mobility pro všechny</a:t>
            </a:r>
          </a:p>
          <a:p>
            <a:pPr algn="ctr" eaLnBrk="1" hangingPunct="1">
              <a:tabLst>
                <a:tab pos="3316288" algn="l"/>
              </a:tabLst>
            </a:pPr>
            <a:r>
              <a:rPr lang="cs-CZ" altLang="cs-CZ" sz="2800" dirty="0" smtClean="0"/>
              <a:t>Úřad vlády ČR, 15. března 2018</a:t>
            </a:r>
            <a:endParaRPr lang="en-US" alt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412875"/>
            <a:ext cx="8353425" cy="5040313"/>
          </a:xfrm>
        </p:spPr>
        <p:txBody>
          <a:bodyPr anchor="t"/>
          <a:lstStyle/>
          <a:p>
            <a:pPr eaLnBrk="1" hangingPunct="1">
              <a:defRPr/>
            </a:pPr>
            <a:r>
              <a:rPr lang="pl-PL" sz="2800" dirty="0">
                <a:latin typeface="+mn-lt"/>
              </a:rPr>
              <a:t>Podprogram je určen na podporu akcí zaměřených na: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cs-CZ" sz="2800" b="1" dirty="0" smtClean="0">
                <a:latin typeface="+mn-lt"/>
              </a:rPr>
              <a:t>odstraňování </a:t>
            </a:r>
            <a:r>
              <a:rPr lang="cs-CZ" sz="2800" b="1" dirty="0">
                <a:latin typeface="+mn-lt"/>
              </a:rPr>
              <a:t>bariér při vstupu do budov a výstupu z </a:t>
            </a:r>
            <a:r>
              <a:rPr lang="cs-CZ" sz="2800" b="1" dirty="0" smtClean="0">
                <a:latin typeface="+mn-lt"/>
              </a:rPr>
              <a:t>budov;</a:t>
            </a:r>
            <a:endParaRPr lang="cs-CZ" sz="2800" b="1" dirty="0">
              <a:latin typeface="+mn-lt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cs-CZ" sz="2800" b="1" dirty="0" smtClean="0">
                <a:latin typeface="+mn-lt"/>
              </a:rPr>
              <a:t>odstraňování </a:t>
            </a:r>
            <a:r>
              <a:rPr lang="cs-CZ" sz="2800" b="1" dirty="0">
                <a:latin typeface="+mn-lt"/>
              </a:rPr>
              <a:t>bariér uvnitř budov,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cs-CZ" sz="2800" b="1" dirty="0" smtClean="0">
                <a:latin typeface="+mn-lt"/>
              </a:rPr>
              <a:t>bezbariérové </a:t>
            </a:r>
            <a:r>
              <a:rPr lang="cs-CZ" sz="2800" b="1" dirty="0">
                <a:latin typeface="+mn-lt"/>
              </a:rPr>
              <a:t>úpravy WC a sociálních zařízení ve veřejných </a:t>
            </a:r>
            <a:r>
              <a:rPr lang="cs-CZ" sz="2800" b="1" dirty="0" smtClean="0">
                <a:latin typeface="+mn-lt"/>
              </a:rPr>
              <a:t>prostorách;</a:t>
            </a:r>
            <a:endParaRPr lang="cs-CZ" sz="2800" b="1" dirty="0">
              <a:latin typeface="+mn-lt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cs-CZ" sz="2800" b="1" dirty="0" smtClean="0">
                <a:latin typeface="+mn-lt"/>
              </a:rPr>
              <a:t>pořizování </a:t>
            </a:r>
            <a:r>
              <a:rPr lang="cs-CZ" sz="2800" b="1" dirty="0">
                <a:latin typeface="+mn-lt"/>
              </a:rPr>
              <a:t>a aplikace zdvižných a transportních technologií a </a:t>
            </a:r>
            <a:r>
              <a:rPr lang="cs-CZ" sz="2800" b="1" dirty="0" smtClean="0">
                <a:latin typeface="+mn-lt"/>
              </a:rPr>
              <a:t>systémů;</a:t>
            </a:r>
            <a:endParaRPr lang="en-US" altLang="cs-CZ" sz="29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anchor="t" anchorCtr="0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smtClean="0"/>
              <a:t>Vyhlášení výzvy </a:t>
            </a:r>
            <a:r>
              <a:rPr lang="cs-CZ" dirty="0"/>
              <a:t>k předkládání žádostí o poskytnutí </a:t>
            </a:r>
            <a:r>
              <a:rPr lang="cs-CZ" dirty="0" smtClean="0"/>
              <a:t>dotace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smtClean="0"/>
              <a:t>Sběr a hodnocení žádostí o poskytnutí dotace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smtClean="0"/>
              <a:t>Vyhodnocení žádostí a Rozhodnutí ministryně o poskytnutí dotace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smtClean="0"/>
              <a:t>Vydání „Registrace akce“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cs-CZ" dirty="0" smtClean="0"/>
              <a:t>Postup při realizaci projektu 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445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492896"/>
            <a:ext cx="8291264" cy="3960440"/>
          </a:xfrm>
        </p:spPr>
        <p:txBody>
          <a:bodyPr anchor="t" anchorCtr="0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smtClean="0"/>
              <a:t>Podklady pro Rozhodnutí o poskytnutí dotace (výběrové řízení, smlouva s dodavatelem atd.)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smtClean="0"/>
              <a:t>Vydání „Rozhodnutí o poskytnutí dotace“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smtClean="0"/>
              <a:t>Financování akce (proplácení faktur)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smtClean="0"/>
              <a:t>Podklady pro závěrečné vyhodnocení akce.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648072"/>
          </a:xfrm>
        </p:spPr>
        <p:txBody>
          <a:bodyPr/>
          <a:lstStyle/>
          <a:p>
            <a:pPr algn="ctr"/>
            <a:r>
              <a:rPr lang="cs-CZ" dirty="0" smtClean="0"/>
              <a:t>Postup při </a:t>
            </a:r>
            <a:r>
              <a:rPr lang="cs-CZ" dirty="0"/>
              <a:t>realizaci projektu </a:t>
            </a:r>
            <a:r>
              <a:rPr lang="cs-CZ" dirty="0" smtClean="0"/>
              <a:t>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326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Číst, číst, číst </a:t>
            </a:r>
            <a:r>
              <a:rPr lang="cs-CZ" sz="2400" dirty="0" smtClean="0"/>
              <a:t>(</a:t>
            </a:r>
            <a:r>
              <a:rPr lang="cs-CZ" dirty="0" smtClean="0"/>
              <a:t>Zásady programu, Výzvu k předkládání žádostí o </a:t>
            </a:r>
            <a:r>
              <a:rPr lang="cs-CZ" smtClean="0"/>
              <a:t>dotaci atd.).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Psát projekt tak, aby byl srozumitelný i nezasvěcenému čtenáři.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Věnovat pozornost veškeré dokumentaci projektu </a:t>
            </a:r>
            <a:r>
              <a:rPr lang="cs-CZ" sz="2400" dirty="0" smtClean="0"/>
              <a:t>(</a:t>
            </a:r>
            <a:r>
              <a:rPr lang="cs-CZ" dirty="0" smtClean="0"/>
              <a:t>mít „papírovou stopu“).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Při výskytu potíží okamžitě komunikovat se správcem programu.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Termíny je možné plnit v předstihu, ale nikoliv se </a:t>
            </a:r>
            <a:r>
              <a:rPr lang="cs-CZ" dirty="0" smtClean="0"/>
              <a:t>zpožděním (čas nelze zastavit)</a:t>
            </a:r>
            <a:r>
              <a:rPr lang="cs-CZ" sz="2400" dirty="0" smtClean="0"/>
              <a:t>. </a:t>
            </a: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Patero úspěšného žadatele o dotaci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5218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412875"/>
            <a:ext cx="8353425" cy="576263"/>
          </a:xfrm>
        </p:spPr>
        <p:txBody>
          <a:bodyPr wrap="none" anchor="t"/>
          <a:lstStyle/>
          <a:p>
            <a:pPr eaLnBrk="1" hangingPunct="1"/>
            <a:r>
              <a:rPr lang="cs-CZ" altLang="cs-CZ" sz="2800" dirty="0" smtClean="0"/>
              <a:t>Výsledky realizace programu Bezbariérové obce</a:t>
            </a:r>
            <a:endParaRPr lang="en-US" altLang="cs-CZ" sz="2800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2348880"/>
            <a:ext cx="8353425" cy="4104308"/>
          </a:xfrm>
        </p:spPr>
        <p:txBody>
          <a:bodyPr anchor="t"/>
          <a:lstStyle/>
          <a:p>
            <a:pPr eaLnBrk="1" hangingPunct="1">
              <a:buClr>
                <a:srgbClr val="000099"/>
              </a:buClr>
              <a:buFont typeface="Wingdings" pitchFamily="2" charset="2"/>
              <a:buChar char="§"/>
            </a:pPr>
            <a:r>
              <a:rPr lang="cs-CZ" altLang="cs-CZ" sz="2800" dirty="0" smtClean="0"/>
              <a:t>Od roku 2009 bylo zrealizováno 80 akcí.</a:t>
            </a:r>
          </a:p>
          <a:p>
            <a:pPr eaLnBrk="1" hangingPunct="1">
              <a:buClr>
                <a:srgbClr val="000099"/>
              </a:buClr>
              <a:buFont typeface="Wingdings" pitchFamily="2" charset="2"/>
              <a:buChar char="§"/>
            </a:pPr>
            <a:r>
              <a:rPr lang="cs-CZ" altLang="cs-CZ" sz="2800" dirty="0" smtClean="0"/>
              <a:t>Bylo proinvestováno cca 95 mil Kč dotací.</a:t>
            </a:r>
          </a:p>
          <a:p>
            <a:pPr eaLnBrk="1" hangingPunct="1">
              <a:buClr>
                <a:srgbClr val="000099"/>
              </a:buClr>
              <a:buFont typeface="Wingdings" pitchFamily="2" charset="2"/>
              <a:buChar char="§"/>
            </a:pPr>
            <a:r>
              <a:rPr lang="cs-CZ" altLang="cs-CZ" sz="2800" dirty="0" smtClean="0"/>
              <a:t>Vzniklo dílo v hodnotě  cca 200 mil Kč.</a:t>
            </a:r>
          </a:p>
          <a:p>
            <a:pPr eaLnBrk="1" hangingPunct="1">
              <a:buClr>
                <a:srgbClr val="000099"/>
              </a:buClr>
              <a:buFont typeface="Wingdings" pitchFamily="2" charset="2"/>
              <a:buChar char="§"/>
            </a:pPr>
            <a:r>
              <a:rPr lang="cs-CZ" altLang="cs-CZ" sz="2800" dirty="0" smtClean="0"/>
              <a:t>Byla řešena bezbariérovost i v historických budovách.</a:t>
            </a:r>
          </a:p>
          <a:p>
            <a:pPr eaLnBrk="1" hangingPunct="1">
              <a:buClr>
                <a:srgbClr val="000099"/>
              </a:buClr>
              <a:buFont typeface="Wingdings" pitchFamily="2" charset="2"/>
              <a:buChar char="§"/>
            </a:pPr>
            <a:r>
              <a:rPr lang="cs-CZ" altLang="cs-CZ" sz="2800" dirty="0" smtClean="0"/>
              <a:t>Jsou realizovány i akce, kdy v jedné budově se realizují projekty dotované ze dvou ministerstev.</a:t>
            </a:r>
          </a:p>
          <a:p>
            <a:pPr eaLnBrk="1" hangingPunct="1">
              <a:buClr>
                <a:srgbClr val="000099"/>
              </a:buClr>
              <a:buFont typeface="Wingdings" pitchFamily="2" charset="2"/>
              <a:buChar char="§"/>
            </a:pPr>
            <a:endParaRPr lang="en-US" alt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251520" y="1412875"/>
            <a:ext cx="8435280" cy="4032349"/>
          </a:xfrm>
        </p:spPr>
        <p:txBody>
          <a:bodyPr/>
          <a:lstStyle/>
          <a:p>
            <a:pPr algn="ctr"/>
            <a:r>
              <a:rPr lang="cs-CZ" altLang="cs-CZ" sz="1100" dirty="0" smtClean="0">
                <a:latin typeface="Arial" charset="0"/>
                <a:cs typeface="Arial" charset="0"/>
              </a:rPr>
              <a:t/>
            </a:r>
            <a:br>
              <a:rPr lang="cs-CZ" altLang="cs-CZ" sz="1100" dirty="0" smtClean="0">
                <a:latin typeface="Arial" charset="0"/>
                <a:cs typeface="Arial" charset="0"/>
              </a:rPr>
            </a:br>
            <a:r>
              <a:rPr lang="cs-CZ" altLang="cs-CZ" sz="1100" dirty="0" smtClean="0">
                <a:latin typeface="Arial" charset="0"/>
                <a:cs typeface="Arial" charset="0"/>
              </a:rPr>
              <a:t/>
            </a:r>
            <a:br>
              <a:rPr lang="cs-CZ" altLang="cs-CZ" sz="1100" dirty="0" smtClean="0">
                <a:latin typeface="Arial" charset="0"/>
                <a:cs typeface="Arial" charset="0"/>
              </a:rPr>
            </a:br>
            <a:r>
              <a:rPr lang="cs-CZ" altLang="cs-CZ" dirty="0" smtClean="0">
                <a:latin typeface="Arial" charset="0"/>
                <a:cs typeface="Arial" charset="0"/>
              </a:rPr>
              <a:t>Děkuji za pozornost</a:t>
            </a:r>
            <a:br>
              <a:rPr lang="cs-CZ" altLang="cs-CZ" dirty="0" smtClean="0">
                <a:latin typeface="Arial" charset="0"/>
                <a:cs typeface="Arial" charset="0"/>
              </a:rPr>
            </a:br>
            <a:r>
              <a:rPr lang="cs-CZ" altLang="cs-CZ" dirty="0" smtClean="0">
                <a:latin typeface="Arial" charset="0"/>
                <a:cs typeface="Arial" charset="0"/>
              </a:rPr>
              <a:t/>
            </a:r>
            <a:br>
              <a:rPr lang="cs-CZ" altLang="cs-CZ" dirty="0" smtClean="0">
                <a:latin typeface="Arial" charset="0"/>
                <a:cs typeface="Arial" charset="0"/>
              </a:rPr>
            </a:br>
            <a:r>
              <a:rPr lang="cs-CZ" altLang="cs-CZ" dirty="0" smtClean="0">
                <a:latin typeface="Arial" charset="0"/>
                <a:cs typeface="Arial" charset="0"/>
              </a:rPr>
              <a:t/>
            </a:r>
            <a:br>
              <a:rPr lang="cs-CZ" altLang="cs-CZ" dirty="0" smtClean="0">
                <a:latin typeface="Arial" charset="0"/>
                <a:cs typeface="Arial" charset="0"/>
              </a:rPr>
            </a:br>
            <a:r>
              <a:rPr lang="cs-CZ" altLang="cs-CZ" b="0" dirty="0" smtClean="0">
                <a:latin typeface="Arial" charset="0"/>
                <a:cs typeface="Arial" charset="0"/>
              </a:rPr>
              <a:t>Ing. Jiří Štika </a:t>
            </a:r>
            <a:br>
              <a:rPr lang="cs-CZ" altLang="cs-CZ" b="0" dirty="0" smtClean="0">
                <a:latin typeface="Arial" charset="0"/>
                <a:cs typeface="Arial" charset="0"/>
              </a:rPr>
            </a:br>
            <a:r>
              <a:rPr lang="cs-CZ" altLang="cs-CZ" sz="1200" b="0" dirty="0" smtClean="0">
                <a:latin typeface="Arial" charset="0"/>
                <a:cs typeface="Arial" charset="0"/>
              </a:rPr>
              <a:t/>
            </a:r>
            <a:br>
              <a:rPr lang="cs-CZ" altLang="cs-CZ" sz="1200" b="0" dirty="0" smtClean="0">
                <a:latin typeface="Arial" charset="0"/>
                <a:cs typeface="Arial" charset="0"/>
              </a:rPr>
            </a:br>
            <a:r>
              <a:rPr lang="cs-CZ" altLang="cs-CZ" sz="2800" b="0" dirty="0" smtClean="0">
                <a:latin typeface="Arial" charset="0"/>
                <a:cs typeface="Arial" charset="0"/>
              </a:rPr>
              <a:t>Ministerstvo pro místní rozvoj</a:t>
            </a:r>
            <a:r>
              <a:rPr lang="cs-CZ" altLang="cs-CZ" sz="2800" b="0" dirty="0">
                <a:latin typeface="Arial" charset="0"/>
                <a:cs typeface="Arial" charset="0"/>
              </a:rPr>
              <a:t/>
            </a:r>
            <a:br>
              <a:rPr lang="cs-CZ" altLang="cs-CZ" sz="2800" b="0" dirty="0">
                <a:latin typeface="Arial" charset="0"/>
                <a:cs typeface="Arial" charset="0"/>
              </a:rPr>
            </a:br>
            <a:r>
              <a:rPr lang="cs-CZ" altLang="cs-CZ" sz="2800" b="0" dirty="0">
                <a:latin typeface="Arial" charset="0"/>
                <a:cs typeface="Arial" charset="0"/>
              </a:rPr>
              <a:t>odbor regionální </a:t>
            </a:r>
            <a:r>
              <a:rPr lang="cs-CZ" altLang="cs-CZ" sz="2800" b="0" dirty="0" smtClean="0">
                <a:latin typeface="Arial" charset="0"/>
                <a:cs typeface="Arial" charset="0"/>
              </a:rPr>
              <a:t>politiky</a:t>
            </a:r>
            <a:br>
              <a:rPr lang="cs-CZ" altLang="cs-CZ" sz="2800" b="0" dirty="0" smtClean="0">
                <a:latin typeface="Arial" charset="0"/>
                <a:cs typeface="Arial" charset="0"/>
              </a:rPr>
            </a:br>
            <a:r>
              <a:rPr lang="cs-CZ" altLang="cs-CZ" sz="2800" b="0" dirty="0" smtClean="0">
                <a:latin typeface="Arial" charset="0"/>
                <a:cs typeface="Arial" charset="0"/>
              </a:rPr>
              <a:t> </a:t>
            </a:r>
            <a:r>
              <a:rPr lang="cs-CZ" altLang="cs-CZ" sz="2800" b="0" dirty="0">
                <a:latin typeface="Arial" charset="0"/>
                <a:cs typeface="Arial" charset="0"/>
              </a:rPr>
              <a:t>oddělení administrativy národních a NNO programů</a:t>
            </a:r>
            <a:r>
              <a:rPr lang="cs-CZ" altLang="cs-CZ" sz="2800" b="0" dirty="0" smtClean="0">
                <a:latin typeface="Arial" charset="0"/>
                <a:cs typeface="Arial" charset="0"/>
              </a:rPr>
              <a:t/>
            </a:r>
            <a:br>
              <a:rPr lang="cs-CZ" altLang="cs-CZ" sz="2800" b="0" dirty="0" smtClean="0">
                <a:latin typeface="Arial" charset="0"/>
                <a:cs typeface="Arial" charset="0"/>
              </a:rPr>
            </a:br>
            <a:r>
              <a:rPr lang="cs-CZ" altLang="cs-CZ" dirty="0" smtClean="0">
                <a:latin typeface="Arial" charset="0"/>
                <a:cs typeface="Arial" charset="0"/>
              </a:rPr>
              <a:t/>
            </a:r>
            <a:br>
              <a:rPr lang="cs-CZ" altLang="cs-CZ" dirty="0" smtClean="0">
                <a:latin typeface="Arial" charset="0"/>
                <a:cs typeface="Arial" charset="0"/>
              </a:rPr>
            </a:br>
            <a:endParaRPr lang="cs-CZ" altLang="cs-CZ" dirty="0" smtClean="0">
              <a:latin typeface="Arial" charset="0"/>
              <a:cs typeface="Arial" charset="0"/>
            </a:endParaRPr>
          </a:p>
        </p:txBody>
      </p:sp>
      <p:sp>
        <p:nvSpPr>
          <p:cNvPr id="9219" name="Zástupný symbol pro obsah 2"/>
          <p:cNvSpPr>
            <a:spLocks noGrp="1"/>
          </p:cNvSpPr>
          <p:nvPr>
            <p:ph idx="10"/>
          </p:nvPr>
        </p:nvSpPr>
        <p:spPr>
          <a:xfrm>
            <a:off x="827088" y="5300663"/>
            <a:ext cx="8229600" cy="1296987"/>
          </a:xfrm>
          <a:ln>
            <a:noFill/>
          </a:ln>
        </p:spPr>
        <p:txBody>
          <a:bodyPr anchor="t" anchorCtr="0"/>
          <a:lstStyle/>
          <a:p>
            <a:pPr marL="0" indent="0" eaLnBrk="1" hangingPunct="1">
              <a:spcBef>
                <a:spcPct val="0"/>
              </a:spcBef>
              <a:buNone/>
            </a:pPr>
            <a:endParaRPr lang="cs-CZ" altLang="cs-CZ" sz="2400" dirty="0" smtClean="0"/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cs-CZ" altLang="cs-CZ" sz="2400" dirty="0" smtClean="0"/>
              <a:t>Telefon: 224 864 730		Email: </a:t>
            </a:r>
            <a:r>
              <a:rPr lang="cs-CZ" altLang="cs-CZ" sz="2400" u="sng" dirty="0" smtClean="0">
                <a:solidFill>
                  <a:schemeClr val="tx2">
                    <a:lumMod val="60000"/>
                    <a:lumOff val="40000"/>
                  </a:schemeClr>
                </a:solidFill>
                <a:uFill>
                  <a:solidFill>
                    <a:schemeClr val="tx2">
                      <a:lumMod val="75000"/>
                    </a:schemeClr>
                  </a:solidFill>
                </a:uFill>
              </a:rPr>
              <a:t>jiri.stika@mmr.cz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antace MMR">
  <a:themeElements>
    <a:clrScheme name="Úvodní list 2">
      <a:dk1>
        <a:srgbClr val="000000"/>
      </a:dk1>
      <a:lt1>
        <a:srgbClr val="FFFFFF"/>
      </a:lt1>
      <a:dk2>
        <a:srgbClr val="000099"/>
      </a:dk2>
      <a:lt2>
        <a:srgbClr val="EEECE1"/>
      </a:lt2>
      <a:accent1>
        <a:srgbClr val="000099"/>
      </a:accent1>
      <a:accent2>
        <a:srgbClr val="00AF3F"/>
      </a:accent2>
      <a:accent3>
        <a:srgbClr val="FFFFFF"/>
      </a:accent3>
      <a:accent4>
        <a:srgbClr val="000000"/>
      </a:accent4>
      <a:accent5>
        <a:srgbClr val="AAAACA"/>
      </a:accent5>
      <a:accent6>
        <a:srgbClr val="009E38"/>
      </a:accent6>
      <a:hlink>
        <a:srgbClr val="00AF3F"/>
      </a:hlink>
      <a:folHlink>
        <a:srgbClr val="868686"/>
      </a:folHlink>
    </a:clrScheme>
    <a:fontScheme name="1_Úvodní list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Úvodní list 1">
        <a:dk1>
          <a:srgbClr val="000000"/>
        </a:dk1>
        <a:lt1>
          <a:srgbClr val="FFFFFF"/>
        </a:lt1>
        <a:dk2>
          <a:srgbClr val="262626"/>
        </a:dk2>
        <a:lt2>
          <a:srgbClr val="EEECE1"/>
        </a:lt2>
        <a:accent1>
          <a:srgbClr val="000099"/>
        </a:accent1>
        <a:accent2>
          <a:srgbClr val="00AF3F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009E38"/>
        </a:accent6>
        <a:hlink>
          <a:srgbClr val="00AF3F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Úvodní list 2">
        <a:dk1>
          <a:srgbClr val="000000"/>
        </a:dk1>
        <a:lt1>
          <a:srgbClr val="FFFFFF"/>
        </a:lt1>
        <a:dk2>
          <a:srgbClr val="000099"/>
        </a:dk2>
        <a:lt2>
          <a:srgbClr val="EEECE1"/>
        </a:lt2>
        <a:accent1>
          <a:srgbClr val="000099"/>
        </a:accent1>
        <a:accent2>
          <a:srgbClr val="00AF3F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009E38"/>
        </a:accent6>
        <a:hlink>
          <a:srgbClr val="00AF3F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nitřní list s nadpisem 2">
    <a:dk1>
      <a:srgbClr val="000000"/>
    </a:dk1>
    <a:lt1>
      <a:srgbClr val="FFFFFF"/>
    </a:lt1>
    <a:dk2>
      <a:srgbClr val="000099"/>
    </a:dk2>
    <a:lt2>
      <a:srgbClr val="EEECE1"/>
    </a:lt2>
    <a:accent1>
      <a:srgbClr val="000099"/>
    </a:accent1>
    <a:accent2>
      <a:srgbClr val="00AF3F"/>
    </a:accent2>
    <a:accent3>
      <a:srgbClr val="FFFFFF"/>
    </a:accent3>
    <a:accent4>
      <a:srgbClr val="000000"/>
    </a:accent4>
    <a:accent5>
      <a:srgbClr val="AAAACA"/>
    </a:accent5>
    <a:accent6>
      <a:srgbClr val="009E38"/>
    </a:accent6>
    <a:hlink>
      <a:srgbClr val="00AF3F"/>
    </a:hlink>
    <a:folHlink>
      <a:srgbClr val="868686"/>
    </a:folHlink>
  </a:clrScheme>
</a:themeOverride>
</file>

<file path=ppt/theme/themeOverride2.xml><?xml version="1.0" encoding="utf-8"?>
<a:themeOverride xmlns:a="http://schemas.openxmlformats.org/drawingml/2006/main">
  <a:clrScheme name="Vnitřní list bez nadpisu 2">
    <a:dk1>
      <a:srgbClr val="000000"/>
    </a:dk1>
    <a:lt1>
      <a:srgbClr val="FFFFFF"/>
    </a:lt1>
    <a:dk2>
      <a:srgbClr val="000099"/>
    </a:dk2>
    <a:lt2>
      <a:srgbClr val="EEECE1"/>
    </a:lt2>
    <a:accent1>
      <a:srgbClr val="000099"/>
    </a:accent1>
    <a:accent2>
      <a:srgbClr val="00AF3F"/>
    </a:accent2>
    <a:accent3>
      <a:srgbClr val="FFFFFF"/>
    </a:accent3>
    <a:accent4>
      <a:srgbClr val="000000"/>
    </a:accent4>
    <a:accent5>
      <a:srgbClr val="AAAACA"/>
    </a:accent5>
    <a:accent6>
      <a:srgbClr val="009E38"/>
    </a:accent6>
    <a:hlink>
      <a:srgbClr val="00AF3F"/>
    </a:hlink>
    <a:folHlink>
      <a:srgbClr val="868686"/>
    </a:folHlink>
  </a:clrScheme>
</a:themeOverride>
</file>

<file path=ppt/theme/themeOverride3.xml><?xml version="1.0" encoding="utf-8"?>
<a:themeOverride xmlns:a="http://schemas.openxmlformats.org/drawingml/2006/main">
  <a:clrScheme name="Vnitřní list s odrážkami 1">
    <a:dk1>
      <a:srgbClr val="000000"/>
    </a:dk1>
    <a:lt1>
      <a:srgbClr val="FFFFFF"/>
    </a:lt1>
    <a:dk2>
      <a:srgbClr val="000099"/>
    </a:dk2>
    <a:lt2>
      <a:srgbClr val="EEECE1"/>
    </a:lt2>
    <a:accent1>
      <a:srgbClr val="000099"/>
    </a:accent1>
    <a:accent2>
      <a:srgbClr val="00AF3F"/>
    </a:accent2>
    <a:accent3>
      <a:srgbClr val="FFFFFF"/>
    </a:accent3>
    <a:accent4>
      <a:srgbClr val="000000"/>
    </a:accent4>
    <a:accent5>
      <a:srgbClr val="AAAACA"/>
    </a:accent5>
    <a:accent6>
      <a:srgbClr val="009E38"/>
    </a:accent6>
    <a:hlink>
      <a:srgbClr val="00AF3F"/>
    </a:hlink>
    <a:folHlink>
      <a:srgbClr val="86868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Prezantace MMR</Template>
  <TotalTime>93</TotalTime>
  <Words>267</Words>
  <Application>Microsoft Office PowerPoint</Application>
  <PresentationFormat>Předvádění na obrazovce (4:3)</PresentationFormat>
  <Paragraphs>36</Paragraphs>
  <Slides>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Prezantace MMR</vt:lpstr>
      <vt:lpstr>Poskytování dotací na zpřístupňování  budov obecních a městských úřadů  a Domů  s pečovatelskou službou  z rozpočtu MMR  </vt:lpstr>
      <vt:lpstr>Prezentace aplikace PowerPoint</vt:lpstr>
      <vt:lpstr>Postup při realizaci projektu 1</vt:lpstr>
      <vt:lpstr>Postup při realizaci projektu 2</vt:lpstr>
      <vt:lpstr>Patero úspěšného žadatele o dotaci</vt:lpstr>
      <vt:lpstr>Výsledky realizace programu Bezbariérové obce</vt:lpstr>
      <vt:lpstr>  Děkuji za pozornost   Ing. Jiří Štika   Ministerstvo pro místní rozvoj odbor regionální politiky  oddělení administrativy národních a NNO programů  </vt:lpstr>
    </vt:vector>
  </TitlesOfParts>
  <Company>MMR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Odstraňování bariér v budovách domů  s pečovatelskou službou  a v budovách městských a obecních úřadů</dc:title>
  <dc:creator>*</dc:creator>
  <cp:lastModifiedBy>Espinoza Blanka</cp:lastModifiedBy>
  <cp:revision>15</cp:revision>
  <dcterms:created xsi:type="dcterms:W3CDTF">2014-11-20T15:39:46Z</dcterms:created>
  <dcterms:modified xsi:type="dcterms:W3CDTF">2018-03-16T13:29:35Z</dcterms:modified>
</cp:coreProperties>
</file>