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0.xml" ContentType="application/vnd.openxmlformats-officedocument.drawingml.chart+xml"/>
  <Override PartName="/ppt/theme/themeOverride4.xml" ContentType="application/vnd.openxmlformats-officedocument.themeOverride+xml"/>
  <Override PartName="/ppt/charts/chart11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2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5.xml" ContentType="application/vnd.openxmlformats-officedocument.themeOverride+xml"/>
  <Override PartName="/ppt/charts/chart13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6.xml" ContentType="application/vnd.openxmlformats-officedocument.themeOverride+xml"/>
  <Override PartName="/ppt/charts/chart14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7.xml" ContentType="application/vnd.openxmlformats-officedocument.themeOverride+xml"/>
  <Override PartName="/ppt/charts/chart15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8.xml" ContentType="application/vnd.openxmlformats-officedocument.themeOverride+xml"/>
  <Override PartName="/ppt/charts/chart16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9.xml" ContentType="application/vnd.openxmlformats-officedocument.themeOverride+xml"/>
  <Override PartName="/ppt/charts/chart17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8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9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20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21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2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3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4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8" r:id="rId1"/>
    <p:sldMasterId id="2147483771" r:id="rId2"/>
    <p:sldMasterId id="2147483783" r:id="rId3"/>
    <p:sldMasterId id="2147483796" r:id="rId4"/>
    <p:sldMasterId id="2147484831" r:id="rId5"/>
    <p:sldMasterId id="2147484843" r:id="rId6"/>
    <p:sldMasterId id="2147484855" r:id="rId7"/>
    <p:sldMasterId id="2147484867" r:id="rId8"/>
    <p:sldMasterId id="2147484891" r:id="rId9"/>
  </p:sldMasterIdLst>
  <p:notesMasterIdLst>
    <p:notesMasterId r:id="rId81"/>
  </p:notesMasterIdLst>
  <p:handoutMasterIdLst>
    <p:handoutMasterId r:id="rId82"/>
  </p:handoutMasterIdLst>
  <p:sldIdLst>
    <p:sldId id="352" r:id="rId10"/>
    <p:sldId id="306" r:id="rId11"/>
    <p:sldId id="305" r:id="rId12"/>
    <p:sldId id="450" r:id="rId13"/>
    <p:sldId id="457" r:id="rId14"/>
    <p:sldId id="458" r:id="rId15"/>
    <p:sldId id="459" r:id="rId16"/>
    <p:sldId id="348" r:id="rId17"/>
    <p:sldId id="349" r:id="rId18"/>
    <p:sldId id="350" r:id="rId19"/>
    <p:sldId id="351" r:id="rId20"/>
    <p:sldId id="369" r:id="rId21"/>
    <p:sldId id="379" r:id="rId22"/>
    <p:sldId id="421" r:id="rId23"/>
    <p:sldId id="381" r:id="rId24"/>
    <p:sldId id="382" r:id="rId25"/>
    <p:sldId id="383" r:id="rId26"/>
    <p:sldId id="384" r:id="rId27"/>
    <p:sldId id="314" r:id="rId28"/>
    <p:sldId id="389" r:id="rId29"/>
    <p:sldId id="452" r:id="rId30"/>
    <p:sldId id="453" r:id="rId31"/>
    <p:sldId id="390" r:id="rId32"/>
    <p:sldId id="391" r:id="rId33"/>
    <p:sldId id="318" r:id="rId34"/>
    <p:sldId id="319" r:id="rId35"/>
    <p:sldId id="403" r:id="rId36"/>
    <p:sldId id="404" r:id="rId37"/>
    <p:sldId id="423" r:id="rId38"/>
    <p:sldId id="405" r:id="rId39"/>
    <p:sldId id="406" r:id="rId40"/>
    <p:sldId id="407" r:id="rId41"/>
    <p:sldId id="424" r:id="rId42"/>
    <p:sldId id="408" r:id="rId43"/>
    <p:sldId id="411" r:id="rId44"/>
    <p:sldId id="412" r:id="rId45"/>
    <p:sldId id="337" r:id="rId46"/>
    <p:sldId id="413" r:id="rId47"/>
    <p:sldId id="427" r:id="rId48"/>
    <p:sldId id="425" r:id="rId49"/>
    <p:sldId id="426" r:id="rId50"/>
    <p:sldId id="414" r:id="rId51"/>
    <p:sldId id="341" r:id="rId52"/>
    <p:sldId id="454" r:id="rId53"/>
    <p:sldId id="342" r:id="rId54"/>
    <p:sldId id="418" r:id="rId55"/>
    <p:sldId id="431" r:id="rId56"/>
    <p:sldId id="449" r:id="rId57"/>
    <p:sldId id="432" r:id="rId58"/>
    <p:sldId id="434" r:id="rId59"/>
    <p:sldId id="435" r:id="rId60"/>
    <p:sldId id="436" r:id="rId61"/>
    <p:sldId id="441" r:id="rId62"/>
    <p:sldId id="442" r:id="rId63"/>
    <p:sldId id="444" r:id="rId64"/>
    <p:sldId id="445" r:id="rId65"/>
    <p:sldId id="446" r:id="rId66"/>
    <p:sldId id="447" r:id="rId67"/>
    <p:sldId id="448" r:id="rId68"/>
    <p:sldId id="353" r:id="rId69"/>
    <p:sldId id="354" r:id="rId70"/>
    <p:sldId id="356" r:id="rId71"/>
    <p:sldId id="357" r:id="rId72"/>
    <p:sldId id="358" r:id="rId73"/>
    <p:sldId id="361" r:id="rId74"/>
    <p:sldId id="402" r:id="rId75"/>
    <p:sldId id="455" r:id="rId76"/>
    <p:sldId id="456" r:id="rId77"/>
    <p:sldId id="430" r:id="rId78"/>
    <p:sldId id="460" r:id="rId79"/>
    <p:sldId id="368" r:id="rId80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30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-15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viewProps" Target="viewProps.xml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slide" Target="slides/slide6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slide" Target="slides/slide71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61" Type="http://schemas.openxmlformats.org/officeDocument/2006/relationships/slide" Target="slides/slide52.xml"/><Relationship Id="rId8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List_aplikace_Microsoft_Excel1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8.xlsx"/><Relationship Id="rId2" Type="http://schemas.openxmlformats.org/officeDocument/2006/relationships/image" Target="../media/image13.gif"/><Relationship Id="rId1" Type="http://schemas.openxmlformats.org/officeDocument/2006/relationships/themeOverride" Target="../theme/themeOverride4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9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oleObject" Target="file:///\\ad3.npc.cz\Public\STATISTIKY-&#269;asov&#233;_&#345;ady-v&#353;e_k_drog&#225;m\III%20%20Cultivation%20sites%20and%20meth%20laboratory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oleObject" Target="file:///\\ad3.npc.cz\Public\STATISTIKY-&#269;asov&#233;_&#345;ady-v&#353;e_k_drog&#225;m\III%20%20Cultivation%20sites%20and%20meth%20laboratory.xlsx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oleObject" Target="file:///\\ad3.npc.cz\Public\STATISTIKY-&#269;asov&#233;_&#345;ady-v&#353;e_k_drog&#225;m\III%20%20Cultivation%20sites%20and%20meth%20laboratory.xlsx" TargetMode="Externa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oleObject" Target="file:///\\ad3.npc.cz\Public\STATISTIKY-&#269;asov&#233;_&#345;ady-v&#353;e_k_drog&#225;m\III%20%20Cultivation%20sites%20and%20meth%20laboratory.xlsx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oleObject" Target="file:///\\ad3.npc.cz\Public\STATISTIKY-&#269;asov&#233;_&#345;ady-v&#353;e_k_drog&#225;m\III%20%20Cultivation%20sites%20and%20meth%20laboratory.xlsx" TargetMode="Externa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10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11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List_aplikace_Microsoft_Excel12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List_aplikace_Microsoft_Excel2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package" Target="../embeddings/List_aplikace_Microsoft_Excel13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\\ad3.npc.cz\Public\STATISTIKY-&#269;asov&#233;_&#345;ady-v&#353;e_k_drog&#225;m\V.%20Vietnamci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\\ad3.npc.cz\Public\STATISTIKY-&#269;asov&#233;_&#345;ady-v&#353;e_k_drog&#225;m\V.%20Vietnamci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\\ad3.npc.cz\Public\STATISTIKY-&#269;asov&#233;_&#345;ady-v&#353;e_k_drog&#225;m\V.%20Vietnamci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oleObject" Target="file:///\\ad3.npc.cz\Public\STATISTIKY-&#269;asov&#233;_&#345;ady-v&#353;e_k_drog&#225;m\V.%20Vietnamci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J:\Dokumenty\SLU&#381;EBN&#205;\STATISTIKY\STATISTIKY%20PREZENTACE.xlsx" TargetMode="External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J:\Dokumenty\SLU&#381;EBN&#205;\STATISTIKY\STATISTIKY%20PREZENTACE.xlsx" TargetMode="External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341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4501885850386953E-2"/>
          <c:y val="0.24148962511761504"/>
          <c:w val="0.96544717257386525"/>
          <c:h val="0.72513395731193975"/>
        </c:manualLayout>
      </c:layout>
      <c:pie3DChart>
        <c:varyColors val="1"/>
        <c:ser>
          <c:idx val="0"/>
          <c:order val="0"/>
          <c:explosion val="4"/>
          <c:dPt>
            <c:idx val="0"/>
            <c:bubble3D val="0"/>
            <c:explosion val="0"/>
            <c:spPr>
              <a:gradFill>
                <a:gsLst>
                  <a:gs pos="36000">
                    <a:schemeClr val="accent6">
                      <a:lumMod val="75000"/>
                    </a:schemeClr>
                  </a:gs>
                  <a:gs pos="73000">
                    <a:schemeClr val="accent6">
                      <a:lumMod val="40000"/>
                      <a:lumOff val="60000"/>
                    </a:schemeClr>
                  </a:gs>
                </a:gsLst>
                <a:lin ang="13500000" scaled="1"/>
              </a:gra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gradFill flip="none" rotWithShape="1">
                <a:gsLst>
                  <a:gs pos="77000">
                    <a:srgbClr val="996633"/>
                  </a:gs>
                  <a:gs pos="92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explosion val="0"/>
            <c:spPr>
              <a:gradFill>
                <a:gsLst>
                  <a:gs pos="24000">
                    <a:schemeClr val="accent1">
                      <a:lumMod val="75000"/>
                    </a:schemeClr>
                  </a:gs>
                  <a:gs pos="57000">
                    <a:schemeClr val="accent1">
                      <a:lumMod val="40000"/>
                      <a:lumOff val="60000"/>
                    </a:schemeClr>
                  </a:gs>
                </a:gsLst>
                <a:lin ang="13500000" scaled="1"/>
              </a:gra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-5.1413881748072106E-2"/>
                  <c:y val="-5.03144654088050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9194529347070685"/>
                  <c:y val="-0.2578616352201257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754940658124671"/>
                      <c:h val="0.24915119100678454"/>
                    </c:manualLayout>
                  </c15:layout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skrytý!$A$13:$A$15</c:f>
              <c:strCache>
                <c:ptCount val="3"/>
                <c:pt idx="0">
                  <c:v>cannabisové produkty</c:v>
                </c:pt>
                <c:pt idx="1">
                  <c:v>metamfetamin</c:v>
                </c:pt>
                <c:pt idx="2">
                  <c:v>ostatní</c:v>
                </c:pt>
              </c:strCache>
            </c:strRef>
          </c:cat>
          <c:val>
            <c:numRef>
              <c:f>skrytý!$O$13:$O$15</c:f>
              <c:numCache>
                <c:formatCode>#,##0</c:formatCode>
                <c:ptCount val="3"/>
                <c:pt idx="0">
                  <c:v>1449</c:v>
                </c:pt>
                <c:pt idx="1">
                  <c:v>2064</c:v>
                </c:pt>
                <c:pt idx="2">
                  <c:v>249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>
          <a:lumMod val="50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2016</a:t>
            </a:r>
          </a:p>
        </c:rich>
      </c:tx>
      <c:layout>
        <c:manualLayout>
          <c:xMode val="edge"/>
          <c:yMode val="edge"/>
          <c:x val="0.83342688721286873"/>
          <c:y val="4.7961630695443645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26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blipFill dpi="0" rotWithShape="1">
                <a:blip xmlns:r="http://schemas.openxmlformats.org/officeDocument/2006/relationships" r:embed="rId2"/>
                <a:srcRect/>
                <a:stretch>
                  <a:fillRect/>
                </a:stretch>
              </a:blip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rgbClr val="33CC3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spPr>
              <a:solidFill>
                <a:srgbClr val="00808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4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-6.3888888888888884E-2"/>
                  <c:y val="-5.092592592592594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"/>
                  <c:y val="-5.275779376498809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spc="0" baseline="0">
                    <a:solidFill>
                      <a:srgbClr val="008080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'cult.sites'!$B$93:$B$98</c:f>
              <c:strCache>
                <c:ptCount val="6"/>
                <c:pt idx="0">
                  <c:v>very small</c:v>
                </c:pt>
                <c:pt idx="1">
                  <c:v>small</c:v>
                </c:pt>
                <c:pt idx="2">
                  <c:v>medium</c:v>
                </c:pt>
                <c:pt idx="3">
                  <c:v>large</c:v>
                </c:pt>
                <c:pt idx="4">
                  <c:v>industrial</c:v>
                </c:pt>
                <c:pt idx="5">
                  <c:v>unknown</c:v>
                </c:pt>
              </c:strCache>
            </c:strRef>
          </c:cat>
          <c:val>
            <c:numRef>
              <c:f>'cult.sites'!$H$93:$H$98</c:f>
              <c:numCache>
                <c:formatCode>General</c:formatCode>
                <c:ptCount val="6"/>
                <c:pt idx="0">
                  <c:v>162</c:v>
                </c:pt>
                <c:pt idx="1">
                  <c:v>81</c:v>
                </c:pt>
                <c:pt idx="2">
                  <c:v>21</c:v>
                </c:pt>
                <c:pt idx="3">
                  <c:v>12</c:v>
                </c:pt>
                <c:pt idx="4">
                  <c:v>19</c:v>
                </c:pt>
                <c:pt idx="5">
                  <c:v>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>
          <a:lumMod val="50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'cult.sites'!$B$93</c:f>
              <c:strCache>
                <c:ptCount val="1"/>
                <c:pt idx="0">
                  <c:v>very small</c:v>
                </c:pt>
              </c:strCache>
            </c:strRef>
          </c:tx>
          <c:spPr>
            <a:gradFill rotWithShape="1">
              <a:gsLst>
                <a:gs pos="70000">
                  <a:srgbClr val="C00000"/>
                </a:gs>
                <a:gs pos="100000">
                  <a:schemeClr val="bg1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'cult.sites'!$C$92:$H$92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'cult.sites'!$C$93:$H$93</c:f>
              <c:numCache>
                <c:formatCode>General</c:formatCode>
                <c:ptCount val="6"/>
                <c:pt idx="0">
                  <c:v>49</c:v>
                </c:pt>
                <c:pt idx="1">
                  <c:v>69</c:v>
                </c:pt>
                <c:pt idx="2">
                  <c:v>125</c:v>
                </c:pt>
                <c:pt idx="3">
                  <c:v>131</c:v>
                </c:pt>
                <c:pt idx="4">
                  <c:v>109</c:v>
                </c:pt>
                <c:pt idx="5">
                  <c:v>162</c:v>
                </c:pt>
              </c:numCache>
            </c:numRef>
          </c:val>
        </c:ser>
        <c:ser>
          <c:idx val="1"/>
          <c:order val="1"/>
          <c:tx>
            <c:strRef>
              <c:f>'cult.sites'!$B$94</c:f>
              <c:strCache>
                <c:ptCount val="1"/>
                <c:pt idx="0">
                  <c:v>small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'cult.sites'!$C$92:$H$92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'cult.sites'!$C$94:$H$94</c:f>
              <c:numCache>
                <c:formatCode>General</c:formatCode>
                <c:ptCount val="6"/>
                <c:pt idx="0">
                  <c:v>43</c:v>
                </c:pt>
                <c:pt idx="1">
                  <c:v>42</c:v>
                </c:pt>
                <c:pt idx="2">
                  <c:v>75</c:v>
                </c:pt>
                <c:pt idx="3">
                  <c:v>85</c:v>
                </c:pt>
                <c:pt idx="4">
                  <c:v>73</c:v>
                </c:pt>
                <c:pt idx="5">
                  <c:v>81</c:v>
                </c:pt>
              </c:numCache>
            </c:numRef>
          </c:val>
        </c:ser>
        <c:ser>
          <c:idx val="2"/>
          <c:order val="2"/>
          <c:tx>
            <c:strRef>
              <c:f>'cult.sites'!$B$95</c:f>
              <c:strCache>
                <c:ptCount val="1"/>
                <c:pt idx="0">
                  <c:v>medium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'cult.sites'!$C$92:$H$92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'cult.sites'!$C$95:$H$95</c:f>
              <c:numCache>
                <c:formatCode>General</c:formatCode>
                <c:ptCount val="6"/>
                <c:pt idx="0">
                  <c:v>22</c:v>
                </c:pt>
                <c:pt idx="1">
                  <c:v>25</c:v>
                </c:pt>
                <c:pt idx="2">
                  <c:v>19</c:v>
                </c:pt>
                <c:pt idx="3">
                  <c:v>21</c:v>
                </c:pt>
                <c:pt idx="4">
                  <c:v>17</c:v>
                </c:pt>
                <c:pt idx="5">
                  <c:v>21</c:v>
                </c:pt>
              </c:numCache>
            </c:numRef>
          </c:val>
        </c:ser>
        <c:ser>
          <c:idx val="3"/>
          <c:order val="3"/>
          <c:tx>
            <c:strRef>
              <c:f>'cult.sites'!$B$96</c:f>
              <c:strCache>
                <c:ptCount val="1"/>
                <c:pt idx="0">
                  <c:v>large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'cult.sites'!$C$92:$H$92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'cult.sites'!$C$96:$H$96</c:f>
              <c:numCache>
                <c:formatCode>General</c:formatCode>
                <c:ptCount val="6"/>
                <c:pt idx="0">
                  <c:v>16</c:v>
                </c:pt>
                <c:pt idx="1">
                  <c:v>24</c:v>
                </c:pt>
                <c:pt idx="2">
                  <c:v>34</c:v>
                </c:pt>
                <c:pt idx="3">
                  <c:v>25</c:v>
                </c:pt>
                <c:pt idx="4">
                  <c:v>11</c:v>
                </c:pt>
                <c:pt idx="5">
                  <c:v>12</c:v>
                </c:pt>
              </c:numCache>
            </c:numRef>
          </c:val>
        </c:ser>
        <c:ser>
          <c:idx val="4"/>
          <c:order val="4"/>
          <c:tx>
            <c:strRef>
              <c:f>'cult.sites'!$B$97</c:f>
              <c:strCache>
                <c:ptCount val="1"/>
                <c:pt idx="0">
                  <c:v>industrial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'cult.sites'!$C$92:$H$92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'cult.sites'!$C$97:$H$97</c:f>
              <c:numCache>
                <c:formatCode>General</c:formatCode>
                <c:ptCount val="6"/>
                <c:pt idx="0">
                  <c:v>28</c:v>
                </c:pt>
                <c:pt idx="1">
                  <c:v>36</c:v>
                </c:pt>
                <c:pt idx="2">
                  <c:v>20</c:v>
                </c:pt>
                <c:pt idx="3">
                  <c:v>23</c:v>
                </c:pt>
                <c:pt idx="4">
                  <c:v>6</c:v>
                </c:pt>
                <c:pt idx="5">
                  <c:v>19</c:v>
                </c:pt>
              </c:numCache>
            </c:numRef>
          </c:val>
        </c:ser>
        <c:ser>
          <c:idx val="5"/>
          <c:order val="5"/>
          <c:tx>
            <c:strRef>
              <c:f>'cult.sites'!$B$98</c:f>
              <c:strCache>
                <c:ptCount val="1"/>
                <c:pt idx="0">
                  <c:v>unknown</c:v>
                </c:pt>
              </c:strCache>
            </c:strRef>
          </c:tx>
          <c:spPr>
            <a:gradFill rotWithShape="1">
              <a:gsLst>
                <a:gs pos="0">
                  <a:srgbClr val="7030A0"/>
                </a:gs>
                <a:gs pos="50000">
                  <a:srgbClr val="7030A0"/>
                </a:gs>
                <a:gs pos="100000">
                  <a:srgbClr val="7030A0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'cult.sites'!$C$92:$H$92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'cult.sites'!$C$98:$H$98</c:f>
              <c:numCache>
                <c:formatCode>General</c:formatCode>
                <c:ptCount val="6"/>
                <c:pt idx="0">
                  <c:v>7</c:v>
                </c:pt>
                <c:pt idx="1">
                  <c:v>3</c:v>
                </c:pt>
                <c:pt idx="2">
                  <c:v>3</c:v>
                </c:pt>
                <c:pt idx="3">
                  <c:v>16</c:v>
                </c:pt>
                <c:pt idx="4">
                  <c:v>4</c:v>
                </c:pt>
                <c:pt idx="5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8203488"/>
        <c:axId val="198208528"/>
      </c:barChart>
      <c:catAx>
        <c:axId val="198203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8208528"/>
        <c:crosses val="autoZero"/>
        <c:auto val="1"/>
        <c:lblAlgn val="ctr"/>
        <c:lblOffset val="100"/>
        <c:noMultiLvlLbl val="0"/>
      </c:catAx>
      <c:valAx>
        <c:axId val="198208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8203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>
          <a:lumMod val="50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2012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21134227939817382"/>
          <c:y val="0.16357771053636858"/>
          <c:w val="0.53975712542974386"/>
          <c:h val="0.62953178881215244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19050"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19050"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2"/>
            <c:bubble3D val="0"/>
            <c:spPr>
              <a:gradFill>
                <a:gsLst>
                  <a:gs pos="50000">
                    <a:srgbClr val="C00000"/>
                  </a:gs>
                  <a:gs pos="100000">
                    <a:srgbClr val="C00000"/>
                  </a:gs>
                </a:gsLst>
                <a:lin ang="5400000" scaled="0"/>
              </a:gradFill>
              <a:ln w="19050"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19050"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23227378492582049"/>
                  <c:y val="-6.54513941679082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0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28468364326799583"/>
                  <c:y val="1.396304627064501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0" i="0" u="none" strike="noStrike" kern="1200" baseline="0">
                      <a:solidFill>
                        <a:schemeClr val="accent6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8.5285150614451341E-2"/>
                  <c:y val="0.2112376614763577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0" i="0" u="none" strike="noStrike" kern="1200" baseline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60642132499395018"/>
                      <c:h val="0.2570291884002468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0.23026576975891258"/>
                  <c:y val="3.054028577791766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0" i="0" u="none" strike="noStrike" kern="1200" baseline="0">
                      <a:solidFill>
                        <a:schemeClr val="accent4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421771746616778"/>
                      <c:h val="0.1968789113253491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'cult.sites'!$A$55:$A$58</c:f>
              <c:strCache>
                <c:ptCount val="4"/>
                <c:pt idx="0">
                  <c:v>"czech"</c:v>
                </c:pt>
                <c:pt idx="1">
                  <c:v>"vietnamese"</c:v>
                </c:pt>
                <c:pt idx="2">
                  <c:v>"other nationalities"</c:v>
                </c:pt>
                <c:pt idx="3">
                  <c:v>unknown</c:v>
                </c:pt>
              </c:strCache>
            </c:strRef>
          </c:cat>
          <c:val>
            <c:numRef>
              <c:f>'cult.sites'!$H$55:$H$58</c:f>
              <c:numCache>
                <c:formatCode>General</c:formatCode>
                <c:ptCount val="4"/>
                <c:pt idx="0">
                  <c:v>119</c:v>
                </c:pt>
                <c:pt idx="1">
                  <c:v>67</c:v>
                </c:pt>
                <c:pt idx="2">
                  <c:v>4</c:v>
                </c:pt>
                <c:pt idx="3">
                  <c:v>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34"/>
        <c:holeSize val="46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>
          <a:lumMod val="50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2013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21134227939817382"/>
          <c:y val="0.16357771053636858"/>
          <c:w val="0.53975712542974386"/>
          <c:h val="0.62953178881215244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19050"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19050"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2"/>
            <c:bubble3D val="0"/>
            <c:spPr>
              <a:gradFill>
                <a:gsLst>
                  <a:gs pos="50000">
                    <a:srgbClr val="C00000"/>
                  </a:gs>
                  <a:gs pos="100000">
                    <a:srgbClr val="C00000"/>
                  </a:gs>
                </a:gsLst>
                <a:lin ang="5400000" scaled="0"/>
              </a:gradFill>
              <a:ln w="19050"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19050"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5930091508831667"/>
                  <c:y val="-8.64279016696003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0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22545435198978497"/>
                  <c:y val="3.948145156599538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0" i="0" u="none" strike="noStrike" kern="1200" baseline="0">
                      <a:solidFill>
                        <a:schemeClr val="accent6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509371187756459"/>
                      <c:h val="0.19687902323852755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0.21724622260055332"/>
                  <c:y val="0.1668905286180966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600" b="0" i="0" u="none" strike="noStrike" kern="1200" baseline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3694332127402996"/>
                      <c:h val="0.16796576727240023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6.8385117400865475E-2"/>
                  <c:y val="0.1826562953129660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0" i="0" u="none" strike="noStrike" kern="1200" baseline="0">
                      <a:solidFill>
                        <a:schemeClr val="accent4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530516431924878"/>
                      <c:h val="0.1968790232385275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'cult.sites'!$A$55:$A$58</c:f>
              <c:strCache>
                <c:ptCount val="4"/>
                <c:pt idx="0">
                  <c:v>"czech"</c:v>
                </c:pt>
                <c:pt idx="1">
                  <c:v>"vietnamese"</c:v>
                </c:pt>
                <c:pt idx="2">
                  <c:v>"other nationalities"</c:v>
                </c:pt>
                <c:pt idx="3">
                  <c:v>unknown</c:v>
                </c:pt>
              </c:strCache>
            </c:strRef>
          </c:cat>
          <c:val>
            <c:numRef>
              <c:f>'cult.sites'!$I$55:$I$58</c:f>
              <c:numCache>
                <c:formatCode>General</c:formatCode>
                <c:ptCount val="4"/>
                <c:pt idx="0">
                  <c:v>204</c:v>
                </c:pt>
                <c:pt idx="1">
                  <c:v>57</c:v>
                </c:pt>
                <c:pt idx="2">
                  <c:v>9</c:v>
                </c:pt>
                <c:pt idx="3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86"/>
        <c:holeSize val="46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>
          <a:lumMod val="50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2014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21134227939817382"/>
          <c:y val="0.16357771053636858"/>
          <c:w val="0.53975712542974386"/>
          <c:h val="0.62953178881215244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19050"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19050"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2"/>
            <c:bubble3D val="0"/>
            <c:spPr>
              <a:gradFill>
                <a:gsLst>
                  <a:gs pos="50000">
                    <a:srgbClr val="C00000"/>
                  </a:gs>
                  <a:gs pos="100000">
                    <a:srgbClr val="C00000"/>
                  </a:gs>
                </a:gsLst>
                <a:lin ang="5400000" scaled="0"/>
              </a:gradFill>
              <a:ln w="19050"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19050"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32253806658006134"/>
                  <c:y val="-6.54717828748082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0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22560619316524827"/>
                  <c:y val="0.1704571940334464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0" i="0" u="none" strike="noStrike" kern="1200" baseline="0">
                      <a:solidFill>
                        <a:schemeClr val="accent6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509371187756459"/>
                      <c:h val="0.19687902323852755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0.10958827116307432"/>
                  <c:y val="0.1904659560012261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0" i="0" u="none" strike="noStrike" kern="1200" baseline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677769824226517"/>
                      <c:h val="0.25702927215026694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0.19014342904106685"/>
                  <c:y val="4.644152314681690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0" i="0" u="none" strike="noStrike" kern="1200" baseline="0">
                      <a:solidFill>
                        <a:schemeClr val="accent4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530516431924878"/>
                      <c:h val="0.1968790232385275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'cult.sites'!$A$55:$A$58</c:f>
              <c:strCache>
                <c:ptCount val="4"/>
                <c:pt idx="0">
                  <c:v>"czech"</c:v>
                </c:pt>
                <c:pt idx="1">
                  <c:v>"vietnamese"</c:v>
                </c:pt>
                <c:pt idx="2">
                  <c:v>"other nationalities"</c:v>
                </c:pt>
                <c:pt idx="3">
                  <c:v>unknown</c:v>
                </c:pt>
              </c:strCache>
            </c:strRef>
          </c:cat>
          <c:val>
            <c:numRef>
              <c:f>'cult.sites'!$J$55:$J$58</c:f>
              <c:numCache>
                <c:formatCode>General</c:formatCode>
                <c:ptCount val="4"/>
                <c:pt idx="0">
                  <c:v>234</c:v>
                </c:pt>
                <c:pt idx="1">
                  <c:v>40</c:v>
                </c:pt>
                <c:pt idx="2">
                  <c:v>12</c:v>
                </c:pt>
                <c:pt idx="3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34"/>
        <c:holeSize val="46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>
          <a:lumMod val="50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2015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21134227939817382"/>
          <c:y val="0.16357771053636858"/>
          <c:w val="0.53975712542974386"/>
          <c:h val="0.62953178881215244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19050"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19050"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2"/>
            <c:bubble3D val="0"/>
            <c:spPr>
              <a:gradFill>
                <a:gsLst>
                  <a:gs pos="50000">
                    <a:srgbClr val="C00000"/>
                  </a:gs>
                  <a:gs pos="100000">
                    <a:srgbClr val="C00000"/>
                  </a:gs>
                </a:gsLst>
                <a:lin ang="5400000" scaled="0"/>
              </a:gradFill>
              <a:ln w="19050"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19050"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20671058974771012"/>
                  <c:y val="-7.07108125735062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0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25235881229132073"/>
                  <c:y val="2.90035984296111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0" i="0" u="none" strike="noStrike" kern="1200" baseline="0">
                      <a:solidFill>
                        <a:schemeClr val="accent6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509371187756459"/>
                      <c:h val="0.19687902323852755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0.14969414537468531"/>
                  <c:y val="0.1511728207389672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600" b="0" i="0" u="none" strike="noStrike" kern="1200" baseline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4267359437213205"/>
                      <c:h val="0.1784438266697963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9.4492831253236209E-2"/>
                  <c:y val="0.1669392062168719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0" i="0" u="none" strike="noStrike" kern="1200" baseline="0">
                      <a:solidFill>
                        <a:schemeClr val="accent4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530516431924878"/>
                      <c:h val="0.1968790232385275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'cult.sites'!$A$55:$A$58</c:f>
              <c:strCache>
                <c:ptCount val="4"/>
                <c:pt idx="0">
                  <c:v>"czech"</c:v>
                </c:pt>
                <c:pt idx="1">
                  <c:v>"vietnamese"</c:v>
                </c:pt>
                <c:pt idx="2">
                  <c:v>"other nationalities"</c:v>
                </c:pt>
                <c:pt idx="3">
                  <c:v>unknown</c:v>
                </c:pt>
              </c:strCache>
            </c:strRef>
          </c:cat>
          <c:val>
            <c:numRef>
              <c:f>'cult.sites'!$K$55:$K$58</c:f>
              <c:numCache>
                <c:formatCode>General</c:formatCode>
                <c:ptCount val="4"/>
                <c:pt idx="0">
                  <c:v>193</c:v>
                </c:pt>
                <c:pt idx="1">
                  <c:v>15</c:v>
                </c:pt>
                <c:pt idx="2">
                  <c:v>8</c:v>
                </c:pt>
                <c:pt idx="3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74"/>
        <c:holeSize val="46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>
          <a:lumMod val="50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2016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21134227939817382"/>
          <c:y val="0.16357771053636858"/>
          <c:w val="0.53975712542974386"/>
          <c:h val="0.62953178881215244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19050"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19050"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2"/>
            <c:bubble3D val="0"/>
            <c:spPr>
              <a:gradFill>
                <a:gsLst>
                  <a:gs pos="50000">
                    <a:srgbClr val="C00000"/>
                  </a:gs>
                  <a:gs pos="100000">
                    <a:srgbClr val="C00000"/>
                  </a:gs>
                </a:gsLst>
                <a:lin ang="5400000" scaled="0"/>
              </a:gradFill>
              <a:ln w="19050"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19050"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0.20271450223651621"/>
                  <c:y val="-6.023270433201197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0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27049942700824359"/>
                  <c:y val="0.1861742445473664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0" i="0" u="none" strike="noStrike" kern="1200" baseline="0">
                      <a:solidFill>
                        <a:schemeClr val="accent6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509371187756459"/>
                      <c:h val="0.19687902323852755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0.18590699049942702"/>
                  <c:y val="0.1642710118145780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0" i="0" u="none" strike="noStrike" kern="1200" baseline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12676056338028"/>
                      <c:h val="0.25702937648587659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0.23054729954530331"/>
                  <c:y val="-1.642667002394648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600" b="0" i="0" u="none" strike="noStrike" kern="1200" baseline="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530516431924878"/>
                      <c:h val="0.1968790232385275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'cult.sites'!$A$55:$A$58</c:f>
              <c:strCache>
                <c:ptCount val="4"/>
                <c:pt idx="0">
                  <c:v>"czech"</c:v>
                </c:pt>
                <c:pt idx="1">
                  <c:v>"vietnamese"</c:v>
                </c:pt>
                <c:pt idx="2">
                  <c:v>"other nationalities"</c:v>
                </c:pt>
                <c:pt idx="3">
                  <c:v>unknown</c:v>
                </c:pt>
              </c:strCache>
            </c:strRef>
          </c:cat>
          <c:val>
            <c:numRef>
              <c:f>'cult.sites'!$L$55:$L$58</c:f>
              <c:numCache>
                <c:formatCode>General</c:formatCode>
                <c:ptCount val="4"/>
                <c:pt idx="0">
                  <c:v>248</c:v>
                </c:pt>
                <c:pt idx="1">
                  <c:v>24</c:v>
                </c:pt>
                <c:pt idx="2">
                  <c:v>18</c:v>
                </c:pt>
                <c:pt idx="3">
                  <c:v>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34"/>
        <c:holeSize val="46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>
          <a:lumMod val="50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61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513528377819086"/>
          <c:y val="0.27182725477960257"/>
          <c:w val="0.79775881288676798"/>
          <c:h val="0.70237904884156266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5"/>
            <c:bubble3D val="0"/>
            <c:explosion val="4"/>
            <c:spPr>
              <a:solidFill>
                <a:schemeClr val="accent4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3"/>
              <c:layout>
                <c:manualLayout>
                  <c:x val="2.295683038141812E-2"/>
                  <c:y val="-6.848514541730370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113598526980956"/>
                  <c:y val="-6.170133761938211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-0.10858814766550297"/>
                  <c:y val="3.631195171786285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0.10302402641895156"/>
                  <c:y val="-0.119600917432513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0.11000123558021731"/>
                  <c:y val="-0.2666735409778554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2"/>
              <c:layout>
                <c:manualLayout>
                  <c:x val="2.7122940355748276E-2"/>
                  <c:y val="3.157559796817451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-3.1019168851050782E-2"/>
                  <c:y val="3.918440269519610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'cult.sites'!$A$10:$A$25</c:f>
              <c:strCache>
                <c:ptCount val="16"/>
                <c:pt idx="0">
                  <c:v>Jihočeský</c:v>
                </c:pt>
                <c:pt idx="1">
                  <c:v>Jihomoravský</c:v>
                </c:pt>
                <c:pt idx="2">
                  <c:v>Karlovarský</c:v>
                </c:pt>
                <c:pt idx="3">
                  <c:v>Královehradecký</c:v>
                </c:pt>
                <c:pt idx="4">
                  <c:v>Liberecký</c:v>
                </c:pt>
                <c:pt idx="5">
                  <c:v>Moravskoslezský</c:v>
                </c:pt>
                <c:pt idx="6">
                  <c:v>Olomoucký</c:v>
                </c:pt>
                <c:pt idx="7">
                  <c:v>Pardubický</c:v>
                </c:pt>
                <c:pt idx="8">
                  <c:v>Plzeňský</c:v>
                </c:pt>
                <c:pt idx="9">
                  <c:v>Praha</c:v>
                </c:pt>
                <c:pt idx="10">
                  <c:v>Středočeský</c:v>
                </c:pt>
                <c:pt idx="11">
                  <c:v>Ústecký</c:v>
                </c:pt>
                <c:pt idx="12">
                  <c:v>Vysočina</c:v>
                </c:pt>
                <c:pt idx="13">
                  <c:v>Zlínský</c:v>
                </c:pt>
                <c:pt idx="14">
                  <c:v>NPC</c:v>
                </c:pt>
                <c:pt idx="15">
                  <c:v>Customs</c:v>
                </c:pt>
              </c:strCache>
            </c:strRef>
          </c:cat>
          <c:val>
            <c:numRef>
              <c:f>'cult.sites'!$J$10:$J$25</c:f>
              <c:numCache>
                <c:formatCode>General</c:formatCode>
                <c:ptCount val="16"/>
                <c:pt idx="0">
                  <c:v>90</c:v>
                </c:pt>
                <c:pt idx="1">
                  <c:v>75</c:v>
                </c:pt>
                <c:pt idx="2">
                  <c:v>77</c:v>
                </c:pt>
                <c:pt idx="3">
                  <c:v>43</c:v>
                </c:pt>
                <c:pt idx="4">
                  <c:v>51</c:v>
                </c:pt>
                <c:pt idx="5">
                  <c:v>218</c:v>
                </c:pt>
                <c:pt idx="6">
                  <c:v>99</c:v>
                </c:pt>
                <c:pt idx="7">
                  <c:v>46</c:v>
                </c:pt>
                <c:pt idx="8">
                  <c:v>174</c:v>
                </c:pt>
                <c:pt idx="9">
                  <c:v>229</c:v>
                </c:pt>
                <c:pt idx="10">
                  <c:v>189</c:v>
                </c:pt>
                <c:pt idx="11">
                  <c:v>194</c:v>
                </c:pt>
                <c:pt idx="12">
                  <c:v>46</c:v>
                </c:pt>
                <c:pt idx="13">
                  <c:v>55</c:v>
                </c:pt>
                <c:pt idx="14">
                  <c:v>91</c:v>
                </c:pt>
                <c:pt idx="15">
                  <c:v>12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>
          <a:lumMod val="50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036827220381615"/>
          <c:y val="0.21458190965289883"/>
          <c:w val="0.80319763095637442"/>
          <c:h val="0.68935868737204509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0.11402497959950358"/>
                  <c:y val="5.494774860996472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0.12031655811828049"/>
                  <c:y val="-0.1005368473969592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3.2438647117818187E-2"/>
                  <c:y val="2.562851054632325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3.6167578002153887E-2"/>
                  <c:y val="1.265947288271102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0.21897191617305187"/>
                  <c:y val="-0.1147618925754710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'dle národnosti'!$B$3:$B$11</c:f>
              <c:strCache>
                <c:ptCount val="9"/>
                <c:pt idx="0">
                  <c:v>Bulharsko</c:v>
                </c:pt>
                <c:pt idx="1">
                  <c:v>Německo</c:v>
                </c:pt>
                <c:pt idx="2">
                  <c:v>Nigérie</c:v>
                </c:pt>
                <c:pt idx="3">
                  <c:v>Polsko</c:v>
                </c:pt>
                <c:pt idx="4">
                  <c:v>Rusko</c:v>
                </c:pt>
                <c:pt idx="5">
                  <c:v>Slovensko</c:v>
                </c:pt>
                <c:pt idx="6">
                  <c:v>státy býv. Jugoslávie</c:v>
                </c:pt>
                <c:pt idx="7">
                  <c:v>Ukrajina</c:v>
                </c:pt>
                <c:pt idx="8">
                  <c:v>Vietnam</c:v>
                </c:pt>
              </c:strCache>
            </c:strRef>
          </c:cat>
          <c:val>
            <c:numRef>
              <c:f>'dle národnosti'!$S$3:$S$11</c:f>
              <c:numCache>
                <c:formatCode>General</c:formatCode>
                <c:ptCount val="9"/>
                <c:pt idx="0">
                  <c:v>97</c:v>
                </c:pt>
                <c:pt idx="1">
                  <c:v>108</c:v>
                </c:pt>
                <c:pt idx="2">
                  <c:v>197</c:v>
                </c:pt>
                <c:pt idx="3">
                  <c:v>147</c:v>
                </c:pt>
                <c:pt idx="4">
                  <c:v>76</c:v>
                </c:pt>
                <c:pt idx="5">
                  <c:v>476</c:v>
                </c:pt>
                <c:pt idx="6">
                  <c:v>248</c:v>
                </c:pt>
                <c:pt idx="7">
                  <c:v>134</c:v>
                </c:pt>
                <c:pt idx="8" formatCode="#,##0">
                  <c:v>1851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>
          <a:lumMod val="50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cs-CZ" b="1">
                <a:solidFill>
                  <a:sysClr val="windowText" lastClr="000000"/>
                </a:solidFill>
              </a:rPr>
              <a:t>Podíl pachatelů DTČ  - Češi x cizinci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'dle národnosti'!$B$17</c:f>
              <c:strCache>
                <c:ptCount val="1"/>
                <c:pt idx="0">
                  <c:v>Češi</c:v>
                </c:pt>
              </c:strCache>
            </c:strRef>
          </c:tx>
          <c:spPr>
            <a:gradFill>
              <a:gsLst>
                <a:gs pos="26000">
                  <a:schemeClr val="accent5">
                    <a:lumMod val="75000"/>
                  </a:schemeClr>
                </a:gs>
                <a:gs pos="76000">
                  <a:schemeClr val="bg1"/>
                </a:gs>
                <a:gs pos="55000">
                  <a:srgbClr val="C00000"/>
                </a:gs>
              </a:gsLst>
              <a:lin ang="2700000" scaled="1"/>
            </a:gradFill>
            <a:ln>
              <a:noFill/>
            </a:ln>
            <a:effectLst/>
            <a:sp3d/>
          </c:spPr>
          <c:invertIfNegative val="0"/>
          <c:cat>
            <c:numRef>
              <c:f>'dle národnosti'!$C$16:$R$16</c:f>
              <c:numCache>
                <c:formatCode>General</c:formatCode>
                <c:ptCount val="16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</c:numCache>
            </c:numRef>
          </c:cat>
          <c:val>
            <c:numRef>
              <c:f>'dle národnosti'!$C$17:$R$17</c:f>
              <c:numCache>
                <c:formatCode>#,##0</c:formatCode>
                <c:ptCount val="16"/>
                <c:pt idx="0">
                  <c:v>1840</c:v>
                </c:pt>
                <c:pt idx="1">
                  <c:v>2255</c:v>
                </c:pt>
                <c:pt idx="2">
                  <c:v>2037</c:v>
                </c:pt>
                <c:pt idx="3">
                  <c:v>2044</c:v>
                </c:pt>
                <c:pt idx="4">
                  <c:v>2074</c:v>
                </c:pt>
                <c:pt idx="5">
                  <c:v>1901</c:v>
                </c:pt>
                <c:pt idx="6">
                  <c:v>2127</c:v>
                </c:pt>
                <c:pt idx="7">
                  <c:v>2114</c:v>
                </c:pt>
                <c:pt idx="8">
                  <c:v>2192</c:v>
                </c:pt>
                <c:pt idx="9">
                  <c:v>2447</c:v>
                </c:pt>
                <c:pt idx="10">
                  <c:v>2657</c:v>
                </c:pt>
                <c:pt idx="11">
                  <c:v>3301</c:v>
                </c:pt>
                <c:pt idx="12">
                  <c:v>3460</c:v>
                </c:pt>
                <c:pt idx="13">
                  <c:v>3410</c:v>
                </c:pt>
                <c:pt idx="14">
                  <c:v>3286</c:v>
                </c:pt>
              </c:numCache>
            </c:numRef>
          </c:val>
        </c:ser>
        <c:ser>
          <c:idx val="1"/>
          <c:order val="1"/>
          <c:tx>
            <c:strRef>
              <c:f>'dle národnosti'!$B$18</c:f>
              <c:strCache>
                <c:ptCount val="1"/>
                <c:pt idx="0">
                  <c:v>cizinci</c:v>
                </c:pt>
              </c:strCache>
            </c:strRef>
          </c:tx>
          <c:spPr>
            <a:blipFill>
              <a:blip xmlns:r="http://schemas.openxmlformats.org/officeDocument/2006/relationships" r:embed="rId3"/>
              <a:tile tx="0" ty="0" sx="100000" sy="100000" flip="none" algn="tl"/>
            </a:blipFill>
            <a:ln>
              <a:noFill/>
            </a:ln>
            <a:effectLst/>
            <a:sp3d/>
          </c:spPr>
          <c:invertIfNegative val="0"/>
          <c:cat>
            <c:numRef>
              <c:f>'dle národnosti'!$C$16:$R$16</c:f>
              <c:numCache>
                <c:formatCode>General</c:formatCode>
                <c:ptCount val="16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</c:numCache>
            </c:numRef>
          </c:cat>
          <c:val>
            <c:numRef>
              <c:f>'dle národnosti'!$C$18:$R$18</c:f>
              <c:numCache>
                <c:formatCode>General</c:formatCode>
                <c:ptCount val="16"/>
                <c:pt idx="0">
                  <c:v>135</c:v>
                </c:pt>
                <c:pt idx="1">
                  <c:v>147</c:v>
                </c:pt>
                <c:pt idx="2">
                  <c:v>135</c:v>
                </c:pt>
                <c:pt idx="3">
                  <c:v>119</c:v>
                </c:pt>
                <c:pt idx="4">
                  <c:v>117</c:v>
                </c:pt>
                <c:pt idx="5">
                  <c:v>130</c:v>
                </c:pt>
                <c:pt idx="6">
                  <c:v>199</c:v>
                </c:pt>
                <c:pt idx="7">
                  <c:v>226</c:v>
                </c:pt>
                <c:pt idx="8">
                  <c:v>337</c:v>
                </c:pt>
                <c:pt idx="9">
                  <c:v>316</c:v>
                </c:pt>
                <c:pt idx="10">
                  <c:v>427</c:v>
                </c:pt>
                <c:pt idx="11">
                  <c:v>421</c:v>
                </c:pt>
                <c:pt idx="12">
                  <c:v>471</c:v>
                </c:pt>
                <c:pt idx="13">
                  <c:v>352</c:v>
                </c:pt>
                <c:pt idx="14">
                  <c:v>382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8874160"/>
        <c:axId val="193565056"/>
        <c:axId val="0"/>
      </c:bar3DChart>
      <c:catAx>
        <c:axId val="168874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3565056"/>
        <c:crosses val="autoZero"/>
        <c:auto val="1"/>
        <c:lblAlgn val="ctr"/>
        <c:lblOffset val="100"/>
        <c:noMultiLvlLbl val="0"/>
      </c:catAx>
      <c:valAx>
        <c:axId val="193565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68874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>
          <a:lumMod val="50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ESSK!$A$6</c:f>
              <c:strCache>
                <c:ptCount val="1"/>
                <c:pt idx="0">
                  <c:v>Nedovolená výroba a držení omam.l. (§ 187; § 283)</c:v>
                </c:pt>
              </c:strCache>
            </c:strRef>
          </c:tx>
          <c:spPr>
            <a:gradFill flip="none" rotWithShape="1">
              <a:gsLst>
                <a:gs pos="13750">
                  <a:schemeClr val="accent1">
                    <a:lumMod val="40000"/>
                    <a:lumOff val="60000"/>
                  </a:schemeClr>
                </a:gs>
                <a:gs pos="0">
                  <a:schemeClr val="accent1">
                    <a:lumMod val="20000"/>
                    <a:lumOff val="80000"/>
                  </a:schemeClr>
                </a:gs>
                <a:gs pos="50000">
                  <a:schemeClr val="accent1">
                    <a:lumMod val="20000"/>
                    <a:lumOff val="80000"/>
                  </a:schemeClr>
                </a:gs>
                <a:gs pos="67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27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ESSK!$B$5:$X$5</c:f>
              <c:numCache>
                <c:formatCode>General</c:formatCode>
                <c:ptCount val="23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</c:numCache>
            </c:numRef>
          </c:cat>
          <c:val>
            <c:numRef>
              <c:f>ESSK!$B$6:$X$6</c:f>
              <c:numCache>
                <c:formatCode>#,##0</c:formatCode>
                <c:ptCount val="23"/>
                <c:pt idx="0">
                  <c:v>383</c:v>
                </c:pt>
                <c:pt idx="1">
                  <c:v>999</c:v>
                </c:pt>
                <c:pt idx="2">
                  <c:v>1592</c:v>
                </c:pt>
                <c:pt idx="3">
                  <c:v>2404</c:v>
                </c:pt>
                <c:pt idx="4">
                  <c:v>4157</c:v>
                </c:pt>
                <c:pt idx="5">
                  <c:v>6100</c:v>
                </c:pt>
                <c:pt idx="6">
                  <c:v>3292</c:v>
                </c:pt>
                <c:pt idx="7">
                  <c:v>3198</c:v>
                </c:pt>
                <c:pt idx="8">
                  <c:v>3359</c:v>
                </c:pt>
                <c:pt idx="9">
                  <c:v>2818</c:v>
                </c:pt>
                <c:pt idx="10">
                  <c:v>2301</c:v>
                </c:pt>
                <c:pt idx="11">
                  <c:v>2267</c:v>
                </c:pt>
                <c:pt idx="12">
                  <c:v>2248</c:v>
                </c:pt>
                <c:pt idx="13">
                  <c:v>2216</c:v>
                </c:pt>
                <c:pt idx="14">
                  <c:v>2364</c:v>
                </c:pt>
                <c:pt idx="15">
                  <c:v>2443</c:v>
                </c:pt>
                <c:pt idx="16">
                  <c:v>2516</c:v>
                </c:pt>
                <c:pt idx="17">
                  <c:v>3097</c:v>
                </c:pt>
                <c:pt idx="18">
                  <c:v>3261</c:v>
                </c:pt>
                <c:pt idx="19">
                  <c:v>3947</c:v>
                </c:pt>
                <c:pt idx="20">
                  <c:v>4414</c:v>
                </c:pt>
                <c:pt idx="21">
                  <c:v>4515</c:v>
                </c:pt>
                <c:pt idx="22">
                  <c:v>4514</c:v>
                </c:pt>
              </c:numCache>
            </c:numRef>
          </c:val>
        </c:ser>
        <c:ser>
          <c:idx val="1"/>
          <c:order val="1"/>
          <c:tx>
            <c:strRef>
              <c:f>ESSK!$A$7</c:f>
              <c:strCache>
                <c:ptCount val="1"/>
                <c:pt idx="0">
                  <c:v>Šíření toxikomanie (§ 188a; 287)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ESSK!$B$5:$X$5</c:f>
              <c:numCache>
                <c:formatCode>General</c:formatCode>
                <c:ptCount val="23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</c:numCache>
            </c:numRef>
          </c:cat>
          <c:val>
            <c:numRef>
              <c:f>ESSK!$B$7:$X$7</c:f>
              <c:numCache>
                <c:formatCode>#,##0</c:formatCode>
                <c:ptCount val="23"/>
                <c:pt idx="0">
                  <c:v>52</c:v>
                </c:pt>
                <c:pt idx="1">
                  <c:v>132</c:v>
                </c:pt>
                <c:pt idx="2">
                  <c:v>446</c:v>
                </c:pt>
                <c:pt idx="3">
                  <c:v>449</c:v>
                </c:pt>
                <c:pt idx="4">
                  <c:v>1077</c:v>
                </c:pt>
                <c:pt idx="5">
                  <c:v>1302</c:v>
                </c:pt>
                <c:pt idx="6">
                  <c:v>832</c:v>
                </c:pt>
                <c:pt idx="7">
                  <c:v>613</c:v>
                </c:pt>
                <c:pt idx="8">
                  <c:v>470</c:v>
                </c:pt>
                <c:pt idx="9">
                  <c:v>367</c:v>
                </c:pt>
                <c:pt idx="10">
                  <c:v>239</c:v>
                </c:pt>
                <c:pt idx="11">
                  <c:v>158</c:v>
                </c:pt>
                <c:pt idx="12">
                  <c:v>110</c:v>
                </c:pt>
                <c:pt idx="13">
                  <c:v>59</c:v>
                </c:pt>
                <c:pt idx="14">
                  <c:v>37</c:v>
                </c:pt>
                <c:pt idx="15" formatCode="General">
                  <c:v>23</c:v>
                </c:pt>
                <c:pt idx="16" formatCode="General">
                  <c:v>24</c:v>
                </c:pt>
                <c:pt idx="17" formatCode="General">
                  <c:v>31</c:v>
                </c:pt>
                <c:pt idx="18" formatCode="General">
                  <c:v>25</c:v>
                </c:pt>
                <c:pt idx="19" formatCode="General">
                  <c:v>93</c:v>
                </c:pt>
                <c:pt idx="20" formatCode="General">
                  <c:v>36</c:v>
                </c:pt>
                <c:pt idx="21" formatCode="General">
                  <c:v>25</c:v>
                </c:pt>
                <c:pt idx="22" formatCode="General">
                  <c:v>49</c:v>
                </c:pt>
              </c:numCache>
            </c:numRef>
          </c:val>
        </c:ser>
        <c:ser>
          <c:idx val="2"/>
          <c:order val="2"/>
          <c:tx>
            <c:strRef>
              <c:f>ESSK!$A$8</c:f>
              <c:strCache>
                <c:ptCount val="1"/>
                <c:pt idx="0">
                  <c:v>Držení drogy pro vlastní potřebu (§ 187a; § 284)</c:v>
                </c:pt>
              </c:strCache>
            </c:strRef>
          </c:tx>
          <c:spPr>
            <a:gradFill rotWithShape="1">
              <a:gsLst>
                <a:gs pos="0">
                  <a:srgbClr val="00B050"/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ESSK!$B$5:$X$5</c:f>
              <c:numCache>
                <c:formatCode>General</c:formatCode>
                <c:ptCount val="23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</c:numCache>
            </c:numRef>
          </c:cat>
          <c:val>
            <c:numRef>
              <c:f>ESSK!$B$8:$X$8</c:f>
              <c:numCache>
                <c:formatCode>General</c:formatCode>
                <c:ptCount val="23"/>
                <c:pt idx="5" formatCode="#,##0">
                  <c:v>228</c:v>
                </c:pt>
                <c:pt idx="6" formatCode="#,##0">
                  <c:v>212</c:v>
                </c:pt>
                <c:pt idx="7" formatCode="#,##0">
                  <c:v>241</c:v>
                </c:pt>
                <c:pt idx="8" formatCode="#,##0">
                  <c:v>285</c:v>
                </c:pt>
                <c:pt idx="9" formatCode="#,##0">
                  <c:v>312</c:v>
                </c:pt>
                <c:pt idx="10" formatCode="#,##0">
                  <c:v>263</c:v>
                </c:pt>
                <c:pt idx="11" formatCode="#,##0">
                  <c:v>281</c:v>
                </c:pt>
                <c:pt idx="12" formatCode="#,##0">
                  <c:v>310</c:v>
                </c:pt>
                <c:pt idx="13" formatCode="#,##0">
                  <c:v>364</c:v>
                </c:pt>
                <c:pt idx="14" formatCode="#,##0">
                  <c:v>411</c:v>
                </c:pt>
                <c:pt idx="15">
                  <c:v>419</c:v>
                </c:pt>
                <c:pt idx="16">
                  <c:v>343</c:v>
                </c:pt>
                <c:pt idx="17">
                  <c:v>375</c:v>
                </c:pt>
                <c:pt idx="18">
                  <c:v>433</c:v>
                </c:pt>
                <c:pt idx="19">
                  <c:v>689</c:v>
                </c:pt>
                <c:pt idx="20">
                  <c:v>791</c:v>
                </c:pt>
                <c:pt idx="21">
                  <c:v>696</c:v>
                </c:pt>
                <c:pt idx="22">
                  <c:v>722</c:v>
                </c:pt>
              </c:numCache>
            </c:numRef>
          </c:val>
        </c:ser>
        <c:ser>
          <c:idx val="3"/>
          <c:order val="3"/>
          <c:tx>
            <c:strRef>
              <c:f>ESSK!$A$9</c:f>
              <c:strCache>
                <c:ptCount val="1"/>
                <c:pt idx="0">
                  <c:v>Předmět k nedovolené výrobě (§ 188; 286)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ESSK!$B$5:$X$5</c:f>
              <c:numCache>
                <c:formatCode>General</c:formatCode>
                <c:ptCount val="23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</c:numCache>
            </c:numRef>
          </c:cat>
          <c:val>
            <c:numRef>
              <c:f>ESSK!$B$9:$X$9</c:f>
              <c:numCache>
                <c:formatCode>General</c:formatCode>
                <c:ptCount val="23"/>
                <c:pt idx="5" formatCode="#,##0">
                  <c:v>90</c:v>
                </c:pt>
                <c:pt idx="6" formatCode="#,##0">
                  <c:v>122</c:v>
                </c:pt>
                <c:pt idx="7" formatCode="#,##0">
                  <c:v>157</c:v>
                </c:pt>
                <c:pt idx="8" formatCode="#,##0">
                  <c:v>216</c:v>
                </c:pt>
                <c:pt idx="9" formatCode="#,##0">
                  <c:v>263</c:v>
                </c:pt>
                <c:pt idx="10" formatCode="#,##0">
                  <c:v>283</c:v>
                </c:pt>
                <c:pt idx="11" formatCode="#,##0">
                  <c:v>209</c:v>
                </c:pt>
                <c:pt idx="12" formatCode="#,##0">
                  <c:v>254</c:v>
                </c:pt>
                <c:pt idx="13" formatCode="#,##0">
                  <c:v>226</c:v>
                </c:pt>
                <c:pt idx="14" formatCode="#,##0">
                  <c:v>229</c:v>
                </c:pt>
                <c:pt idx="15">
                  <c:v>184</c:v>
                </c:pt>
                <c:pt idx="16">
                  <c:v>151</c:v>
                </c:pt>
                <c:pt idx="17">
                  <c:v>163</c:v>
                </c:pt>
                <c:pt idx="18">
                  <c:v>120</c:v>
                </c:pt>
                <c:pt idx="19">
                  <c:v>163</c:v>
                </c:pt>
                <c:pt idx="20">
                  <c:v>152</c:v>
                </c:pt>
                <c:pt idx="21">
                  <c:v>153</c:v>
                </c:pt>
                <c:pt idx="22">
                  <c:v>126</c:v>
                </c:pt>
              </c:numCache>
            </c:numRef>
          </c:val>
        </c:ser>
        <c:ser>
          <c:idx val="4"/>
          <c:order val="4"/>
          <c:tx>
            <c:strRef>
              <c:f>ESSK!$A$10</c:f>
              <c:strCache>
                <c:ptCount val="1"/>
                <c:pt idx="0">
                  <c:v>Nedovolené pěstování rostlin (§ 285)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pictureOptions>
            <c:pictureFormat val="stackScale"/>
            <c:pictureStackUnit val="1"/>
          </c:pictureOptions>
          <c:cat>
            <c:numRef>
              <c:f>ESSK!$B$5:$X$5</c:f>
              <c:numCache>
                <c:formatCode>General</c:formatCode>
                <c:ptCount val="23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</c:numCache>
            </c:numRef>
          </c:cat>
          <c:val>
            <c:numRef>
              <c:f>ESSK!$B$10:$X$10</c:f>
              <c:numCache>
                <c:formatCode>General</c:formatCode>
                <c:ptCount val="23"/>
                <c:pt idx="16">
                  <c:v>145</c:v>
                </c:pt>
                <c:pt idx="17">
                  <c:v>168</c:v>
                </c:pt>
                <c:pt idx="18">
                  <c:v>193</c:v>
                </c:pt>
                <c:pt idx="19">
                  <c:v>225</c:v>
                </c:pt>
                <c:pt idx="20">
                  <c:v>204</c:v>
                </c:pt>
                <c:pt idx="21">
                  <c:v>160</c:v>
                </c:pt>
                <c:pt idx="22">
                  <c:v>159</c:v>
                </c:pt>
              </c:numCache>
            </c:numRef>
          </c:val>
        </c:ser>
        <c:ser>
          <c:idx val="5"/>
          <c:order val="5"/>
          <c:tx>
            <c:strRef>
              <c:f>ESSK!$A$11</c:f>
              <c:strCache>
                <c:ptCount val="1"/>
                <c:pt idx="0">
                  <c:v>Výroba a jiné nakl. s látkami s hormon.úč. (§ 288)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ESSK!$B$5:$X$5</c:f>
              <c:numCache>
                <c:formatCode>General</c:formatCode>
                <c:ptCount val="23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</c:numCache>
            </c:numRef>
          </c:cat>
          <c:val>
            <c:numRef>
              <c:f>ESSK!$B$11:$X$11</c:f>
              <c:numCache>
                <c:formatCode>General</c:formatCode>
                <c:ptCount val="23"/>
                <c:pt idx="16">
                  <c:v>13</c:v>
                </c:pt>
                <c:pt idx="17">
                  <c:v>8</c:v>
                </c:pt>
                <c:pt idx="18">
                  <c:v>18</c:v>
                </c:pt>
                <c:pt idx="19">
                  <c:v>16</c:v>
                </c:pt>
                <c:pt idx="20">
                  <c:v>10</c:v>
                </c:pt>
                <c:pt idx="21">
                  <c:v>37</c:v>
                </c:pt>
                <c:pt idx="22">
                  <c:v>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1789664"/>
        <c:axId val="171790224"/>
      </c:barChart>
      <c:catAx>
        <c:axId val="171789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71790224"/>
        <c:crosses val="autoZero"/>
        <c:auto val="1"/>
        <c:lblAlgn val="ctr"/>
        <c:lblOffset val="100"/>
        <c:noMultiLvlLbl val="0"/>
      </c:catAx>
      <c:valAx>
        <c:axId val="171790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71789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gradFill>
      <a:gsLst>
        <a:gs pos="16000">
          <a:schemeClr val="accent6">
            <a:lumMod val="40000"/>
            <a:lumOff val="60000"/>
          </a:schemeClr>
        </a:gs>
        <a:gs pos="87000">
          <a:schemeClr val="accent6">
            <a:lumMod val="20000"/>
            <a:lumOff val="80000"/>
          </a:schemeClr>
        </a:gs>
        <a:gs pos="100000">
          <a:schemeClr val="bg1"/>
        </a:gs>
      </a:gsLst>
      <a:lin ang="5400000" scaled="1"/>
    </a:gradFill>
    <a:ln w="9525" cap="flat" cmpd="sng" algn="ctr">
      <a:solidFill>
        <a:schemeClr val="bg1">
          <a:lumMod val="50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skrytý!$F$4</c:f>
              <c:strCache>
                <c:ptCount val="1"/>
                <c:pt idx="0">
                  <c:v>cannabis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solidFill>
                <a:srgbClr val="92D050"/>
              </a:solidFill>
            </a:ln>
            <a:effectLst/>
            <a:sp3d>
              <a:contourClr>
                <a:srgbClr val="92D050"/>
              </a:contourClr>
            </a:sp3d>
          </c:spPr>
          <c:invertIfNegative val="0"/>
          <c:pictureOptions>
            <c:pictureFormat val="stack"/>
          </c:pictureOptions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skrytý!$G$3:$T$3</c:f>
              <c:strCache>
                <c:ptCount val="14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</c:strCache>
            </c:strRef>
          </c:cat>
          <c:val>
            <c:numRef>
              <c:f>skrytý!$G$4:$T$4</c:f>
              <c:numCache>
                <c:formatCode>General</c:formatCode>
                <c:ptCount val="14"/>
                <c:pt idx="0">
                  <c:v>2</c:v>
                </c:pt>
                <c:pt idx="1">
                  <c:v>0</c:v>
                </c:pt>
                <c:pt idx="2">
                  <c:v>5</c:v>
                </c:pt>
                <c:pt idx="3">
                  <c:v>3</c:v>
                </c:pt>
                <c:pt idx="4">
                  <c:v>9</c:v>
                </c:pt>
                <c:pt idx="5">
                  <c:v>95</c:v>
                </c:pt>
                <c:pt idx="6">
                  <c:v>95</c:v>
                </c:pt>
                <c:pt idx="7">
                  <c:v>139</c:v>
                </c:pt>
                <c:pt idx="8">
                  <c:v>124</c:v>
                </c:pt>
                <c:pt idx="9">
                  <c:v>171</c:v>
                </c:pt>
                <c:pt idx="10">
                  <c:v>103</c:v>
                </c:pt>
                <c:pt idx="11">
                  <c:v>97</c:v>
                </c:pt>
                <c:pt idx="12">
                  <c:v>34</c:v>
                </c:pt>
                <c:pt idx="13">
                  <c:v>72</c:v>
                </c:pt>
              </c:numCache>
            </c:numRef>
          </c:val>
        </c:ser>
        <c:ser>
          <c:idx val="1"/>
          <c:order val="1"/>
          <c:tx>
            <c:strRef>
              <c:f>skrytý!$F$5</c:f>
              <c:strCache>
                <c:ptCount val="1"/>
                <c:pt idx="0">
                  <c:v>heroin</c:v>
                </c:pt>
              </c:strCache>
            </c:strRef>
          </c:tx>
          <c:spPr>
            <a:gradFill flip="none" rotWithShape="1">
              <a:gsLst>
                <a:gs pos="50000">
                  <a:schemeClr val="accent2">
                    <a:lumMod val="5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skrytý!$G$3:$T$3</c:f>
              <c:strCache>
                <c:ptCount val="14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</c:strCache>
            </c:strRef>
          </c:cat>
          <c:val>
            <c:numRef>
              <c:f>skrytý!$G$5:$T$5</c:f>
              <c:numCache>
                <c:formatCode>General</c:formatCode>
                <c:ptCount val="14"/>
                <c:pt idx="0">
                  <c:v>23</c:v>
                </c:pt>
                <c:pt idx="1">
                  <c:v>31</c:v>
                </c:pt>
                <c:pt idx="2">
                  <c:v>20</c:v>
                </c:pt>
                <c:pt idx="3">
                  <c:v>17</c:v>
                </c:pt>
                <c:pt idx="4">
                  <c:v>10</c:v>
                </c:pt>
                <c:pt idx="5">
                  <c:v>17</c:v>
                </c:pt>
                <c:pt idx="6">
                  <c:v>24</c:v>
                </c:pt>
                <c:pt idx="7">
                  <c:v>6</c:v>
                </c:pt>
                <c:pt idx="8">
                  <c:v>13</c:v>
                </c:pt>
                <c:pt idx="9">
                  <c:v>3</c:v>
                </c:pt>
                <c:pt idx="10">
                  <c:v>0</c:v>
                </c:pt>
                <c:pt idx="11">
                  <c:v>2</c:v>
                </c:pt>
                <c:pt idx="12">
                  <c:v>0</c:v>
                </c:pt>
                <c:pt idx="13">
                  <c:v>0</c:v>
                </c:pt>
              </c:numCache>
            </c:numRef>
          </c:val>
        </c:ser>
        <c:ser>
          <c:idx val="2"/>
          <c:order val="2"/>
          <c:tx>
            <c:strRef>
              <c:f>skrytý!$F$6</c:f>
              <c:strCache>
                <c:ptCount val="1"/>
                <c:pt idx="0">
                  <c:v>metamfetamin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B0F0"/>
              </a:solidFill>
            </a:ln>
            <a:effectLst/>
            <a:sp3d>
              <a:contourClr>
                <a:srgbClr val="00B0F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skrytý!$G$3:$T$3</c:f>
              <c:strCache>
                <c:ptCount val="14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</c:strCache>
            </c:strRef>
          </c:cat>
          <c:val>
            <c:numRef>
              <c:f>skrytý!$G$6:$T$6</c:f>
              <c:numCache>
                <c:formatCode>General</c:formatCode>
                <c:ptCount val="14"/>
                <c:pt idx="0">
                  <c:v>9</c:v>
                </c:pt>
                <c:pt idx="1">
                  <c:v>8</c:v>
                </c:pt>
                <c:pt idx="2">
                  <c:v>6</c:v>
                </c:pt>
                <c:pt idx="3">
                  <c:v>13</c:v>
                </c:pt>
                <c:pt idx="4">
                  <c:v>10</c:v>
                </c:pt>
                <c:pt idx="5">
                  <c:v>7</c:v>
                </c:pt>
                <c:pt idx="6">
                  <c:v>10</c:v>
                </c:pt>
                <c:pt idx="7">
                  <c:v>58</c:v>
                </c:pt>
                <c:pt idx="8">
                  <c:v>55</c:v>
                </c:pt>
                <c:pt idx="9">
                  <c:v>109</c:v>
                </c:pt>
                <c:pt idx="10">
                  <c:v>108</c:v>
                </c:pt>
                <c:pt idx="11">
                  <c:v>137</c:v>
                </c:pt>
                <c:pt idx="12">
                  <c:v>108</c:v>
                </c:pt>
                <c:pt idx="13">
                  <c:v>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5043824"/>
        <c:axId val="195044384"/>
        <c:axId val="0"/>
      </c:bar3DChart>
      <c:catAx>
        <c:axId val="195043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5044384"/>
        <c:crosses val="autoZero"/>
        <c:auto val="1"/>
        <c:lblAlgn val="ctr"/>
        <c:lblOffset val="100"/>
        <c:noMultiLvlLbl val="0"/>
      </c:catAx>
      <c:valAx>
        <c:axId val="195044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5043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>
          <a:lumMod val="6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100" b="1"/>
              <a:t>Podíl Vietnamců</a:t>
            </a:r>
            <a:r>
              <a:rPr lang="cs-CZ" sz="1100" b="1" baseline="0"/>
              <a:t> (%) na odhalených varnách metamfetaminu</a:t>
            </a:r>
            <a:endParaRPr lang="cs-CZ" sz="1100" b="1"/>
          </a:p>
        </c:rich>
      </c:tx>
      <c:layout>
        <c:manualLayout>
          <c:xMode val="edge"/>
          <c:yMode val="edge"/>
          <c:x val="0.22679196846980568"/>
          <c:y val="2.77777295578269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pomocné!$M$63</c:f>
              <c:strCache>
                <c:ptCount val="1"/>
                <c:pt idx="0">
                  <c:v>ostatní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/>
            <a:sp3d>
              <a:contourClr>
                <a:schemeClr val="bg1">
                  <a:lumMod val="65000"/>
                </a:schemeClr>
              </a:contourClr>
            </a:sp3d>
          </c:spPr>
          <c:invertIfNegative val="0"/>
          <c:cat>
            <c:numRef>
              <c:f>pomocné!$L$64:$L$73</c:f>
              <c:numCache>
                <c:formatCode>General</c:formatCode>
                <c:ptCount val="10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</c:numCache>
            </c:numRef>
          </c:cat>
          <c:val>
            <c:numRef>
              <c:f>pomocné!$M$64:$M$73</c:f>
              <c:numCache>
                <c:formatCode>General</c:formatCode>
                <c:ptCount val="10"/>
                <c:pt idx="0" formatCode="#,##0">
                  <c:v>100</c:v>
                </c:pt>
                <c:pt idx="1">
                  <c:v>99</c:v>
                </c:pt>
                <c:pt idx="2">
                  <c:v>100</c:v>
                </c:pt>
                <c:pt idx="3">
                  <c:v>99</c:v>
                </c:pt>
                <c:pt idx="4">
                  <c:v>98</c:v>
                </c:pt>
                <c:pt idx="5">
                  <c:v>98</c:v>
                </c:pt>
                <c:pt idx="6">
                  <c:v>97</c:v>
                </c:pt>
                <c:pt idx="7">
                  <c:v>97</c:v>
                </c:pt>
                <c:pt idx="8">
                  <c:v>97</c:v>
                </c:pt>
                <c:pt idx="9">
                  <c:v>97</c:v>
                </c:pt>
              </c:numCache>
            </c:numRef>
          </c:val>
        </c:ser>
        <c:ser>
          <c:idx val="1"/>
          <c:order val="1"/>
          <c:tx>
            <c:strRef>
              <c:f>pomocné!$N$63</c:f>
              <c:strCache>
                <c:ptCount val="1"/>
                <c:pt idx="0">
                  <c:v>Vietnamci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9394882050143116E-3"/>
                  <c:y val="-6.61384846128208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9394882050142578E-3"/>
                  <c:y val="-7.16500249972225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8.8184646150427197E-3"/>
                  <c:y val="-6.61384846128208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5.8789764100285156E-3"/>
                  <c:y val="-7.16500249972225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5.8789764100285156E-3"/>
                  <c:y val="-7.16500249972225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"/>
                  <c:y val="-7.16500249972225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2.9394882050141498E-3"/>
                  <c:y val="-7.16500249972225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2.9394882050141498E-3"/>
                  <c:y val="-7.16500249972225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2.9394882050142578E-3"/>
                  <c:y val="-7.16500249972225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0"/>
                  <c:y val="-7.16500249972225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pomocné!$L$64:$L$73</c:f>
              <c:numCache>
                <c:formatCode>General</c:formatCode>
                <c:ptCount val="10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</c:numCache>
            </c:numRef>
          </c:cat>
          <c:val>
            <c:numRef>
              <c:f>pomocné!$N$64:$N$73</c:f>
              <c:numCache>
                <c:formatCode>General</c:formatCode>
                <c:ptCount val="10"/>
                <c:pt idx="0" formatCode="#,##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1</c:v>
                </c:pt>
                <c:pt idx="4">
                  <c:v>2</c:v>
                </c:pt>
                <c:pt idx="5">
                  <c:v>2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4722176"/>
        <c:axId val="304724976"/>
        <c:axId val="0"/>
      </c:bar3DChart>
      <c:catAx>
        <c:axId val="3047221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04724976"/>
        <c:crossesAt val="95.5"/>
        <c:auto val="1"/>
        <c:lblAlgn val="ctr"/>
        <c:lblOffset val="100"/>
        <c:noMultiLvlLbl val="0"/>
      </c:catAx>
      <c:valAx>
        <c:axId val="30472497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04722176"/>
        <c:crosses val="autoZero"/>
        <c:crossBetween val="between"/>
        <c:majorUnit val="20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accent6">
          <a:lumMod val="50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100" b="1">
                <a:solidFill>
                  <a:schemeClr val="accent6">
                    <a:lumMod val="50000"/>
                  </a:schemeClr>
                </a:solidFill>
              </a:rPr>
              <a:t>Podíl Vietnamců (%) na zadrženém množství metamfetaminu</a:t>
            </a:r>
          </a:p>
        </c:rich>
      </c:tx>
      <c:layout>
        <c:manualLayout>
          <c:xMode val="edge"/>
          <c:yMode val="edge"/>
          <c:x val="0.16636080688443142"/>
          <c:y val="4.52679465257742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pomocné!$D$92</c:f>
              <c:strCache>
                <c:ptCount val="1"/>
                <c:pt idx="0">
                  <c:v>ostatní</c:v>
                </c:pt>
              </c:strCache>
            </c:strRef>
          </c:tx>
          <c:spPr>
            <a:solidFill>
              <a:srgbClr val="002060"/>
            </a:solidFill>
            <a:ln w="0">
              <a:solidFill>
                <a:schemeClr val="accent6">
                  <a:lumMod val="75000"/>
                </a:schemeClr>
              </a:solidFill>
            </a:ln>
            <a:effectLst/>
            <a:sp3d>
              <a:contourClr>
                <a:schemeClr val="accent6">
                  <a:lumMod val="75000"/>
                </a:schemeClr>
              </a:contourClr>
            </a:sp3d>
          </c:spPr>
          <c:invertIfNegative val="0"/>
          <c:cat>
            <c:numRef>
              <c:f>pomocné!$C$93:$C$102</c:f>
              <c:numCache>
                <c:formatCode>General</c:formatCode>
                <c:ptCount val="10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</c:numCache>
            </c:numRef>
          </c:cat>
          <c:val>
            <c:numRef>
              <c:f>pomocné!$D$93:$D$102</c:f>
              <c:numCache>
                <c:formatCode>General</c:formatCode>
                <c:ptCount val="10"/>
                <c:pt idx="0" formatCode="#,##0">
                  <c:v>86</c:v>
                </c:pt>
                <c:pt idx="1">
                  <c:v>89</c:v>
                </c:pt>
                <c:pt idx="2">
                  <c:v>89</c:v>
                </c:pt>
                <c:pt idx="3">
                  <c:v>87</c:v>
                </c:pt>
                <c:pt idx="4">
                  <c:v>42</c:v>
                </c:pt>
                <c:pt idx="5">
                  <c:v>50</c:v>
                </c:pt>
                <c:pt idx="6">
                  <c:v>29</c:v>
                </c:pt>
                <c:pt idx="7">
                  <c:v>49</c:v>
                </c:pt>
                <c:pt idx="8">
                  <c:v>22</c:v>
                </c:pt>
                <c:pt idx="9">
                  <c:v>62</c:v>
                </c:pt>
              </c:numCache>
            </c:numRef>
          </c:val>
        </c:ser>
        <c:ser>
          <c:idx val="1"/>
          <c:order val="1"/>
          <c:tx>
            <c:strRef>
              <c:f>pomocné!$E$92</c:f>
              <c:strCache>
                <c:ptCount val="1"/>
                <c:pt idx="0">
                  <c:v>Vietnamci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effectLst/>
            <a:sp3d>
              <a:contourClr>
                <a:schemeClr val="accent6">
                  <a:lumMod val="75000"/>
                </a:schemeClr>
              </a:contourClr>
            </a:sp3d>
          </c:spPr>
          <c:invertIfNegative val="0"/>
          <c:cat>
            <c:numRef>
              <c:f>pomocné!$C$93:$C$102</c:f>
              <c:numCache>
                <c:formatCode>General</c:formatCode>
                <c:ptCount val="10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</c:numCache>
            </c:numRef>
          </c:cat>
          <c:val>
            <c:numRef>
              <c:f>pomocné!$E$93:$E$102</c:f>
              <c:numCache>
                <c:formatCode>General</c:formatCode>
                <c:ptCount val="10"/>
                <c:pt idx="0" formatCode="#,##0">
                  <c:v>14</c:v>
                </c:pt>
                <c:pt idx="1">
                  <c:v>11</c:v>
                </c:pt>
                <c:pt idx="2">
                  <c:v>11</c:v>
                </c:pt>
                <c:pt idx="3">
                  <c:v>13</c:v>
                </c:pt>
                <c:pt idx="4">
                  <c:v>58</c:v>
                </c:pt>
                <c:pt idx="5">
                  <c:v>50</c:v>
                </c:pt>
                <c:pt idx="6">
                  <c:v>71</c:v>
                </c:pt>
                <c:pt idx="7">
                  <c:v>51</c:v>
                </c:pt>
                <c:pt idx="8">
                  <c:v>78</c:v>
                </c:pt>
                <c:pt idx="9">
                  <c:v>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78190656"/>
        <c:axId val="478191216"/>
        <c:axId val="0"/>
      </c:bar3DChart>
      <c:catAx>
        <c:axId val="478190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78191216"/>
        <c:crosses val="autoZero"/>
        <c:auto val="1"/>
        <c:lblAlgn val="ctr"/>
        <c:lblOffset val="100"/>
        <c:noMultiLvlLbl val="0"/>
      </c:catAx>
      <c:valAx>
        <c:axId val="478191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78190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100" b="1">
                <a:solidFill>
                  <a:schemeClr val="accent6">
                    <a:lumMod val="50000"/>
                  </a:schemeClr>
                </a:solidFill>
              </a:rPr>
              <a:t>Podíl Vietnamců (%) na </a:t>
            </a:r>
            <a:r>
              <a:rPr lang="cs-CZ" sz="1100" b="1">
                <a:solidFill>
                  <a:schemeClr val="accent6">
                    <a:lumMod val="50000"/>
                  </a:schemeClr>
                </a:solidFill>
              </a:rPr>
              <a:t>odhale</a:t>
            </a:r>
            <a:r>
              <a:rPr lang="en-US" sz="1100" b="1">
                <a:solidFill>
                  <a:schemeClr val="accent6">
                    <a:lumMod val="50000"/>
                  </a:schemeClr>
                </a:solidFill>
              </a:rPr>
              <a:t>ných pěstírnách cannabis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pomocné!$D$63</c:f>
              <c:strCache>
                <c:ptCount val="1"/>
                <c:pt idx="0">
                  <c:v>ostatní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  <a:effectLst/>
            <a:sp3d>
              <a:contourClr>
                <a:schemeClr val="accent6">
                  <a:lumMod val="60000"/>
                  <a:lumOff val="40000"/>
                </a:schemeClr>
              </a:contourClr>
            </a:sp3d>
          </c:spPr>
          <c:invertIfNegative val="0"/>
          <c:cat>
            <c:numRef>
              <c:f>pomocné!$C$64:$C$73</c:f>
              <c:numCache>
                <c:formatCode>General</c:formatCode>
                <c:ptCount val="10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</c:numCache>
            </c:numRef>
          </c:cat>
          <c:val>
            <c:numRef>
              <c:f>pomocné!$D$64:$D$73</c:f>
              <c:numCache>
                <c:formatCode>General</c:formatCode>
                <c:ptCount val="10"/>
                <c:pt idx="0" formatCode="#,##0">
                  <c:v>88</c:v>
                </c:pt>
                <c:pt idx="1">
                  <c:v>45</c:v>
                </c:pt>
                <c:pt idx="2">
                  <c:v>63</c:v>
                </c:pt>
                <c:pt idx="3">
                  <c:v>59</c:v>
                </c:pt>
                <c:pt idx="4">
                  <c:v>70</c:v>
                </c:pt>
                <c:pt idx="5">
                  <c:v>66</c:v>
                </c:pt>
                <c:pt idx="6">
                  <c:v>82</c:v>
                </c:pt>
                <c:pt idx="7">
                  <c:v>87</c:v>
                </c:pt>
                <c:pt idx="8">
                  <c:v>93</c:v>
                </c:pt>
                <c:pt idx="9">
                  <c:v>92</c:v>
                </c:pt>
              </c:numCache>
            </c:numRef>
          </c:val>
        </c:ser>
        <c:ser>
          <c:idx val="1"/>
          <c:order val="1"/>
          <c:tx>
            <c:strRef>
              <c:f>pomocné!$E$63</c:f>
              <c:strCache>
                <c:ptCount val="1"/>
                <c:pt idx="0">
                  <c:v>Vietnamci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  <a:effectLst/>
            <a:sp3d>
              <a:contourClr>
                <a:schemeClr val="accent6">
                  <a:lumMod val="60000"/>
                  <a:lumOff val="40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pomocné!$C$64:$C$73</c:f>
              <c:numCache>
                <c:formatCode>General</c:formatCode>
                <c:ptCount val="10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</c:numCache>
            </c:numRef>
          </c:cat>
          <c:val>
            <c:numRef>
              <c:f>pomocné!$E$64:$E$73</c:f>
              <c:numCache>
                <c:formatCode>General</c:formatCode>
                <c:ptCount val="10"/>
                <c:pt idx="0" formatCode="#,##0">
                  <c:v>12</c:v>
                </c:pt>
                <c:pt idx="1">
                  <c:v>53</c:v>
                </c:pt>
                <c:pt idx="2">
                  <c:v>37</c:v>
                </c:pt>
                <c:pt idx="3">
                  <c:v>41</c:v>
                </c:pt>
                <c:pt idx="4">
                  <c:v>30</c:v>
                </c:pt>
                <c:pt idx="5">
                  <c:v>34</c:v>
                </c:pt>
                <c:pt idx="6">
                  <c:v>21</c:v>
                </c:pt>
                <c:pt idx="7">
                  <c:v>13</c:v>
                </c:pt>
                <c:pt idx="8">
                  <c:v>7</c:v>
                </c:pt>
                <c:pt idx="9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84703520"/>
        <c:axId val="284704080"/>
        <c:axId val="0"/>
      </c:bar3DChart>
      <c:catAx>
        <c:axId val="284703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84704080"/>
        <c:crosses val="autoZero"/>
        <c:auto val="1"/>
        <c:lblAlgn val="ctr"/>
        <c:lblOffset val="100"/>
        <c:noMultiLvlLbl val="0"/>
      </c:catAx>
      <c:valAx>
        <c:axId val="284704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84703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100" b="1">
                <a:solidFill>
                  <a:schemeClr val="accent6">
                    <a:lumMod val="50000"/>
                  </a:schemeClr>
                </a:solidFill>
                <a:latin typeface="+mn-lt"/>
              </a:rPr>
              <a:t>Podíl</a:t>
            </a:r>
            <a:r>
              <a:rPr lang="cs-CZ" sz="1100" b="1" baseline="0">
                <a:solidFill>
                  <a:schemeClr val="accent6">
                    <a:lumMod val="50000"/>
                  </a:schemeClr>
                </a:solidFill>
                <a:latin typeface="+mn-lt"/>
              </a:rPr>
              <a:t> Vietnamců (%) na množství zadržených rostliny cannabis</a:t>
            </a:r>
            <a:endParaRPr lang="cs-CZ" sz="1100" b="1">
              <a:solidFill>
                <a:schemeClr val="accent6">
                  <a:lumMod val="50000"/>
                </a:schemeClr>
              </a:solidFill>
              <a:latin typeface="+mn-lt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pomocné!$W$24</c:f>
              <c:strCache>
                <c:ptCount val="1"/>
                <c:pt idx="0">
                  <c:v>ostatní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solidFill>
                <a:schemeClr val="bg1">
                  <a:lumMod val="65000"/>
                </a:schemeClr>
              </a:solidFill>
            </a:ln>
            <a:effectLst/>
            <a:sp3d>
              <a:contourClr>
                <a:schemeClr val="bg1">
                  <a:lumMod val="65000"/>
                </a:schemeClr>
              </a:contourClr>
            </a:sp3d>
          </c:spPr>
          <c:invertIfNegative val="0"/>
          <c:pictureOptions>
            <c:pictureFormat val="stack"/>
          </c:pictureOptions>
          <c:cat>
            <c:numRef>
              <c:f>pomocné!$V$25:$V$34</c:f>
              <c:numCache>
                <c:formatCode>General</c:formatCode>
                <c:ptCount val="10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</c:numCache>
            </c:numRef>
          </c:cat>
          <c:val>
            <c:numRef>
              <c:f>pomocné!$W$25:$W$34</c:f>
              <c:numCache>
                <c:formatCode>General</c:formatCode>
                <c:ptCount val="10"/>
                <c:pt idx="0" formatCode="#,##0">
                  <c:v>59</c:v>
                </c:pt>
                <c:pt idx="1">
                  <c:v>31</c:v>
                </c:pt>
                <c:pt idx="2">
                  <c:v>21</c:v>
                </c:pt>
                <c:pt idx="3">
                  <c:v>16</c:v>
                </c:pt>
                <c:pt idx="4">
                  <c:v>45</c:v>
                </c:pt>
                <c:pt idx="5">
                  <c:v>36</c:v>
                </c:pt>
                <c:pt idx="6">
                  <c:v>48</c:v>
                </c:pt>
                <c:pt idx="7">
                  <c:v>45</c:v>
                </c:pt>
                <c:pt idx="8">
                  <c:v>63</c:v>
                </c:pt>
                <c:pt idx="9">
                  <c:v>56</c:v>
                </c:pt>
              </c:numCache>
            </c:numRef>
          </c:val>
        </c:ser>
        <c:ser>
          <c:idx val="1"/>
          <c:order val="1"/>
          <c:tx>
            <c:strRef>
              <c:f>pomocné!$X$24</c:f>
              <c:strCache>
                <c:ptCount val="1"/>
                <c:pt idx="0">
                  <c:v>Vietnamci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/>
            <a:sp3d>
              <a:contourClr>
                <a:schemeClr val="bg1">
                  <a:lumMod val="65000"/>
                </a:schemeClr>
              </a:contourClr>
            </a:sp3d>
          </c:spPr>
          <c:invertIfNegative val="0"/>
          <c:cat>
            <c:numRef>
              <c:f>pomocné!$V$25:$V$34</c:f>
              <c:numCache>
                <c:formatCode>General</c:formatCode>
                <c:ptCount val="10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</c:numCache>
            </c:numRef>
          </c:cat>
          <c:val>
            <c:numRef>
              <c:f>pomocné!$X$25:$X$34</c:f>
              <c:numCache>
                <c:formatCode>General</c:formatCode>
                <c:ptCount val="10"/>
                <c:pt idx="0" formatCode="#,##0">
                  <c:v>41</c:v>
                </c:pt>
                <c:pt idx="1">
                  <c:v>69</c:v>
                </c:pt>
                <c:pt idx="2">
                  <c:v>79</c:v>
                </c:pt>
                <c:pt idx="3">
                  <c:v>84</c:v>
                </c:pt>
                <c:pt idx="4">
                  <c:v>55</c:v>
                </c:pt>
                <c:pt idx="5">
                  <c:v>64</c:v>
                </c:pt>
                <c:pt idx="6">
                  <c:v>52</c:v>
                </c:pt>
                <c:pt idx="7">
                  <c:v>55</c:v>
                </c:pt>
                <c:pt idx="8">
                  <c:v>37</c:v>
                </c:pt>
                <c:pt idx="9">
                  <c:v>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21278240"/>
        <c:axId val="315279744"/>
        <c:axId val="0"/>
      </c:bar3DChart>
      <c:catAx>
        <c:axId val="421278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15279744"/>
        <c:crossesAt val="0"/>
        <c:auto val="1"/>
        <c:lblAlgn val="ctr"/>
        <c:lblOffset val="100"/>
        <c:noMultiLvlLbl val="0"/>
      </c:catAx>
      <c:valAx>
        <c:axId val="315279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21278240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accent6">
          <a:lumMod val="50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 b="1" i="0" baseline="0"/>
            </a:pPr>
            <a:r>
              <a:rPr lang="cs-CZ" sz="1600" b="1" i="0" baseline="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Odhady problémového užívání drog 2001 - 2015</a:t>
            </a:r>
            <a:endParaRPr lang="en-US" sz="1600" b="1" i="0" baseline="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PUD!$C$1</c:f>
              <c:strCache>
                <c:ptCount val="1"/>
                <c:pt idx="0">
                  <c:v>celkem</c:v>
                </c:pt>
              </c:strCache>
            </c:strRef>
          </c:tx>
          <c:dLbls>
            <c:dLbl>
              <c:idx val="12"/>
              <c:layout>
                <c:manualLayout>
                  <c:x val="-2.9484475468315161E-2"/>
                  <c:y val="-1.95277048702245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aseline="0"/>
                </a:pPr>
                <a:endParaRPr lang="cs-CZ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xVal>
            <c:numRef>
              <c:f>PUD!$B$2:$B$14</c:f>
              <c:numCache>
                <c:formatCode>General</c:formatCode>
                <c:ptCount val="13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</c:numCache>
            </c:numRef>
          </c:xVal>
          <c:yVal>
            <c:numRef>
              <c:f>PUD!$C$2:$C$14</c:f>
              <c:numCache>
                <c:formatCode>#,##0</c:formatCode>
                <c:ptCount val="13"/>
                <c:pt idx="0">
                  <c:v>35100</c:v>
                </c:pt>
                <c:pt idx="1">
                  <c:v>29000</c:v>
                </c:pt>
                <c:pt idx="2">
                  <c:v>30000</c:v>
                </c:pt>
                <c:pt idx="3">
                  <c:v>31800</c:v>
                </c:pt>
                <c:pt idx="4">
                  <c:v>30200</c:v>
                </c:pt>
                <c:pt idx="5">
                  <c:v>30900</c:v>
                </c:pt>
                <c:pt idx="6">
                  <c:v>32500</c:v>
                </c:pt>
                <c:pt idx="7">
                  <c:v>37400</c:v>
                </c:pt>
                <c:pt idx="8">
                  <c:v>39200</c:v>
                </c:pt>
                <c:pt idx="9">
                  <c:v>40200</c:v>
                </c:pt>
                <c:pt idx="10">
                  <c:v>41300</c:v>
                </c:pt>
                <c:pt idx="11">
                  <c:v>45200</c:v>
                </c:pt>
                <c:pt idx="12">
                  <c:v>47700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PUD!$D$1</c:f>
              <c:strCache>
                <c:ptCount val="1"/>
                <c:pt idx="0">
                  <c:v>pervitin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aseline="0"/>
                </a:pPr>
                <a:endParaRPr lang="cs-CZ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xVal>
            <c:numRef>
              <c:f>PUD!$B$2:$B$14</c:f>
              <c:numCache>
                <c:formatCode>General</c:formatCode>
                <c:ptCount val="13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</c:numCache>
            </c:numRef>
          </c:xVal>
          <c:yVal>
            <c:numRef>
              <c:f>PUD!$D$2:$D$14</c:f>
              <c:numCache>
                <c:formatCode>#,##0</c:formatCode>
                <c:ptCount val="13"/>
                <c:pt idx="0">
                  <c:v>21800</c:v>
                </c:pt>
                <c:pt idx="1">
                  <c:v>18800</c:v>
                </c:pt>
                <c:pt idx="2">
                  <c:v>20300</c:v>
                </c:pt>
                <c:pt idx="3">
                  <c:v>20500</c:v>
                </c:pt>
                <c:pt idx="4">
                  <c:v>19700</c:v>
                </c:pt>
                <c:pt idx="5">
                  <c:v>20900</c:v>
                </c:pt>
                <c:pt idx="6">
                  <c:v>21200</c:v>
                </c:pt>
                <c:pt idx="7">
                  <c:v>25300</c:v>
                </c:pt>
                <c:pt idx="8">
                  <c:v>28200</c:v>
                </c:pt>
                <c:pt idx="9">
                  <c:v>30900</c:v>
                </c:pt>
                <c:pt idx="10">
                  <c:v>30700</c:v>
                </c:pt>
                <c:pt idx="11">
                  <c:v>34500</c:v>
                </c:pt>
                <c:pt idx="12">
                  <c:v>36400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PUD!$E$1</c:f>
              <c:strCache>
                <c:ptCount val="1"/>
                <c:pt idx="0">
                  <c:v>opiáty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aseline="0"/>
                </a:pPr>
                <a:endParaRPr lang="cs-CZ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xVal>
            <c:numRef>
              <c:f>PUD!$B$2:$B$14</c:f>
              <c:numCache>
                <c:formatCode>General</c:formatCode>
                <c:ptCount val="13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</c:numCache>
            </c:numRef>
          </c:xVal>
          <c:yVal>
            <c:numRef>
              <c:f>PUD!$E$2:$E$14</c:f>
              <c:numCache>
                <c:formatCode>#,##0</c:formatCode>
                <c:ptCount val="13"/>
                <c:pt idx="0">
                  <c:v>13300</c:v>
                </c:pt>
                <c:pt idx="1">
                  <c:v>10200</c:v>
                </c:pt>
                <c:pt idx="2">
                  <c:v>9700</c:v>
                </c:pt>
                <c:pt idx="3">
                  <c:v>11300</c:v>
                </c:pt>
                <c:pt idx="4">
                  <c:v>10500</c:v>
                </c:pt>
                <c:pt idx="5">
                  <c:v>10000</c:v>
                </c:pt>
                <c:pt idx="6">
                  <c:v>11300</c:v>
                </c:pt>
                <c:pt idx="7">
                  <c:v>12100</c:v>
                </c:pt>
                <c:pt idx="8">
                  <c:v>11000</c:v>
                </c:pt>
                <c:pt idx="9">
                  <c:v>9300</c:v>
                </c:pt>
                <c:pt idx="10">
                  <c:v>10600</c:v>
                </c:pt>
                <c:pt idx="11">
                  <c:v>10700</c:v>
                </c:pt>
                <c:pt idx="12">
                  <c:v>11300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PUD!$F$1</c:f>
              <c:strCache>
                <c:ptCount val="1"/>
                <c:pt idx="0">
                  <c:v>IUD</c:v>
                </c:pt>
              </c:strCache>
            </c:strRef>
          </c:tx>
          <c:xVal>
            <c:numRef>
              <c:f>PUD!$B$2:$B$14</c:f>
              <c:numCache>
                <c:formatCode>General</c:formatCode>
                <c:ptCount val="13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</c:numCache>
            </c:numRef>
          </c:xVal>
          <c:yVal>
            <c:numRef>
              <c:f>PUD!$F$2:$F$14</c:f>
              <c:numCache>
                <c:formatCode>#,##0</c:formatCode>
                <c:ptCount val="13"/>
                <c:pt idx="0">
                  <c:v>31700</c:v>
                </c:pt>
                <c:pt idx="1">
                  <c:v>27800</c:v>
                </c:pt>
                <c:pt idx="2">
                  <c:v>27000</c:v>
                </c:pt>
                <c:pt idx="3">
                  <c:v>29800</c:v>
                </c:pt>
                <c:pt idx="4">
                  <c:v>29000</c:v>
                </c:pt>
                <c:pt idx="5">
                  <c:v>29500</c:v>
                </c:pt>
                <c:pt idx="6">
                  <c:v>31200</c:v>
                </c:pt>
                <c:pt idx="7">
                  <c:v>35300</c:v>
                </c:pt>
                <c:pt idx="8">
                  <c:v>37200</c:v>
                </c:pt>
                <c:pt idx="9">
                  <c:v>38600</c:v>
                </c:pt>
                <c:pt idx="10">
                  <c:v>38700</c:v>
                </c:pt>
                <c:pt idx="11">
                  <c:v>44400</c:v>
                </c:pt>
                <c:pt idx="12">
                  <c:v>45600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75769536"/>
        <c:axId val="275767856"/>
      </c:scatterChart>
      <c:valAx>
        <c:axId val="275769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aseline="0"/>
            </a:pPr>
            <a:endParaRPr lang="cs-CZ"/>
          </a:p>
        </c:txPr>
        <c:crossAx val="275767856"/>
        <c:crosses val="autoZero"/>
        <c:crossBetween val="midCat"/>
        <c:majorUnit val="1"/>
      </c:valAx>
      <c:valAx>
        <c:axId val="27576785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400" baseline="0"/>
            </a:pPr>
            <a:endParaRPr lang="cs-CZ"/>
          </a:p>
        </c:txPr>
        <c:crossAx val="275769536"/>
        <c:crosses val="autoZero"/>
        <c:crossBetween val="midCat"/>
      </c:valAx>
      <c:spPr>
        <a:noFill/>
      </c:spPr>
    </c:plotArea>
    <c:legend>
      <c:legendPos val="r"/>
      <c:layout/>
      <c:overlay val="0"/>
      <c:txPr>
        <a:bodyPr/>
        <a:lstStyle/>
        <a:p>
          <a:pPr>
            <a:defRPr sz="1400" baseline="0"/>
          </a:pPr>
          <a:endParaRPr lang="cs-CZ"/>
        </a:p>
      </c:txPr>
    </c:legend>
    <c:plotVisOnly val="1"/>
    <c:dispBlanksAs val="gap"/>
    <c:showDLblsOverMax val="0"/>
  </c:chart>
  <c:spPr>
    <a:solidFill>
      <a:srgbClr val="FFFFFF"/>
    </a:solidFill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Odhad</a:t>
            </a:r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PUD ČR 2006-20</a:t>
            </a:r>
            <a:r>
              <a:rPr lang="cs-CZ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heroin/</a:t>
            </a:r>
            <a:r>
              <a:rPr lang="en-US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subutex</a:t>
            </a:r>
            <a:endParaRPr lang="en-US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8.2771544181977269E-2"/>
          <c:y val="0.16159042052416242"/>
          <c:w val="0.88222604986876629"/>
          <c:h val="0.682684173993656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PUD!$H$1</c:f>
              <c:strCache>
                <c:ptCount val="1"/>
                <c:pt idx="0">
                  <c:v>heroin</c:v>
                </c:pt>
              </c:strCache>
            </c:strRef>
          </c:tx>
          <c:spPr>
            <a:gradFill>
              <a:gsLst>
                <a:gs pos="0">
                  <a:srgbClr val="000082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5400000" scaled="0"/>
            </a:gradFill>
            <a:ln>
              <a:solidFill>
                <a:sysClr val="windowText" lastClr="00000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c:spPr>
          <c:invertIfNegative val="0"/>
          <c:dLbls>
            <c:dLbl>
              <c:idx val="1"/>
              <c:layout>
                <c:manualLayout>
                  <c:x val="-2.7778871391076375E-3"/>
                  <c:y val="-1.48148148148147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"/>
                  <c:y val="-1.48148148148148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baseline="0"/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PUD!$G$6:$G$14</c:f>
              <c:numCache>
                <c:formatCode>General</c:formatCode>
                <c:ptCount val="9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</c:numCache>
            </c:numRef>
          </c:cat>
          <c:val>
            <c:numRef>
              <c:f>PUD!$H$6:$H$14</c:f>
              <c:numCache>
                <c:formatCode>#,##0</c:formatCode>
                <c:ptCount val="9"/>
                <c:pt idx="0">
                  <c:v>6200</c:v>
                </c:pt>
                <c:pt idx="1">
                  <c:v>5750</c:v>
                </c:pt>
                <c:pt idx="2">
                  <c:v>6400</c:v>
                </c:pt>
                <c:pt idx="3">
                  <c:v>7100</c:v>
                </c:pt>
                <c:pt idx="4" formatCode="General">
                  <c:v>6000</c:v>
                </c:pt>
                <c:pt idx="5" formatCode="General">
                  <c:v>4700</c:v>
                </c:pt>
                <c:pt idx="6" formatCode="General">
                  <c:v>4300</c:v>
                </c:pt>
                <c:pt idx="7" formatCode="General">
                  <c:v>3500</c:v>
                </c:pt>
                <c:pt idx="8" formatCode="General">
                  <c:v>4100</c:v>
                </c:pt>
              </c:numCache>
            </c:numRef>
          </c:val>
        </c:ser>
        <c:ser>
          <c:idx val="1"/>
          <c:order val="1"/>
          <c:tx>
            <c:strRef>
              <c:f>PUD!$I$1</c:f>
              <c:strCache>
                <c:ptCount val="1"/>
                <c:pt idx="0">
                  <c:v>subutex</c:v>
                </c:pt>
              </c:strCache>
            </c:strRef>
          </c:tx>
          <c:spPr>
            <a:gradFill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lin ang="5400000" scaled="0"/>
            </a:gradFill>
            <a:ln>
              <a:solidFill>
                <a:sysClr val="windowText" lastClr="00000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c:spPr>
          <c:invertIfNegative val="0"/>
          <c:dLbls>
            <c:dLbl>
              <c:idx val="3"/>
              <c:layout>
                <c:manualLayout>
                  <c:x val="1.053378795429552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baseline="0"/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PUD!$G$6:$G$14</c:f>
              <c:numCache>
                <c:formatCode>General</c:formatCode>
                <c:ptCount val="9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</c:numCache>
            </c:numRef>
          </c:cat>
          <c:val>
            <c:numRef>
              <c:f>PUD!$I$6:$I$14</c:f>
              <c:numCache>
                <c:formatCode>#,##0</c:formatCode>
                <c:ptCount val="9"/>
                <c:pt idx="0">
                  <c:v>4300</c:v>
                </c:pt>
                <c:pt idx="1">
                  <c:v>4250</c:v>
                </c:pt>
                <c:pt idx="2">
                  <c:v>4900</c:v>
                </c:pt>
                <c:pt idx="3">
                  <c:v>5100</c:v>
                </c:pt>
                <c:pt idx="4" formatCode="General">
                  <c:v>5000</c:v>
                </c:pt>
                <c:pt idx="5" formatCode="General">
                  <c:v>4600</c:v>
                </c:pt>
                <c:pt idx="6" formatCode="General">
                  <c:v>6300</c:v>
                </c:pt>
                <c:pt idx="7" formatCode="General">
                  <c:v>7200</c:v>
                </c:pt>
                <c:pt idx="8" formatCode="General">
                  <c:v>7200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5"/>
        <c:axId val="275772336"/>
        <c:axId val="546438656"/>
      </c:barChart>
      <c:catAx>
        <c:axId val="275772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aseline="0"/>
            </a:pPr>
            <a:endParaRPr lang="cs-CZ"/>
          </a:p>
        </c:txPr>
        <c:crossAx val="546438656"/>
        <c:crosses val="autoZero"/>
        <c:auto val="1"/>
        <c:lblAlgn val="ctr"/>
        <c:lblOffset val="100"/>
        <c:noMultiLvlLbl val="0"/>
      </c:catAx>
      <c:valAx>
        <c:axId val="54643865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400" baseline="0"/>
            </a:pPr>
            <a:endParaRPr lang="cs-CZ"/>
          </a:p>
        </c:txPr>
        <c:crossAx val="2757723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930905511811035"/>
          <c:y val="3.8393117526975808E-2"/>
          <c:w val="0.11596872265966754"/>
          <c:h val="0.10279702537182854"/>
        </c:manualLayout>
      </c:layout>
      <c:overlay val="0"/>
      <c:txPr>
        <a:bodyPr/>
        <a:lstStyle/>
        <a:p>
          <a:pPr>
            <a:defRPr sz="1800" baseline="0"/>
          </a:pPr>
          <a:endParaRPr lang="cs-CZ"/>
        </a:p>
      </c:txPr>
    </c:legend>
    <c:plotVisOnly val="1"/>
    <c:dispBlanksAs val="gap"/>
    <c:showDLblsOverMax val="0"/>
  </c:chart>
  <c:spPr>
    <a:solidFill>
      <a:srgbClr val="FFFFFF"/>
    </a:solidFill>
  </c:sp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Počet</a:t>
            </a:r>
            <a:r>
              <a:rPr lang="en-US"/>
              <a:t> zajištěných varen metamfetaminu v letech 2000 - dosud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varny!$B$4</c:f>
              <c:strCache>
                <c:ptCount val="1"/>
                <c:pt idx="0">
                  <c:v>varny</c:v>
                </c:pt>
              </c:strCache>
            </c:strRef>
          </c:tx>
          <c:spPr>
            <a:gradFill>
              <a:gsLst>
                <a:gs pos="69000">
                  <a:srgbClr val="996633"/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5400000" scaled="1"/>
            </a:gradFill>
            <a:ln>
              <a:solidFill>
                <a:srgbClr val="663300"/>
              </a:solidFill>
            </a:ln>
            <a:effectLst/>
            <a:sp3d>
              <a:contourClr>
                <a:srgbClr val="663300"/>
              </a:contourClr>
            </a:sp3d>
          </c:spPr>
          <c:invertIfNegative val="0"/>
          <c:dPt>
            <c:idx val="16"/>
            <c:invertIfNegative val="0"/>
            <c:bubble3D val="0"/>
            <c:spPr>
              <a:gradFill>
                <a:gsLst>
                  <a:gs pos="60000">
                    <a:srgbClr val="996633"/>
                  </a:gs>
                  <a:gs pos="93000">
                    <a:schemeClr val="accent4">
                      <a:lumMod val="20000"/>
                      <a:lumOff val="80000"/>
                    </a:schemeClr>
                  </a:gs>
                </a:gsLst>
                <a:lin ang="5400000" scaled="1"/>
              </a:gradFill>
              <a:ln>
                <a:solidFill>
                  <a:srgbClr val="663300"/>
                </a:solidFill>
              </a:ln>
              <a:effectLst/>
              <a:sp3d>
                <a:contourClr>
                  <a:srgbClr val="6633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varny!$A$5:$A$21</c:f>
              <c:numCache>
                <c:formatCode>General</c:formatCode>
                <c:ptCount val="17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</c:numCache>
            </c:numRef>
          </c:cat>
          <c:val>
            <c:numRef>
              <c:f>varny!$B$5:$B$21</c:f>
              <c:numCache>
                <c:formatCode>General</c:formatCode>
                <c:ptCount val="17"/>
                <c:pt idx="0">
                  <c:v>19</c:v>
                </c:pt>
                <c:pt idx="1">
                  <c:v>28</c:v>
                </c:pt>
                <c:pt idx="2">
                  <c:v>104</c:v>
                </c:pt>
                <c:pt idx="3">
                  <c:v>188</c:v>
                </c:pt>
                <c:pt idx="4">
                  <c:v>248</c:v>
                </c:pt>
                <c:pt idx="5">
                  <c:v>261</c:v>
                </c:pt>
                <c:pt idx="6">
                  <c:v>416</c:v>
                </c:pt>
                <c:pt idx="7">
                  <c:v>388</c:v>
                </c:pt>
                <c:pt idx="8">
                  <c:v>434</c:v>
                </c:pt>
                <c:pt idx="9">
                  <c:v>342</c:v>
                </c:pt>
                <c:pt idx="10">
                  <c:v>307</c:v>
                </c:pt>
                <c:pt idx="11">
                  <c:v>338</c:v>
                </c:pt>
                <c:pt idx="12">
                  <c:v>235</c:v>
                </c:pt>
                <c:pt idx="13">
                  <c:v>261</c:v>
                </c:pt>
                <c:pt idx="14">
                  <c:v>272</c:v>
                </c:pt>
                <c:pt idx="15">
                  <c:v>263</c:v>
                </c:pt>
                <c:pt idx="16">
                  <c:v>262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1794704"/>
        <c:axId val="171795264"/>
        <c:axId val="0"/>
      </c:bar3DChart>
      <c:catAx>
        <c:axId val="171794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71795264"/>
        <c:crosses val="autoZero"/>
        <c:auto val="1"/>
        <c:lblAlgn val="ctr"/>
        <c:lblOffset val="100"/>
        <c:noMultiLvlLbl val="0"/>
      </c:catAx>
      <c:valAx>
        <c:axId val="171795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71794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>
          <a:lumMod val="50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9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88221490267038E-2"/>
          <c:y val="0.14024742284200573"/>
          <c:w val="0.76120254268036958"/>
          <c:h val="0.7590282168104372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explosion val="7"/>
            <c:spPr>
              <a:solidFill>
                <a:srgbClr val="C0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explosion val="14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explosion val="18"/>
            <c:spPr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3.1119090365050867E-2"/>
                  <c:y val="0.1368584535484579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9.8144823459006672E-2"/>
                  <c:y val="-0.1866251639297152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4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varny!$A$102:$A$105</c:f>
              <c:strCache>
                <c:ptCount val="4"/>
                <c:pt idx="0">
                  <c:v>do 50 g</c:v>
                </c:pt>
                <c:pt idx="1">
                  <c:v>50 - 499 g</c:v>
                </c:pt>
                <c:pt idx="2">
                  <c:v>500 - 9999 g</c:v>
                </c:pt>
                <c:pt idx="3">
                  <c:v>10 - 50 Kg</c:v>
                </c:pt>
              </c:strCache>
            </c:strRef>
          </c:cat>
          <c:val>
            <c:numRef>
              <c:f>varny!$B$102:$B$105</c:f>
              <c:numCache>
                <c:formatCode>General</c:formatCode>
                <c:ptCount val="4"/>
                <c:pt idx="0">
                  <c:v>198</c:v>
                </c:pt>
                <c:pt idx="1">
                  <c:v>46</c:v>
                </c:pt>
                <c:pt idx="2">
                  <c:v>14</c:v>
                </c:pt>
                <c:pt idx="3">
                  <c:v>4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bg2">
          <a:lumMod val="10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0277723905201505E-2"/>
          <c:y val="8.4752920110301888E-2"/>
          <c:w val="0.93509173422287728"/>
          <c:h val="0.8153155957406459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pěstírny!$A$4</c:f>
              <c:strCache>
                <c:ptCount val="1"/>
                <c:pt idx="0">
                  <c:v>počet pěstíren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91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6350" cap="flat" cmpd="sng" algn="ctr">
              <a:solidFill>
                <a:schemeClr val="accent6"/>
              </a:solidFill>
              <a:prstDash val="solid"/>
              <a:miter lim="800000"/>
            </a:ln>
            <a:effectLst/>
            <a:sp3d contourW="6350">
              <a:contourClr>
                <a:schemeClr val="accent6"/>
              </a:contourClr>
            </a:sp3d>
          </c:spPr>
          <c:invertIfNegative val="0"/>
          <c:dPt>
            <c:idx val="14"/>
            <c:invertIfNegative val="0"/>
            <c:bubble3D val="0"/>
            <c:spPr>
              <a:gradFill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91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pěstírny!$B$3:$P$3</c:f>
              <c:numCache>
                <c:formatCode>General</c:formatCode>
                <c:ptCount val="15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</c:numCache>
            </c:numRef>
          </c:cat>
          <c:val>
            <c:numRef>
              <c:f>pěstírny!$B$4:$P$4</c:f>
              <c:numCache>
                <c:formatCode>#,##0</c:formatCode>
                <c:ptCount val="15"/>
                <c:pt idx="0">
                  <c:v>0</c:v>
                </c:pt>
                <c:pt idx="1">
                  <c:v>2</c:v>
                </c:pt>
                <c:pt idx="2">
                  <c:v>14</c:v>
                </c:pt>
                <c:pt idx="3">
                  <c:v>11</c:v>
                </c:pt>
                <c:pt idx="4">
                  <c:v>17</c:v>
                </c:pt>
                <c:pt idx="5">
                  <c:v>34</c:v>
                </c:pt>
                <c:pt idx="6">
                  <c:v>79</c:v>
                </c:pt>
                <c:pt idx="7">
                  <c:v>84</c:v>
                </c:pt>
                <c:pt idx="8">
                  <c:v>145</c:v>
                </c:pt>
                <c:pt idx="9">
                  <c:v>165</c:v>
                </c:pt>
                <c:pt idx="10">
                  <c:v>199</c:v>
                </c:pt>
                <c:pt idx="11">
                  <c:v>276</c:v>
                </c:pt>
                <c:pt idx="12">
                  <c:v>301</c:v>
                </c:pt>
                <c:pt idx="13">
                  <c:v>220</c:v>
                </c:pt>
                <c:pt idx="14">
                  <c:v>299</c:v>
                </c:pt>
              </c:numCache>
            </c:numRef>
          </c:val>
          <c:shape val="cylinder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3557776"/>
        <c:axId val="193563376"/>
        <c:axId val="0"/>
      </c:bar3DChart>
      <c:catAx>
        <c:axId val="193557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3563376"/>
        <c:crosses val="autoZero"/>
        <c:auto val="1"/>
        <c:lblAlgn val="ctr"/>
        <c:lblOffset val="100"/>
        <c:noMultiLvlLbl val="0"/>
      </c:catAx>
      <c:valAx>
        <c:axId val="193563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3557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>
          <a:lumMod val="50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b="1"/>
              <a:t>Množství zajištěné sušiny</a:t>
            </a:r>
            <a:r>
              <a:rPr lang="cs-CZ" b="1" baseline="0"/>
              <a:t> marihuany</a:t>
            </a:r>
            <a:r>
              <a:rPr lang="en-US" b="1"/>
              <a:t> (g)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7.3918053207396861E-2"/>
          <c:y val="0.11859736486966593"/>
          <c:w val="0.90333479332123734"/>
          <c:h val="0.7962373985825576"/>
        </c:manualLayout>
      </c:layout>
      <c:lineChart>
        <c:grouping val="standard"/>
        <c:varyColors val="0"/>
        <c:ser>
          <c:idx val="0"/>
          <c:order val="0"/>
          <c:tx>
            <c:strRef>
              <c:f>Cannabis!$A$5</c:f>
              <c:strCache>
                <c:ptCount val="1"/>
                <c:pt idx="0">
                  <c:v>Cannabis (g)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2D050"/>
              </a:solidFill>
              <a:ln w="9525">
                <a:solidFill>
                  <a:srgbClr val="00B050"/>
                </a:solidFill>
              </a:ln>
              <a:effectLst/>
            </c:spPr>
          </c:marker>
          <c:dPt>
            <c:idx val="14"/>
            <c:marker>
              <c:symbol val="circle"/>
              <c:size val="5"/>
              <c:spPr>
                <a:solidFill>
                  <a:srgbClr val="99CC0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0B050"/>
                </a:solidFill>
                <a:prstDash val="solid"/>
                <a:round/>
              </a:ln>
              <a:effectLst/>
            </c:spPr>
          </c:dPt>
          <c:dLbls>
            <c:dLbl>
              <c:idx val="3"/>
              <c:layout>
                <c:manualLayout>
                  <c:x val="-1.3698587656736615E-2"/>
                  <c:y val="2.672263129123333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0607756178083262E-2"/>
                      <c:h val="0.10681056768547927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1.7123234570920729E-3"/>
                  <c:y val="4.8100736324220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Cannabis!$B$4:$Q$4</c:f>
              <c:numCache>
                <c:formatCode>General</c:formatCode>
                <c:ptCount val="16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</c:numCache>
            </c:numRef>
          </c:cat>
          <c:val>
            <c:numRef>
              <c:f>Cannabis!$B$5:$Q$5</c:f>
              <c:numCache>
                <c:formatCode>#,##0</c:formatCode>
                <c:ptCount val="16"/>
                <c:pt idx="0">
                  <c:v>100728</c:v>
                </c:pt>
                <c:pt idx="1">
                  <c:v>79809</c:v>
                </c:pt>
                <c:pt idx="2">
                  <c:v>168528</c:v>
                </c:pt>
                <c:pt idx="3">
                  <c:v>103337</c:v>
                </c:pt>
                <c:pt idx="4">
                  <c:v>108352</c:v>
                </c:pt>
                <c:pt idx="5">
                  <c:v>122124</c:v>
                </c:pt>
                <c:pt idx="6">
                  <c:v>392527</c:v>
                </c:pt>
                <c:pt idx="7">
                  <c:v>171800</c:v>
                </c:pt>
                <c:pt idx="8">
                  <c:v>277988</c:v>
                </c:pt>
                <c:pt idx="9">
                  <c:v>440780</c:v>
                </c:pt>
                <c:pt idx="10">
                  <c:v>563335</c:v>
                </c:pt>
                <c:pt idx="11">
                  <c:v>735362</c:v>
                </c:pt>
                <c:pt idx="12">
                  <c:v>569564</c:v>
                </c:pt>
                <c:pt idx="13">
                  <c:v>655055</c:v>
                </c:pt>
                <c:pt idx="14">
                  <c:v>722107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3570656"/>
        <c:axId val="168310352"/>
      </c:lineChart>
      <c:catAx>
        <c:axId val="193570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68310352"/>
        <c:crosses val="autoZero"/>
        <c:auto val="1"/>
        <c:lblAlgn val="ctr"/>
        <c:lblOffset val="100"/>
        <c:noMultiLvlLbl val="0"/>
      </c:catAx>
      <c:valAx>
        <c:axId val="168310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3570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>
          <a:lumMod val="50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Množství zajištěných rostlin cannabis (ks)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Cannabis!$A$6</c:f>
              <c:strCache>
                <c:ptCount val="1"/>
                <c:pt idx="0">
                  <c:v>Cannabis - rostliny (ks)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20000"/>
                  <a:lumOff val="80000"/>
                </a:schemeClr>
              </a:solidFill>
              <a:ln w="9525">
                <a:solidFill>
                  <a:schemeClr val="accent6">
                    <a:lumMod val="75000"/>
                  </a:schemeClr>
                </a:solidFill>
              </a:ln>
              <a:effectLst/>
            </c:spPr>
          </c:marker>
          <c:dPt>
            <c:idx val="14"/>
            <c:marker>
              <c:symbol val="circle"/>
              <c:size val="5"/>
              <c:spPr>
                <a:solidFill>
                  <a:schemeClr val="accent6">
                    <a:lumMod val="20000"/>
                    <a:lumOff val="80000"/>
                  </a:schemeClr>
                </a:solidFill>
                <a:ln w="9525">
                  <a:solidFill>
                    <a:schemeClr val="accent6">
                      <a:lumMod val="50000"/>
                    </a:schemeClr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6">
                    <a:lumMod val="75000"/>
                  </a:schemeClr>
                </a:solidFill>
                <a:prstDash val="solid"/>
                <a:round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Cannabis!$B$4:$Q$4</c:f>
              <c:numCache>
                <c:formatCode>General</c:formatCode>
                <c:ptCount val="16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</c:numCache>
            </c:numRef>
          </c:cat>
          <c:val>
            <c:numRef>
              <c:f>Cannabis!$B$6:$Q$6</c:f>
              <c:numCache>
                <c:formatCode>#,##0</c:formatCode>
                <c:ptCount val="16"/>
                <c:pt idx="0">
                  <c:v>3173</c:v>
                </c:pt>
                <c:pt idx="1">
                  <c:v>3125</c:v>
                </c:pt>
                <c:pt idx="2">
                  <c:v>1617</c:v>
                </c:pt>
                <c:pt idx="3">
                  <c:v>1780</c:v>
                </c:pt>
                <c:pt idx="4">
                  <c:v>2276</c:v>
                </c:pt>
                <c:pt idx="5">
                  <c:v>6992</c:v>
                </c:pt>
                <c:pt idx="6">
                  <c:v>25223</c:v>
                </c:pt>
                <c:pt idx="7">
                  <c:v>33427</c:v>
                </c:pt>
                <c:pt idx="8">
                  <c:v>64904</c:v>
                </c:pt>
                <c:pt idx="9">
                  <c:v>62817</c:v>
                </c:pt>
                <c:pt idx="10">
                  <c:v>90091</c:v>
                </c:pt>
                <c:pt idx="11">
                  <c:v>73639</c:v>
                </c:pt>
                <c:pt idx="12">
                  <c:v>77685</c:v>
                </c:pt>
                <c:pt idx="13">
                  <c:v>30770</c:v>
                </c:pt>
                <c:pt idx="14">
                  <c:v>57660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8199568"/>
        <c:axId val="198200128"/>
      </c:lineChart>
      <c:catAx>
        <c:axId val="198199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8200128"/>
        <c:crosses val="autoZero"/>
        <c:auto val="1"/>
        <c:lblAlgn val="ctr"/>
        <c:lblOffset val="100"/>
        <c:noMultiLvlLbl val="0"/>
      </c:catAx>
      <c:valAx>
        <c:axId val="198200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8199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>
          <a:lumMod val="50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ED7C7724-5932-4C1B-A55B-01E14A1544EB}" type="datetime1">
              <a:rPr lang="cs-CZ" smtClean="0"/>
              <a:t>28.3.2017</a:t>
            </a:fld>
            <a:endParaRPr lang="cs-CZ"/>
          </a:p>
        </p:txBody>
      </p:sp>
      <p:sp>
        <p:nvSpPr>
          <p:cNvPr id="1259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59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C634F368-45AB-42A9-B54B-89854E418DD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18923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38FFB688-ED07-4E2F-818F-73F9A7CADF4B}" type="datetime1">
              <a:rPr lang="cs-CZ" smtClean="0"/>
              <a:t>28.3.2017</a:t>
            </a:fld>
            <a:endParaRPr lang="cs-CZ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3EE72714-3E32-4025-A5BE-A8575F058E7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2393464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B7B18F6-AECB-4488-B1AE-2C4EE80AC6A4}" type="datetime1">
              <a:rPr lang="cs-CZ" smtClean="0"/>
              <a:t>28.3.2017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EE72714-3E32-4025-A5BE-A8575F058E7A}" type="slidenum">
              <a:rPr lang="cs-CZ" smtClean="0"/>
              <a:pPr>
                <a:defRPr/>
              </a:pPr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0085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5F66FE-E989-4B00-AFEC-E011E82BB0F7}" type="slidenum">
              <a:rPr lang="cs-CZ" smtClean="0"/>
              <a:pPr>
                <a:defRPr/>
              </a:pPr>
              <a:t>13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76208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5F66FE-E989-4B00-AFEC-E011E82BB0F7}" type="slidenum">
              <a:rPr lang="cs-CZ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759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AD8CDFD8-7988-4ECC-B4BD-E16E0DE03A7D}" type="datetime1">
              <a:rPr lang="cs-CZ" smtClean="0"/>
              <a:t>28.3.2017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EE72714-3E32-4025-A5BE-A8575F058E7A}" type="slidenum">
              <a:rPr lang="cs-CZ" smtClean="0"/>
              <a:pPr>
                <a:defRPr/>
              </a:pPr>
              <a:t>66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2874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logo_titulk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4765675"/>
            <a:ext cx="3829050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Breta\SLUŽEBNÍ\Grafický manuál NPC\NPC_logo_final-kopi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4572000"/>
            <a:ext cx="869950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Breta\SLUŽEBNÍ\Grafický manuál NPC\NPC_logo_final-kopie.gif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4572000"/>
            <a:ext cx="869950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1268413"/>
            <a:ext cx="7772400" cy="1800225"/>
          </a:xfrm>
          <a:ln>
            <a:solidFill>
              <a:schemeClr val="bg1"/>
            </a:solidFill>
          </a:ln>
        </p:spPr>
        <p:txBody>
          <a:bodyPr lIns="288000" tIns="288000" rIns="288000" bIns="28800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cs-CZ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55650" y="3573463"/>
            <a:ext cx="7704138" cy="647700"/>
          </a:xfrm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Klepnutím lze upravit styl předlohy podnadpisů.</a:t>
            </a:r>
            <a:endParaRPr lang="cs-CZ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04025" y="188913"/>
            <a:ext cx="2133600" cy="476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3A7E12B-8BC7-43AD-B852-832DAF89ED47}" type="datetime1">
              <a:rPr lang="cs-CZ" smtClean="0"/>
              <a:t>28.3.2017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2010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Klepnutím na ikonu přidáte obrázek.</a:t>
            </a:r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F5443-777B-45D1-A03E-1775871BCC6C}" type="datetime1">
              <a:rPr lang="cs-CZ" smtClean="0"/>
              <a:t>28.3.2017</a:t>
            </a:fld>
            <a:endParaRPr lang="cs-CZ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seminář Kašperské Hory - 30.3.2017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9690108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8B1317-C49B-4D19-AE51-07720530550E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28.3.2017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A7C6FB-3431-4E0A-B986-EB6F23467E0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04677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D04433-1C5A-402F-BAF2-16F6B806C1A8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28.3.2017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37CD8A-43F1-4EB6-8D29-F2861E4B7548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46402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CADC79-CDA3-4B93-B7D7-D466BD24C3DF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28.3.2017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E0120B-CA25-4D08-A480-3EC5149F864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20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43B726-85D9-4829-9B06-6F65642F5FB7}" type="datetime1">
              <a:rPr lang="cs-CZ" smtClean="0"/>
              <a:t>28.3.2017</a:t>
            </a:fld>
            <a:endParaRPr lang="cs-CZ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seminář Kašperské Hory - 30.3.2017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32225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256212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256212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34299-8066-49DC-83EE-7FC2D6C8E1E9}" type="datetime1">
              <a:rPr lang="cs-CZ" smtClean="0"/>
              <a:t>28.3.2017</a:t>
            </a:fld>
            <a:endParaRPr lang="cs-CZ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seminář Kašperské Hory - 30.3.2017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62817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E197F-20CB-4F72-B30F-3E690108CB8E}" type="datetime1">
              <a:rPr lang="cs-CZ" smtClean="0"/>
              <a:t>28.3.2017</a:t>
            </a:fld>
            <a:endParaRPr lang="cs-CZ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seminář Kašperské Hory - 30.3.2017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5602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logo_titulk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4765675"/>
            <a:ext cx="3829050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1268413"/>
            <a:ext cx="7772400" cy="1800225"/>
          </a:xfrm>
          <a:ln>
            <a:solidFill>
              <a:schemeClr val="bg1"/>
            </a:solidFill>
          </a:ln>
        </p:spPr>
        <p:txBody>
          <a:bodyPr lIns="288000" tIns="288000" rIns="288000" bIns="28800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55650" y="3573463"/>
            <a:ext cx="7704138" cy="647700"/>
          </a:xfrm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04025" y="188913"/>
            <a:ext cx="2133600" cy="476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3F3970B-498A-4D4D-B9E4-1A0D7EF5F180}" type="datetime1">
              <a:rPr lang="cs-CZ" smtClean="0"/>
              <a:t>28.3.2017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9924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858000" y="6286500"/>
            <a:ext cx="1000125" cy="238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6C8D1-3F7E-4968-ADA4-9B8318810F88}" type="datetime1">
              <a:rPr lang="cs-CZ" smtClean="0"/>
              <a:t>28.3.2017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763713" y="6215063"/>
            <a:ext cx="4951412" cy="280987"/>
          </a:xfrm>
        </p:spPr>
        <p:txBody>
          <a:bodyPr/>
          <a:lstStyle>
            <a:lvl1pPr>
              <a:defRPr sz="1300"/>
            </a:lvl1pPr>
          </a:lstStyle>
          <a:p>
            <a:pPr>
              <a:defRPr/>
            </a:pPr>
            <a:r>
              <a:rPr lang="pl-PL" smtClean="0"/>
              <a:t>seminář Kašperské Hory - 30.3.2017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10251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8FA11-8DAB-42A3-913C-88323BE1A89A}" type="datetime1">
              <a:rPr lang="cs-CZ" smtClean="0"/>
              <a:t>28.3.2017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seminář Kašperské Hory - 30.3.2017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7451725" y="6021388"/>
            <a:ext cx="981075" cy="2159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7068CFD5-0934-4000-9371-DDEDAF33AA3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8414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28775"/>
            <a:ext cx="4038600" cy="3902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28775"/>
            <a:ext cx="4038600" cy="3902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5994F-4262-40A8-827F-B1DC630D8077}" type="datetime1">
              <a:rPr lang="cs-CZ" smtClean="0"/>
              <a:t>28.3.2017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seminář Kašperské Hory - 30.3.2017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7451725" y="6021388"/>
            <a:ext cx="981075" cy="2159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1B1544BB-847B-4D07-9524-4EC0D79A58E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2000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DF3B6-6ED9-4252-AAC8-3CFA6487070F}" type="datetime1">
              <a:rPr lang="cs-CZ" smtClean="0"/>
              <a:t>28.3.2017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seminář Kašperské Hory - 30.3.2017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7451725" y="6021388"/>
            <a:ext cx="981075" cy="2159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42530BED-4EA7-4925-91B3-6994633C62B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64910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F04B9-B6B3-4151-833B-6A2184376144}" type="datetime1">
              <a:rPr lang="cs-CZ" smtClean="0"/>
              <a:t>28.3.2017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seminář Kašperské Hory - 30.3.2017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7451725" y="6021388"/>
            <a:ext cx="981075" cy="2159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864ED045-125E-481C-902C-D84C81D2320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5177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439CE-1F0A-4786-B509-5A61A5386B15}" type="datetime1">
              <a:rPr lang="cs-CZ" smtClean="0"/>
              <a:t>28.3.2017</a:t>
            </a:fld>
            <a:endParaRPr lang="cs-CZ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seminář Kašperské Hory - 30.3.2017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84136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057E4-0294-409F-958F-8A5C2499B48F}" type="datetime1">
              <a:rPr lang="cs-CZ" smtClean="0"/>
              <a:t>28.3.2017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seminář Kašperské Hory - 30.3.2017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451725" y="6021388"/>
            <a:ext cx="981075" cy="2159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820D3BAC-49E6-48C4-9FEA-8A72C0922C4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22343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0A697-2CEC-4E89-A458-E6D5BAFA8104}" type="datetime1">
              <a:rPr lang="cs-CZ" smtClean="0"/>
              <a:t>28.3.2017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seminář Kašperské Hory - 30.3.2017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7451725" y="6021388"/>
            <a:ext cx="981075" cy="2159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EB2378DE-4964-4C9F-94E6-32EE413E523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71314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Klepnutím na ikonu přidáte obrázek.</a:t>
            </a:r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9EC27-6EB7-4804-A096-6C46D19DEC80}" type="datetime1">
              <a:rPr lang="cs-CZ" smtClean="0"/>
              <a:t>28.3.2017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seminář Kašperské Hory - 30.3.2017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7451725" y="6021388"/>
            <a:ext cx="981075" cy="2159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5F07AB75-7D8B-4BDD-BE30-C87D2D3B53F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632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BD57F-7A0D-470A-92C8-EB4E7A792777}" type="datetime1">
              <a:rPr lang="cs-CZ" smtClean="0"/>
              <a:t>28.3.2017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seminář Kašperské Hory - 30.3.2017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7451725" y="6021388"/>
            <a:ext cx="981075" cy="2159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37120A8F-DE9E-48C6-A35E-6C46A98D003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01785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256212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256212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87E6C-3EDA-4236-B522-4C7AC4B0AC6E}" type="datetime1">
              <a:rPr lang="cs-CZ" smtClean="0"/>
              <a:t>28.3.2017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seminář Kašperské Hory - 30.3.2017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7451725" y="6021388"/>
            <a:ext cx="981075" cy="2159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7F25AB47-849B-4652-A1B5-28C831FB07C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50469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logo_titulk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4765675"/>
            <a:ext cx="3829050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Breta\SLUŽEBNÍ\Grafický manuál NPC\NPC_logo_final-kopi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4572000"/>
            <a:ext cx="869950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Breta\SLUŽEBNÍ\Grafický manuál NPC\NPC_logo_final-kopie.gif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4572000"/>
            <a:ext cx="869950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1268413"/>
            <a:ext cx="7772400" cy="1800225"/>
          </a:xfrm>
          <a:ln>
            <a:solidFill>
              <a:schemeClr val="bg1"/>
            </a:solidFill>
          </a:ln>
        </p:spPr>
        <p:txBody>
          <a:bodyPr lIns="288000" tIns="288000" rIns="288000" bIns="28800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cs-CZ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55650" y="3573463"/>
            <a:ext cx="7704138" cy="647700"/>
          </a:xfrm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Klepnutím lze upravit styl předlohy podnadpisů.</a:t>
            </a:r>
            <a:endParaRPr lang="cs-CZ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04025" y="188913"/>
            <a:ext cx="2133600" cy="476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4134ED0-77E2-48CD-B618-0AC146B39FE6}" type="datetime1">
              <a:rPr lang="cs-CZ" smtClean="0"/>
              <a:t>28.3.2017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39398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B3D2A-7FA8-48A1-A2AB-7C7D0AD9912E}" type="datetime1">
              <a:rPr lang="cs-CZ" smtClean="0"/>
              <a:t>28.3.2017</a:t>
            </a:fld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seminář Kašperské Hory - 30.3.2017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11373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C2E58F-2842-43CD-9389-DBD9C2C6C45D}" type="datetime1">
              <a:rPr lang="cs-CZ" smtClean="0"/>
              <a:t>28.3.2017</a:t>
            </a:fld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seminář Kašperské Hory - 30.3.2017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08211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17F5D-35EF-4ABA-9B98-4AE9FD3A2D64}" type="datetime1">
              <a:rPr lang="cs-CZ" smtClean="0"/>
              <a:t>28.3.2017</a:t>
            </a:fld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seminář Kašperské Hory - 30.3.2017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6406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28775"/>
            <a:ext cx="4038600" cy="3902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28775"/>
            <a:ext cx="4038600" cy="3902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E4AE0-A376-436B-92E0-E27DF2673B53}" type="datetime1">
              <a:rPr lang="cs-CZ" smtClean="0"/>
              <a:t>28.3.2017</a:t>
            </a:fld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seminář Kašperské Hory - 30.3.2017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6714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0BFF7-2154-4C19-91D6-C2382B3468B2}" type="datetime1">
              <a:rPr lang="cs-CZ" smtClean="0"/>
              <a:t>28.3.2017</a:t>
            </a:fld>
            <a:endParaRPr lang="cs-CZ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seminář Kašperské Hory - 30.3.2017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6457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9B4A3-3EDB-45AA-88C0-1294FD711F12}" type="datetime1">
              <a:rPr lang="cs-CZ" smtClean="0"/>
              <a:t>28.3.2017</a:t>
            </a:fld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seminář Kašperské Hory - 30.3.2017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7875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036408-E3C8-4017-846F-4BE0BEF48C5D}" type="datetime1">
              <a:rPr lang="cs-CZ" smtClean="0"/>
              <a:t>28.3.2017</a:t>
            </a:fld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seminář Kašperské Hory - 30.3.2017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24866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26EA7-6BAC-4C54-A2FB-53846D471B7C}" type="datetime1">
              <a:rPr lang="cs-CZ" smtClean="0"/>
              <a:t>28.3.2017</a:t>
            </a:fld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seminář Kašperské Hory - 30.3.2017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20012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B0D5B-D3CD-4FF5-99B8-C85CBA742BA7}" type="datetime1">
              <a:rPr lang="cs-CZ" smtClean="0"/>
              <a:t>28.3.2017</a:t>
            </a:fld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seminář Kašperské Hory - 30.3.2017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3623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Klepnutím na ikonu přidáte obrázek.</a:t>
            </a:r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4F342-0A17-4406-A79B-49B0180F6137}" type="datetime1">
              <a:rPr lang="cs-CZ" smtClean="0"/>
              <a:t>28.3.2017</a:t>
            </a:fld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seminář Kašperské Hory - 30.3.2017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35767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FE4127-CF92-4B8D-8A86-15F99FBA45E4}" type="datetime1">
              <a:rPr lang="cs-CZ" smtClean="0"/>
              <a:t>28.3.2017</a:t>
            </a:fld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seminář Kašperské Hory - 30.3.2017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8562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256212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256212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E2DAB-6EAC-49D9-9334-7CC1F58A8EEB}" type="datetime1">
              <a:rPr lang="cs-CZ" smtClean="0"/>
              <a:t>28.3.2017</a:t>
            </a:fld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seminář Kašperské Hory - 30.3.2017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00348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logo_titulk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4765675"/>
            <a:ext cx="3829050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1268413"/>
            <a:ext cx="7772400" cy="1800225"/>
          </a:xfrm>
          <a:ln>
            <a:solidFill>
              <a:schemeClr val="bg1"/>
            </a:solidFill>
          </a:ln>
        </p:spPr>
        <p:txBody>
          <a:bodyPr lIns="288000" tIns="288000" rIns="288000" bIns="28800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55650" y="3573463"/>
            <a:ext cx="7704138" cy="647700"/>
          </a:xfrm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04025" y="188913"/>
            <a:ext cx="2133600" cy="476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121BE1B-ACBC-4B68-878F-22155611F371}" type="datetime1">
              <a:rPr lang="cs-CZ" smtClean="0"/>
              <a:t>28.3.2017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16042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858000" y="6286500"/>
            <a:ext cx="1000125" cy="238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5823E-CA9B-417D-A293-83A3C53C2CBC}" type="datetime1">
              <a:rPr lang="cs-CZ" smtClean="0"/>
              <a:t>28.3.2017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763713" y="6215063"/>
            <a:ext cx="4951412" cy="280987"/>
          </a:xfrm>
        </p:spPr>
        <p:txBody>
          <a:bodyPr/>
          <a:lstStyle>
            <a:lvl1pPr>
              <a:defRPr sz="1300"/>
            </a:lvl1pPr>
          </a:lstStyle>
          <a:p>
            <a:pPr>
              <a:defRPr/>
            </a:pPr>
            <a:r>
              <a:rPr lang="pl-PL" smtClean="0"/>
              <a:t>seminář Kašperské Hory - 30.3.2017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958580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EDAB5-F936-41B9-AD16-402E087EB802}" type="datetime1">
              <a:rPr lang="cs-CZ" smtClean="0"/>
              <a:t>28.3.2017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seminář Kašperské Hory - 30.3.2017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7451725" y="6021388"/>
            <a:ext cx="981075" cy="2159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C8324ADD-89BF-4813-88BC-64887742C1C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8892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43E7C-49DA-43D0-BB68-8423083108F3}" type="datetime1">
              <a:rPr lang="cs-CZ" smtClean="0"/>
              <a:t>28.3.2017</a:t>
            </a:fld>
            <a:endParaRPr lang="cs-CZ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seminář Kašperské Hory - 30.3.2017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22698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28775"/>
            <a:ext cx="4038600" cy="3902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28775"/>
            <a:ext cx="4038600" cy="3902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04808-FF24-407A-B804-1DA1433DD31A}" type="datetime1">
              <a:rPr lang="cs-CZ" smtClean="0"/>
              <a:t>28.3.2017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seminář Kašperské Hory - 30.3.2017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7451725" y="6021388"/>
            <a:ext cx="981075" cy="2159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25B8B5D1-11B4-4213-BFC6-032F941D18F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97946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997EC-3596-4870-B735-EFE7A529A57C}" type="datetime1">
              <a:rPr lang="cs-CZ" smtClean="0"/>
              <a:t>28.3.2017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seminář Kašperské Hory - 30.3.2017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7451725" y="6021388"/>
            <a:ext cx="981075" cy="2159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FA690FE1-84FD-4548-9633-A210E92C9A1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98315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0980A-AC6E-4221-9F92-0E84E9A672B4}" type="datetime1">
              <a:rPr lang="cs-CZ" smtClean="0"/>
              <a:t>28.3.2017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seminář Kašperské Hory - 30.3.2017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7451725" y="6021388"/>
            <a:ext cx="981075" cy="2159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360C3654-4500-4D13-AC9A-BECCF60683D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9609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F4C90-DA58-44C2-9E52-0EE915610148}" type="datetime1">
              <a:rPr lang="cs-CZ" smtClean="0"/>
              <a:t>28.3.2017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seminář Kašperské Hory - 30.3.2017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451725" y="6021388"/>
            <a:ext cx="981075" cy="2159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9F258C0B-3E84-4EED-A1CA-B444FD85CC1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99146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7C4B3-DE8D-492F-9AD3-9192418AF4F5}" type="datetime1">
              <a:rPr lang="cs-CZ" smtClean="0"/>
              <a:t>28.3.2017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seminář Kašperské Hory - 30.3.2017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7451725" y="6021388"/>
            <a:ext cx="981075" cy="2159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737F3311-5DFF-4945-B19B-BC059139DFE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95737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Klepnutím na ikonu přidáte obrázek.</a:t>
            </a:r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CE548-92BB-4923-A96E-048B6680C404}" type="datetime1">
              <a:rPr lang="cs-CZ" smtClean="0"/>
              <a:t>28.3.2017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seminář Kašperské Hory - 30.3.2017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7451725" y="6021388"/>
            <a:ext cx="981075" cy="2159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76A0E480-15A1-47A7-AD59-706774E427C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65674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1A083-250A-4DB4-A0C0-657D2FF2F178}" type="datetime1">
              <a:rPr lang="cs-CZ" smtClean="0"/>
              <a:t>28.3.2017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seminář Kašperské Hory - 30.3.2017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7451725" y="6021388"/>
            <a:ext cx="981075" cy="2159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0C7FD0A-F944-44BC-B559-373F047C316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73201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256212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256212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6A64D-9F42-4AF8-BB84-5D9503D42471}" type="datetime1">
              <a:rPr lang="cs-CZ" smtClean="0"/>
              <a:t>28.3.2017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seminář Kašperské Hory - 30.3.2017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7451725" y="6021388"/>
            <a:ext cx="981075" cy="2159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7D390CE3-FC78-43E1-B0A2-AA970FD2271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14853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C901B-25D2-4EA3-B889-D228B1D93E1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28.3.2017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7CED6-F2C8-4C73-A8FE-A061218C51B9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974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0BFD6-B2D9-42BE-82DA-C60D631960B4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28.3.2017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7CED6-F2C8-4C73-A8FE-A061218C51B9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042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28775"/>
            <a:ext cx="4038600" cy="3902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28775"/>
            <a:ext cx="4038600" cy="3902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21D42-894C-48D0-8FDC-4C22BF53FF31}" type="datetime1">
              <a:rPr lang="cs-CZ" smtClean="0"/>
              <a:t>28.3.2017</a:t>
            </a:fld>
            <a:endParaRPr lang="cs-CZ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seminář Kašperské Hory - 30.3.2017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27638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732FA-326A-4D87-952E-AC35E5A69C21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28.3.2017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7CED6-F2C8-4C73-A8FE-A061218C51B9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107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2971A-C575-4E35-9319-AA6681045134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28.3.2017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7CED6-F2C8-4C73-A8FE-A061218C51B9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2749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57729-FAA7-4459-9130-33133C5A0B37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28.3.2017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7CED6-F2C8-4C73-A8FE-A061218C51B9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3528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2D5AD-49E0-4D3E-8DBF-A9BEC1ACD5C5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28.3.2017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7CED6-F2C8-4C73-A8FE-A061218C51B9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382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CA321-88D3-4DDE-B215-F4CFDD0455EC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28.3.2017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7CED6-F2C8-4C73-A8FE-A061218C51B9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0989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77783-6379-49A8-8F8D-D8E21BFCBE95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28.3.2017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7CED6-F2C8-4C73-A8FE-A061218C51B9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1430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899BA-0181-4FC2-9969-CAA8DE036FAC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28.3.2017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7CED6-F2C8-4C73-A8FE-A061218C51B9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4650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7A10D-C442-4F8D-9199-A11AF75CC4DC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28.3.2017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7CED6-F2C8-4C73-A8FE-A061218C51B9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7207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2EA2B-80F5-4A1D-97D7-7375BB66C88F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28.3.2017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7CED6-F2C8-4C73-A8FE-A061218C51B9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8524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34E424-11B9-48B1-8136-4F3DD7C585B2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28.3.2017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9C2ACA-7C64-447C-BDEB-EDC821F11D19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772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F768B1-5CBD-4F08-AC03-1925705C13E3}" type="datetime1">
              <a:rPr lang="cs-CZ" smtClean="0"/>
              <a:t>28.3.2017</a:t>
            </a:fld>
            <a:endParaRPr lang="cs-CZ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seminář Kašperské Hory - 30.3.2017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854172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8CD4BC-A658-4647-98AF-AC8D176408FA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28.3.2017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A8186-ECBC-445B-B203-C9B52A5DF02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0589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6C6785-C90A-48E0-A8B0-96253C7891B7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28.3.2017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2E5006-DF6A-4B7A-BEB9-0C8A4B887E63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5233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9247A8-CAEA-458D-AB90-E733945CEB22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28.3.2017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C15034-06BE-44DC-8555-A2E561CD5FA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6197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9755C4-01D3-43EC-AE6D-219F005A1FA0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28.3.2017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AB98E7-93BA-4ED0-A9C5-8E2D59C2CEF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1257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CC8800-4378-464B-9F53-3062EADC0DFA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28.3.2017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7AF4EF-2F1A-4510-B6F9-4256218A8D4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260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FB71DA-BC16-4E75-BEAC-8E79DA08FC0B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28.3.2017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6AB8A7-86C1-4936-B3BE-03469B70B889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1725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C05E00-2439-43CF-87EF-A072CEB4052D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28.3.2017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86E743-5CD6-4995-94BC-A96CE4728CE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1874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C818EA-7410-49BF-A367-751110018074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28.3.2017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A7C6FB-3431-4E0A-B986-EB6F23467E0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0731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4C22EA-2E37-407E-B059-90482FD1A51F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28.3.2017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37CD8A-43F1-4EB6-8D29-F2861E4B7548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9498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D7738C-2EA8-4A21-A41F-A92CF5D18337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28.3.2017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E0120B-CA25-4D08-A480-3EC5149F864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477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BED04-CC62-4321-8409-B1FCDF7E9173}" type="datetime1">
              <a:rPr lang="cs-CZ" smtClean="0"/>
              <a:t>28.3.2017</a:t>
            </a:fld>
            <a:endParaRPr lang="cs-CZ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seminář Kašperské Hory - 30.3.2017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093108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8518B-A421-4C21-AF68-C2DD61014B98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28.3.2017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7CED6-F2C8-4C73-A8FE-A061218C51B9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0866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68EBF-201D-4263-84C7-8FB653B34803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28.3.2017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7CED6-F2C8-4C73-A8FE-A061218C51B9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7464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0AD5D-AF9B-43DD-80EF-62A0384A5D2F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28.3.2017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7CED6-F2C8-4C73-A8FE-A061218C51B9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8946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3EBCF-2650-4AB4-963F-42BF7214D8F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28.3.2017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7CED6-F2C8-4C73-A8FE-A061218C51B9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612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E4A2-2827-4D0D-93CF-73A89252F728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28.3.2017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7CED6-F2C8-4C73-A8FE-A061218C51B9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9554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6184D-1499-4C8A-B1C5-4A8B1B6B7A89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28.3.2017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7CED6-F2C8-4C73-A8FE-A061218C51B9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132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86900-C532-4113-8DC0-E259E968CF84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28.3.2017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7CED6-F2C8-4C73-A8FE-A061218C51B9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8984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50F8F-C324-41AB-A677-E80EDCFCB88A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28.3.2017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7CED6-F2C8-4C73-A8FE-A061218C51B9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2483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7212C-8A3A-4CEF-A3B4-430770FF76A9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28.3.2017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7CED6-F2C8-4C73-A8FE-A061218C51B9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3276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FCC8-BCB5-4DD3-A5BF-8EF548B1E2CB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28.3.2017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7CED6-F2C8-4C73-A8FE-A061218C51B9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365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A74D4-641E-444D-A574-924A38A2E191}" type="datetime1">
              <a:rPr lang="cs-CZ" smtClean="0"/>
              <a:t>28.3.2017</a:t>
            </a:fld>
            <a:endParaRPr lang="cs-CZ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seminář Kašperské Hory - 30.3.2017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631051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A4E7C-13E1-4217-BF6F-3682F27C52F1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28.3.2017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7CED6-F2C8-4C73-A8FE-A061218C51B9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2687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058B-4FED-4636-BCC9-7B6A4D1B48E2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28.3.2017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7CED6-F2C8-4C73-A8FE-A061218C51B9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42391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93055-F38D-48B3-9A9C-AB775A691B10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28.3.2017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7CED6-F2C8-4C73-A8FE-A061218C51B9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2798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C1AE5-EC8F-4289-8BDB-5A4055ADC09D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28.3.2017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7CED6-F2C8-4C73-A8FE-A061218C51B9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3466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11D5C-5EE3-42C8-B69C-96AD2971A98E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28.3.2017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7CED6-F2C8-4C73-A8FE-A061218C51B9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67388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BFF1C-B620-4F65-814C-1195870EE199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28.3.2017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7CED6-F2C8-4C73-A8FE-A061218C51B9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5290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EFD4A-133A-44BA-A701-D8BDE47CD484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28.3.2017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7CED6-F2C8-4C73-A8FE-A061218C51B9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3877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45D7E-ED55-4779-8E2B-27CCA436FD9C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28.3.2017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7CED6-F2C8-4C73-A8FE-A061218C51B9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8333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A9E2C-B182-4575-836F-C7BD5CF10273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28.3.2017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7CED6-F2C8-4C73-A8FE-A061218C51B9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92643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83C5-607D-47FD-9037-4272453BF727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28.3.2017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7CED6-F2C8-4C73-A8FE-A061218C51B9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622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643A8-0477-4611-91BE-36F63CA68DCB}" type="datetime1">
              <a:rPr lang="cs-CZ" smtClean="0"/>
              <a:t>28.3.2017</a:t>
            </a:fld>
            <a:endParaRPr lang="cs-CZ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seminář Kašperské Hory - 30.3.2017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345553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7B7B9-C1DD-4E72-96DD-704C8AC16F42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28.3.2017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7CED6-F2C8-4C73-A8FE-A061218C51B9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5165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AC0B7-7F64-4864-9890-9E2F9AC5D1EE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28.3.2017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7CED6-F2C8-4C73-A8FE-A061218C51B9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49545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4E3119-01D5-487E-A364-884F5FC56F2D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28.3.2017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9C2ACA-7C64-447C-BDEB-EDC821F11D19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75832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B9272A-E58D-4784-9907-4C82B0C992B0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28.3.2017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A8186-ECBC-445B-B203-C9B52A5DF02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21161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D2640C-6870-474A-BEC7-C198C243A334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28.3.2017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2E5006-DF6A-4B7A-BEB9-0C8A4B887E63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75560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210B1B-6315-4DD0-A5B0-BF91F0F2FEE2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28.3.2017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C15034-06BE-44DC-8555-A2E561CD5FA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90895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68935D-82D1-4EA2-823B-3A21D0C3B88E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28.3.2017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AB98E7-93BA-4ED0-A9C5-8E2D59C2CEF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99567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49F901-2163-4737-AF07-CB1A5513C804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28.3.2017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7AF4EF-2F1A-4510-B6F9-4256218A8D4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94304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9ECA95-1484-4C2D-8513-D8B518A65A22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28.3.2017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6AB8A7-86C1-4936-B3BE-03469B70B889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87095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0E3948-08B5-4FF7-A77A-794DFD45D74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28.3.2017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86E743-5CD6-4995-94BC-A96CE4728CE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182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w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2" descr="bezna zapat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629275"/>
            <a:ext cx="69135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9"/>
          <p:cNvSpPr>
            <a:spLocks noChangeArrowheads="1"/>
          </p:cNvSpPr>
          <p:nvPr/>
        </p:nvSpPr>
        <p:spPr bwMode="auto">
          <a:xfrm>
            <a:off x="1357313" y="6000750"/>
            <a:ext cx="6500812" cy="6477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 dirty="0"/>
          </a:p>
        </p:txBody>
      </p:sp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28775"/>
            <a:ext cx="8229600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86563" y="6286500"/>
            <a:ext cx="10001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0CEA1672-00A8-4FF0-8757-9918050A1F3A}" type="datetime1">
              <a:rPr lang="cs-CZ" smtClean="0"/>
              <a:t>28.3.2017</a:t>
            </a:fld>
            <a:endParaRPr lang="cs-CZ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19250" y="6092825"/>
            <a:ext cx="50958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r>
              <a:rPr lang="pl-PL" smtClean="0"/>
              <a:t>seminář Kašperské Hory - 30.3.2017</a:t>
            </a:r>
            <a:endParaRPr lang="cs-CZ" dirty="0"/>
          </a:p>
        </p:txBody>
      </p:sp>
      <p:pic>
        <p:nvPicPr>
          <p:cNvPr id="2056" name="Picture 2" descr="C:\Breta\SLUŽEBNÍ\Grafický manuál NPC\NPC_logo_final-kopie.gif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643563"/>
            <a:ext cx="500063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2" descr="C:\Breta\SLUŽEBNÍ\Grafický manuál NPC\NPC_logo_final-kopie.gif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643563"/>
            <a:ext cx="500063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07" r:id="rId1"/>
    <p:sldLayoutId id="2147484773" r:id="rId2"/>
    <p:sldLayoutId id="2147484774" r:id="rId3"/>
    <p:sldLayoutId id="2147484775" r:id="rId4"/>
    <p:sldLayoutId id="2147484776" r:id="rId5"/>
    <p:sldLayoutId id="2147484777" r:id="rId6"/>
    <p:sldLayoutId id="2147484778" r:id="rId7"/>
    <p:sldLayoutId id="2147484779" r:id="rId8"/>
    <p:sldLayoutId id="2147484780" r:id="rId9"/>
    <p:sldLayoutId id="2147484781" r:id="rId10"/>
    <p:sldLayoutId id="2147484782" r:id="rId11"/>
    <p:sldLayoutId id="2147484783" r:id="rId12"/>
    <p:sldLayoutId id="2147484784" r:id="rId13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2" descr="bezna zapat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629275"/>
            <a:ext cx="69135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1547813" y="6002338"/>
            <a:ext cx="6381750" cy="6477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28775"/>
            <a:ext cx="8229600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59563" y="6286500"/>
            <a:ext cx="105568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B2A2ABA4-BFCA-4856-816B-C115C2D7C67B}" type="datetime1">
              <a:rPr lang="cs-CZ" smtClean="0"/>
              <a:t>28.3.2017</a:t>
            </a:fld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63713" y="6308725"/>
            <a:ext cx="4679950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r>
              <a:rPr lang="pl-PL" smtClean="0"/>
              <a:t>seminář Kašperské Hory - 30.3.2017</a:t>
            </a:r>
            <a:endParaRPr lang="cs-CZ"/>
          </a:p>
        </p:txBody>
      </p:sp>
      <p:pic>
        <p:nvPicPr>
          <p:cNvPr id="3080" name="Picture 2" descr="C:\Breta\SLUŽEBNÍ\Grafický manuál NPC\NPC_logo_final-kopie.gi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715000"/>
            <a:ext cx="506413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08" r:id="rId1"/>
    <p:sldLayoutId id="2147484809" r:id="rId2"/>
    <p:sldLayoutId id="2147484810" r:id="rId3"/>
    <p:sldLayoutId id="2147484811" r:id="rId4"/>
    <p:sldLayoutId id="2147484812" r:id="rId5"/>
    <p:sldLayoutId id="2147484813" r:id="rId6"/>
    <p:sldLayoutId id="2147484814" r:id="rId7"/>
    <p:sldLayoutId id="2147484815" r:id="rId8"/>
    <p:sldLayoutId id="2147484816" r:id="rId9"/>
    <p:sldLayoutId id="2147484817" r:id="rId10"/>
    <p:sldLayoutId id="2147484818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2" descr="bezna zapato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629275"/>
            <a:ext cx="69135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9"/>
          <p:cNvSpPr>
            <a:spLocks noChangeArrowheads="1"/>
          </p:cNvSpPr>
          <p:nvPr/>
        </p:nvSpPr>
        <p:spPr bwMode="auto">
          <a:xfrm>
            <a:off x="1357313" y="6000750"/>
            <a:ext cx="6500812" cy="6477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28775"/>
            <a:ext cx="8229600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86563" y="6286500"/>
            <a:ext cx="10001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2DE95AF9-A8E0-4613-B2CC-09C7B58CCC6D}" type="datetime1">
              <a:rPr lang="cs-CZ" smtClean="0"/>
              <a:t>28.3.2017</a:t>
            </a:fld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19250" y="6092825"/>
            <a:ext cx="50958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r>
              <a:rPr lang="pl-PL" smtClean="0"/>
              <a:t>seminář Kašperské Hory - 30.3.2017</a:t>
            </a:r>
            <a:endParaRPr lang="cs-CZ"/>
          </a:p>
        </p:txBody>
      </p:sp>
      <p:pic>
        <p:nvPicPr>
          <p:cNvPr id="4104" name="Picture 2" descr="C:\Breta\SLUŽEBNÍ\Grafický manuál NPC\NPC_logo_final-kopie.gif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643563"/>
            <a:ext cx="500063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2" descr="C:\Breta\SLUŽEBNÍ\Grafický manuál NPC\NPC_logo_final-kopie.gif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643563"/>
            <a:ext cx="500063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19" r:id="rId1"/>
    <p:sldLayoutId id="2147484785" r:id="rId2"/>
    <p:sldLayoutId id="2147484786" r:id="rId3"/>
    <p:sldLayoutId id="2147484787" r:id="rId4"/>
    <p:sldLayoutId id="2147484788" r:id="rId5"/>
    <p:sldLayoutId id="2147484789" r:id="rId6"/>
    <p:sldLayoutId id="2147484790" r:id="rId7"/>
    <p:sldLayoutId id="2147484791" r:id="rId8"/>
    <p:sldLayoutId id="2147484792" r:id="rId9"/>
    <p:sldLayoutId id="2147484793" r:id="rId10"/>
    <p:sldLayoutId id="2147484794" r:id="rId11"/>
    <p:sldLayoutId id="2147484795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2" descr="bezna zapat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629275"/>
            <a:ext cx="691356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9"/>
          <p:cNvSpPr>
            <a:spLocks noChangeArrowheads="1"/>
          </p:cNvSpPr>
          <p:nvPr/>
        </p:nvSpPr>
        <p:spPr bwMode="auto">
          <a:xfrm>
            <a:off x="1547813" y="6002338"/>
            <a:ext cx="6381750" cy="6477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512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28775"/>
            <a:ext cx="8229600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59563" y="6286500"/>
            <a:ext cx="105568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6FD679C6-31E8-4EB1-8366-08BE1F41DF60}" type="datetime1">
              <a:rPr lang="cs-CZ" smtClean="0"/>
              <a:t>28.3.2017</a:t>
            </a:fld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63713" y="6308725"/>
            <a:ext cx="4679950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r>
              <a:rPr lang="pl-PL" smtClean="0"/>
              <a:t>seminář Kašperské Hory - 30.3.2017</a:t>
            </a:r>
            <a:endParaRPr lang="cs-CZ"/>
          </a:p>
        </p:txBody>
      </p:sp>
      <p:pic>
        <p:nvPicPr>
          <p:cNvPr id="5128" name="Picture 2" descr="C:\Breta\SLUŽEBNÍ\Grafický manuál NPC\NPC_logo_final-kopie.gi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715000"/>
            <a:ext cx="506413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20" r:id="rId1"/>
    <p:sldLayoutId id="2147484821" r:id="rId2"/>
    <p:sldLayoutId id="2147484822" r:id="rId3"/>
    <p:sldLayoutId id="2147484823" r:id="rId4"/>
    <p:sldLayoutId id="2147484824" r:id="rId5"/>
    <p:sldLayoutId id="2147484825" r:id="rId6"/>
    <p:sldLayoutId id="2147484826" r:id="rId7"/>
    <p:sldLayoutId id="2147484827" r:id="rId8"/>
    <p:sldLayoutId id="2147484828" r:id="rId9"/>
    <p:sldLayoutId id="2147484829" r:id="rId10"/>
    <p:sldLayoutId id="2147484830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1B5C846-1C6D-4F5F-B56D-DA5270650FE6}" type="datetime1">
              <a:rPr lang="cs-CZ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t>28.3.2017</a:t>
            </a:fld>
            <a:endParaRPr lang="cs-CZ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t>seminář Kašperské Hory - 30.3.2017</a:t>
            </a:r>
            <a:endParaRPr lang="cs-CZ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417CED6-F2C8-4C73-A8FE-A061218C51B9}" type="slidenum">
              <a:rPr lang="cs-CZ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76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2" r:id="rId1"/>
    <p:sldLayoutId id="2147484833" r:id="rId2"/>
    <p:sldLayoutId id="2147484834" r:id="rId3"/>
    <p:sldLayoutId id="2147484835" r:id="rId4"/>
    <p:sldLayoutId id="2147484836" r:id="rId5"/>
    <p:sldLayoutId id="2147484837" r:id="rId6"/>
    <p:sldLayoutId id="2147484838" r:id="rId7"/>
    <p:sldLayoutId id="2147484839" r:id="rId8"/>
    <p:sldLayoutId id="2147484840" r:id="rId9"/>
    <p:sldLayoutId id="2147484841" r:id="rId10"/>
    <p:sldLayoutId id="2147484842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18990FF-406C-4ED6-A85D-0F9108ACBE31}" type="datetime1">
              <a:rPr lang="cs-CZ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t>28.3.2017</a:t>
            </a:fld>
            <a:endParaRPr lang="cs-CZ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pl-PL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t>seminář Kašperské Hory - 30.3.2017</a:t>
            </a:r>
            <a:endParaRPr lang="cs-CZ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07858E5-CAC5-457D-84F4-3F4F92C17CF7}" type="slidenum">
              <a:rPr lang="cs-CZ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621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4" r:id="rId1"/>
    <p:sldLayoutId id="2147484845" r:id="rId2"/>
    <p:sldLayoutId id="2147484846" r:id="rId3"/>
    <p:sldLayoutId id="2147484847" r:id="rId4"/>
    <p:sldLayoutId id="2147484848" r:id="rId5"/>
    <p:sldLayoutId id="2147484849" r:id="rId6"/>
    <p:sldLayoutId id="2147484850" r:id="rId7"/>
    <p:sldLayoutId id="2147484851" r:id="rId8"/>
    <p:sldLayoutId id="2147484852" r:id="rId9"/>
    <p:sldLayoutId id="2147484853" r:id="rId10"/>
    <p:sldLayoutId id="2147484854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3F87C7B-6AC9-4B85-B5D4-B13E8B4FE266}" type="datetime1">
              <a:rPr lang="cs-CZ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t>28.3.2017</a:t>
            </a:fld>
            <a:endParaRPr lang="cs-CZ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t>seminář Kašperské Hory - 30.3.2017</a:t>
            </a:r>
            <a:endParaRPr lang="cs-CZ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417CED6-F2C8-4C73-A8FE-A061218C51B9}" type="slidenum">
              <a:rPr lang="cs-CZ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361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6" r:id="rId1"/>
    <p:sldLayoutId id="2147484857" r:id="rId2"/>
    <p:sldLayoutId id="2147484858" r:id="rId3"/>
    <p:sldLayoutId id="2147484859" r:id="rId4"/>
    <p:sldLayoutId id="2147484860" r:id="rId5"/>
    <p:sldLayoutId id="2147484861" r:id="rId6"/>
    <p:sldLayoutId id="2147484862" r:id="rId7"/>
    <p:sldLayoutId id="2147484863" r:id="rId8"/>
    <p:sldLayoutId id="2147484864" r:id="rId9"/>
    <p:sldLayoutId id="2147484865" r:id="rId10"/>
    <p:sldLayoutId id="2147484866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609FC9D-7674-4585-9326-1B9A8794AA30}" type="datetime1">
              <a:rPr lang="cs-CZ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t>28.3.2017</a:t>
            </a:fld>
            <a:endParaRPr lang="cs-CZ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t>seminář Kašperské Hory - 30.3.2017</a:t>
            </a:r>
            <a:endParaRPr lang="cs-CZ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417CED6-F2C8-4C73-A8FE-A061218C51B9}" type="slidenum">
              <a:rPr lang="cs-CZ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651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8" r:id="rId1"/>
    <p:sldLayoutId id="2147484869" r:id="rId2"/>
    <p:sldLayoutId id="2147484870" r:id="rId3"/>
    <p:sldLayoutId id="2147484871" r:id="rId4"/>
    <p:sldLayoutId id="2147484872" r:id="rId5"/>
    <p:sldLayoutId id="2147484873" r:id="rId6"/>
    <p:sldLayoutId id="2147484874" r:id="rId7"/>
    <p:sldLayoutId id="2147484875" r:id="rId8"/>
    <p:sldLayoutId id="2147484876" r:id="rId9"/>
    <p:sldLayoutId id="2147484877" r:id="rId10"/>
    <p:sldLayoutId id="2147484878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C149443-5D6C-4599-A3AA-3E994FB04EFB}" type="datetime1">
              <a:rPr lang="cs-CZ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t>28.3.2017</a:t>
            </a:fld>
            <a:endParaRPr lang="cs-CZ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pl-PL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t>seminář Kašperské Hory - 30.3.2017</a:t>
            </a:r>
            <a:endParaRPr lang="cs-CZ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07858E5-CAC5-457D-84F4-3F4F92C17CF7}" type="slidenum">
              <a:rPr lang="cs-CZ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975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92" r:id="rId1"/>
    <p:sldLayoutId id="2147484893" r:id="rId2"/>
    <p:sldLayoutId id="2147484894" r:id="rId3"/>
    <p:sldLayoutId id="2147484895" r:id="rId4"/>
    <p:sldLayoutId id="2147484896" r:id="rId5"/>
    <p:sldLayoutId id="2147484897" r:id="rId6"/>
    <p:sldLayoutId id="2147484898" r:id="rId7"/>
    <p:sldLayoutId id="2147484899" r:id="rId8"/>
    <p:sldLayoutId id="2147484900" r:id="rId9"/>
    <p:sldLayoutId id="2147484901" r:id="rId10"/>
    <p:sldLayoutId id="2147484902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0.xml"/><Relationship Id="rId4" Type="http://schemas.openxmlformats.org/officeDocument/2006/relationships/chart" Target="../charts/char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1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7" Type="http://schemas.openxmlformats.org/officeDocument/2006/relationships/image" Target="../media/image11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1.xml"/><Relationship Id="rId6" Type="http://schemas.openxmlformats.org/officeDocument/2006/relationships/chart" Target="../charts/chart16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1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8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1.png"/><Relationship Id="rId5" Type="http://schemas.openxmlformats.org/officeDocument/2006/relationships/chart" Target="../charts/chart24.xml"/><Relationship Id="rId4" Type="http://schemas.openxmlformats.org/officeDocument/2006/relationships/chart" Target="../charts/chart2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4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4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3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jpeg"/><Relationship Id="rId18" Type="http://schemas.openxmlformats.org/officeDocument/2006/relationships/image" Target="../media/image7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12" Type="http://schemas.openxmlformats.org/officeDocument/2006/relationships/image" Target="../media/image71.jpeg"/><Relationship Id="rId17" Type="http://schemas.openxmlformats.org/officeDocument/2006/relationships/image" Target="../media/image76.jpeg"/><Relationship Id="rId2" Type="http://schemas.openxmlformats.org/officeDocument/2006/relationships/image" Target="../media/image61.jpeg"/><Relationship Id="rId16" Type="http://schemas.openxmlformats.org/officeDocument/2006/relationships/image" Target="../media/image75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5" Type="http://schemas.openxmlformats.org/officeDocument/2006/relationships/image" Target="../media/image7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Relationship Id="rId14" Type="http://schemas.openxmlformats.org/officeDocument/2006/relationships/image" Target="../media/image7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1.png"/><Relationship Id="rId4" Type="http://schemas.openxmlformats.org/officeDocument/2006/relationships/image" Target="../media/image80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4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hyperlink" Target="mailto:jakub.frydrych@pcr.cz" TargetMode="External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329211-prisonjailarrest-1327898134-981-640x4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40000"/>
              <a:lumOff val="60000"/>
              <a:alpha val="68000"/>
            </a:schemeClr>
          </a:solidFill>
        </p:spPr>
      </p:pic>
      <p:sp>
        <p:nvSpPr>
          <p:cNvPr id="6" name="TextovéPole 5"/>
          <p:cNvSpPr txBox="1"/>
          <p:nvPr/>
        </p:nvSpPr>
        <p:spPr>
          <a:xfrm>
            <a:off x="1692275" y="2349500"/>
            <a:ext cx="5543550" cy="1938338"/>
          </a:xfrm>
          <a:prstGeom prst="rect">
            <a:avLst/>
          </a:prstGeom>
          <a:solidFill>
            <a:schemeClr val="accent6">
              <a:lumMod val="60000"/>
              <a:lumOff val="40000"/>
              <a:alpha val="75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4000" b="1" dirty="0">
                <a:latin typeface="+mn-lt"/>
              </a:rPr>
              <a:t>NELEGÁLNÍ DROGY V ČR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4000" b="1" dirty="0">
                <a:solidFill>
                  <a:schemeClr val="bg1"/>
                </a:solidFill>
                <a:latin typeface="+mn-lt"/>
              </a:rPr>
              <a:t>V SOUVISLOSTECH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23850" y="188913"/>
            <a:ext cx="8569325" cy="708025"/>
          </a:xfrm>
          <a:prstGeom prst="rect">
            <a:avLst/>
          </a:prstGeom>
          <a:solidFill>
            <a:schemeClr val="tx2">
              <a:lumMod val="40000"/>
              <a:lumOff val="60000"/>
              <a:alpha val="61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solidFill>
                  <a:schemeClr val="bg1"/>
                </a:solidFill>
                <a:latin typeface="+mn-lt"/>
              </a:rPr>
              <a:t>Národní protidrogová centrála služby kriminální policie a vyšetřování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>
                <a:solidFill>
                  <a:schemeClr val="bg1"/>
                </a:solidFill>
                <a:latin typeface="+mn-lt"/>
              </a:rPr>
              <a:t>Policie České republiky 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05019" y="5524451"/>
            <a:ext cx="8569325" cy="400110"/>
          </a:xfrm>
          <a:prstGeom prst="rect">
            <a:avLst/>
          </a:prstGeom>
          <a:solidFill>
            <a:schemeClr val="tx2">
              <a:lumMod val="40000"/>
              <a:lumOff val="60000"/>
              <a:alpha val="68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b="1" dirty="0" smtClean="0">
                <a:solidFill>
                  <a:schemeClr val="bg1"/>
                </a:solidFill>
                <a:latin typeface="+mn-lt"/>
              </a:rPr>
              <a:t>Seminář Kašperské Hory</a:t>
            </a:r>
            <a:r>
              <a:rPr lang="cs-CZ" sz="20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2000" b="1" dirty="0" smtClean="0">
                <a:solidFill>
                  <a:schemeClr val="bg1"/>
                </a:solidFill>
                <a:latin typeface="+mn-lt"/>
              </a:rPr>
              <a:t>– </a:t>
            </a:r>
            <a:r>
              <a:rPr lang="cs-CZ" sz="2000" b="1" dirty="0" smtClean="0">
                <a:solidFill>
                  <a:schemeClr val="bg1"/>
                </a:solidFill>
                <a:latin typeface="+mn-lt"/>
              </a:rPr>
              <a:t>30.3</a:t>
            </a:r>
            <a:r>
              <a:rPr lang="cs-CZ" sz="2000" b="1" dirty="0" smtClean="0">
                <a:solidFill>
                  <a:schemeClr val="bg1"/>
                </a:solidFill>
                <a:latin typeface="+mn-lt"/>
              </a:rPr>
              <a:t>. 2017</a:t>
            </a:r>
            <a:endParaRPr lang="cs-CZ" sz="2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054" name="Picture 8" descr="Znak NP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5949950"/>
            <a:ext cx="3460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272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šipka 3"/>
          <p:cNvCxnSpPr/>
          <p:nvPr/>
        </p:nvCxnSpPr>
        <p:spPr>
          <a:xfrm>
            <a:off x="971550" y="4075112"/>
            <a:ext cx="7561263" cy="1588"/>
          </a:xfrm>
          <a:prstGeom prst="straightConnector1">
            <a:avLst/>
          </a:prstGeom>
          <a:ln w="50800" cmpd="sng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ovací čára 5"/>
          <p:cNvCxnSpPr/>
          <p:nvPr/>
        </p:nvCxnSpPr>
        <p:spPr>
          <a:xfrm rot="5400000">
            <a:off x="179388" y="2205038"/>
            <a:ext cx="3600450" cy="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ovací čára 6"/>
          <p:cNvCxnSpPr/>
          <p:nvPr/>
        </p:nvCxnSpPr>
        <p:spPr>
          <a:xfrm rot="5400000">
            <a:off x="1403350" y="2205038"/>
            <a:ext cx="3600450" cy="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ovací čára 7"/>
          <p:cNvCxnSpPr/>
          <p:nvPr/>
        </p:nvCxnSpPr>
        <p:spPr>
          <a:xfrm rot="5400000">
            <a:off x="2627313" y="2205038"/>
            <a:ext cx="3600450" cy="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2" name="TextovéPole 8"/>
          <p:cNvSpPr txBox="1">
            <a:spLocks noChangeArrowheads="1"/>
          </p:cNvSpPr>
          <p:nvPr/>
        </p:nvSpPr>
        <p:spPr bwMode="auto">
          <a:xfrm>
            <a:off x="900113" y="4149725"/>
            <a:ext cx="10080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cs-CZ" sz="1400"/>
              <a:t>Pěstování konopí </a:t>
            </a:r>
          </a:p>
          <a:p>
            <a:pPr algn="ctr" eaLnBrk="1" hangingPunct="1"/>
            <a:r>
              <a:rPr lang="cs-CZ" sz="1400"/>
              <a:t>&lt; 5 rostlin</a:t>
            </a:r>
          </a:p>
          <a:p>
            <a:pPr eaLnBrk="1" hangingPunct="1"/>
            <a:endParaRPr lang="cs-CZ" sz="1400"/>
          </a:p>
        </p:txBody>
      </p:sp>
      <p:sp>
        <p:nvSpPr>
          <p:cNvPr id="9223" name="TextovéPole 9"/>
          <p:cNvSpPr txBox="1">
            <a:spLocks noChangeArrowheads="1"/>
          </p:cNvSpPr>
          <p:nvPr/>
        </p:nvSpPr>
        <p:spPr bwMode="auto">
          <a:xfrm>
            <a:off x="3276600" y="2708275"/>
            <a:ext cx="1079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cs-CZ" sz="1400" b="1"/>
              <a:t>přestupek </a:t>
            </a:r>
          </a:p>
        </p:txBody>
      </p:sp>
      <p:sp>
        <p:nvSpPr>
          <p:cNvPr id="9224" name="TextovéPole 10"/>
          <p:cNvSpPr txBox="1">
            <a:spLocks noChangeArrowheads="1"/>
          </p:cNvSpPr>
          <p:nvPr/>
        </p:nvSpPr>
        <p:spPr bwMode="auto">
          <a:xfrm>
            <a:off x="2051050" y="4149725"/>
            <a:ext cx="11525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cs-CZ" sz="1400"/>
              <a:t>Zpracování sklizně /výroba</a:t>
            </a:r>
          </a:p>
        </p:txBody>
      </p:sp>
      <p:sp>
        <p:nvSpPr>
          <p:cNvPr id="9225" name="TextovéPole 11"/>
          <p:cNvSpPr txBox="1">
            <a:spLocks noChangeArrowheads="1"/>
          </p:cNvSpPr>
          <p:nvPr/>
        </p:nvSpPr>
        <p:spPr bwMode="auto">
          <a:xfrm>
            <a:off x="2195513" y="2708275"/>
            <a:ext cx="7921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cs-CZ" sz="1400" b="1"/>
              <a:t>trestný čin </a:t>
            </a:r>
          </a:p>
        </p:txBody>
      </p:sp>
      <p:sp>
        <p:nvSpPr>
          <p:cNvPr id="9226" name="TextovéPole 12"/>
          <p:cNvSpPr txBox="1">
            <a:spLocks noChangeArrowheads="1"/>
          </p:cNvSpPr>
          <p:nvPr/>
        </p:nvSpPr>
        <p:spPr bwMode="auto">
          <a:xfrm>
            <a:off x="827088" y="2708275"/>
            <a:ext cx="10810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cs-CZ" sz="1400" b="1"/>
              <a:t>přestupek </a:t>
            </a:r>
          </a:p>
        </p:txBody>
      </p:sp>
      <p:sp>
        <p:nvSpPr>
          <p:cNvPr id="9227" name="TextovéPole 13"/>
          <p:cNvSpPr txBox="1">
            <a:spLocks noChangeArrowheads="1"/>
          </p:cNvSpPr>
          <p:nvPr/>
        </p:nvSpPr>
        <p:spPr bwMode="auto">
          <a:xfrm>
            <a:off x="3276600" y="4149725"/>
            <a:ext cx="115093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cs-CZ" sz="1400"/>
              <a:t>Držení v množství malém</a:t>
            </a:r>
          </a:p>
        </p:txBody>
      </p:sp>
      <p:sp>
        <p:nvSpPr>
          <p:cNvPr id="9228" name="TextovéPole 14"/>
          <p:cNvSpPr txBox="1">
            <a:spLocks noChangeArrowheads="1"/>
          </p:cNvSpPr>
          <p:nvPr/>
        </p:nvSpPr>
        <p:spPr bwMode="auto">
          <a:xfrm>
            <a:off x="4500563" y="4149725"/>
            <a:ext cx="115093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cs-CZ" sz="1400"/>
              <a:t>Držení v množství větším než malém</a:t>
            </a:r>
          </a:p>
        </p:txBody>
      </p:sp>
      <p:sp>
        <p:nvSpPr>
          <p:cNvPr id="9229" name="TextovéPole 15"/>
          <p:cNvSpPr txBox="1">
            <a:spLocks noChangeArrowheads="1"/>
          </p:cNvSpPr>
          <p:nvPr/>
        </p:nvSpPr>
        <p:spPr bwMode="auto">
          <a:xfrm>
            <a:off x="4643438" y="2708275"/>
            <a:ext cx="774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cs-CZ" sz="1400" b="1"/>
              <a:t>trestný čin </a:t>
            </a:r>
          </a:p>
        </p:txBody>
      </p:sp>
      <p:cxnSp>
        <p:nvCxnSpPr>
          <p:cNvPr id="17" name="Přímá spojovací čára 16"/>
          <p:cNvCxnSpPr/>
          <p:nvPr/>
        </p:nvCxnSpPr>
        <p:spPr>
          <a:xfrm rot="5400000">
            <a:off x="3851275" y="2205038"/>
            <a:ext cx="3600450" cy="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31" name="TextovéPole 17"/>
          <p:cNvSpPr txBox="1">
            <a:spLocks noChangeArrowheads="1"/>
          </p:cNvSpPr>
          <p:nvPr/>
        </p:nvSpPr>
        <p:spPr bwMode="auto">
          <a:xfrm>
            <a:off x="5724525" y="4149725"/>
            <a:ext cx="1223963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cs-CZ" sz="1400"/>
              <a:t>Jakékoliv kvalifikované nakládání bez ohledu na množství</a:t>
            </a:r>
          </a:p>
        </p:txBody>
      </p:sp>
      <p:cxnSp>
        <p:nvCxnSpPr>
          <p:cNvPr id="20" name="Přímá spojovací čára 19"/>
          <p:cNvCxnSpPr/>
          <p:nvPr/>
        </p:nvCxnSpPr>
        <p:spPr>
          <a:xfrm rot="5400000">
            <a:off x="5148263" y="2205038"/>
            <a:ext cx="3600450" cy="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33" name="TextovéPole 20"/>
          <p:cNvSpPr txBox="1">
            <a:spLocks noChangeArrowheads="1"/>
          </p:cNvSpPr>
          <p:nvPr/>
        </p:nvSpPr>
        <p:spPr bwMode="auto">
          <a:xfrm>
            <a:off x="5940425" y="2708275"/>
            <a:ext cx="7731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cs-CZ" sz="1400" b="1"/>
              <a:t>trestný čin </a:t>
            </a:r>
          </a:p>
        </p:txBody>
      </p:sp>
      <p:sp>
        <p:nvSpPr>
          <p:cNvPr id="9234" name="TextovéPole 27"/>
          <p:cNvSpPr txBox="1">
            <a:spLocks noChangeArrowheads="1"/>
          </p:cNvSpPr>
          <p:nvPr/>
        </p:nvSpPr>
        <p:spPr bwMode="auto">
          <a:xfrm>
            <a:off x="6948488" y="4221163"/>
            <a:ext cx="158432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cs-CZ" sz="1200" b="1" dirty="0"/>
              <a:t>Užívání s výjimkami</a:t>
            </a:r>
          </a:p>
          <a:p>
            <a:pPr algn="ctr" eaLnBrk="1" hangingPunct="1">
              <a:buFont typeface="Arial" pitchFamily="34" charset="0"/>
              <a:buChar char="•"/>
            </a:pPr>
            <a:r>
              <a:rPr lang="cs-CZ" sz="1200" b="1" dirty="0"/>
              <a:t> doprava </a:t>
            </a:r>
          </a:p>
          <a:p>
            <a:pPr algn="ctr" eaLnBrk="1" hangingPunct="1">
              <a:buFont typeface="Arial" pitchFamily="34" charset="0"/>
              <a:buChar char="•"/>
            </a:pPr>
            <a:r>
              <a:rPr lang="cs-CZ" sz="1200" b="1" dirty="0"/>
              <a:t> pracovně-právní vztahy</a:t>
            </a:r>
          </a:p>
          <a:p>
            <a:pPr algn="ctr" eaLnBrk="1" hangingPunct="1">
              <a:buFont typeface="Arial" pitchFamily="34" charset="0"/>
              <a:buChar char="•"/>
            </a:pPr>
            <a:r>
              <a:rPr lang="cs-CZ" sz="1200" b="1" dirty="0"/>
              <a:t> sport</a:t>
            </a:r>
          </a:p>
          <a:p>
            <a:pPr algn="ctr" eaLnBrk="1" hangingPunct="1">
              <a:buFont typeface="Arial" pitchFamily="34" charset="0"/>
              <a:buChar char="•"/>
            </a:pPr>
            <a:r>
              <a:rPr lang="cs-CZ" sz="1200" b="1" dirty="0" smtClean="0"/>
              <a:t> jiné </a:t>
            </a:r>
            <a:r>
              <a:rPr lang="cs-CZ" sz="1200" b="1" dirty="0"/>
              <a:t>speciální normy</a:t>
            </a:r>
          </a:p>
          <a:p>
            <a:pPr algn="ctr" eaLnBrk="1" hangingPunct="1">
              <a:buFont typeface="Arial" pitchFamily="34" charset="0"/>
              <a:buChar char="•"/>
            </a:pPr>
            <a:endParaRPr lang="cs-CZ" sz="1400" dirty="0"/>
          </a:p>
          <a:p>
            <a:pPr algn="ctr" eaLnBrk="1" hangingPunct="1">
              <a:buFont typeface="Arial" pitchFamily="34" charset="0"/>
              <a:buChar char="•"/>
            </a:pPr>
            <a:endParaRPr lang="cs-CZ" sz="1400" dirty="0"/>
          </a:p>
          <a:p>
            <a:pPr algn="ctr" eaLnBrk="1" hangingPunct="1"/>
            <a:endParaRPr lang="cs-CZ" sz="1400" dirty="0"/>
          </a:p>
          <a:p>
            <a:pPr algn="ctr" eaLnBrk="1" hangingPunct="1">
              <a:buFontTx/>
              <a:buChar char="-"/>
            </a:pPr>
            <a:endParaRPr lang="cs-CZ" sz="1400" dirty="0"/>
          </a:p>
        </p:txBody>
      </p:sp>
      <p:sp>
        <p:nvSpPr>
          <p:cNvPr id="9235" name="TextovéPole 28"/>
          <p:cNvSpPr txBox="1">
            <a:spLocks noChangeArrowheads="1"/>
          </p:cNvSpPr>
          <p:nvPr/>
        </p:nvSpPr>
        <p:spPr bwMode="auto">
          <a:xfrm>
            <a:off x="7092950" y="2708275"/>
            <a:ext cx="13668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cs-CZ" sz="1400" b="1"/>
              <a:t>není protiprávní </a:t>
            </a:r>
          </a:p>
        </p:txBody>
      </p:sp>
      <p:cxnSp>
        <p:nvCxnSpPr>
          <p:cNvPr id="30" name="Přímá spojovací šipka 29"/>
          <p:cNvCxnSpPr/>
          <p:nvPr/>
        </p:nvCxnSpPr>
        <p:spPr>
          <a:xfrm>
            <a:off x="971550" y="2060575"/>
            <a:ext cx="7561263" cy="1588"/>
          </a:xfrm>
          <a:prstGeom prst="straightConnector1">
            <a:avLst/>
          </a:prstGeom>
          <a:ln w="50800" cmpd="sng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seminář Kašperské Hory - 30.3.2017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47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214313" y="214313"/>
            <a:ext cx="8072437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838200" indent="-838200" algn="ctr"/>
            <a:r>
              <a:rPr lang="cs-CZ" sz="3200" b="1" dirty="0">
                <a:solidFill>
                  <a:schemeClr val="tx2"/>
                </a:solidFill>
                <a:latin typeface="Corbel" pitchFamily="34" charset="0"/>
              </a:rPr>
              <a:t/>
            </a:r>
            <a:br>
              <a:rPr lang="cs-CZ" sz="3200" b="1" dirty="0">
                <a:solidFill>
                  <a:schemeClr val="tx2"/>
                </a:solidFill>
                <a:latin typeface="Corbel" pitchFamily="34" charset="0"/>
              </a:rPr>
            </a:br>
            <a:r>
              <a:rPr lang="cs-CZ" sz="2000" b="1" dirty="0">
                <a:solidFill>
                  <a:srgbClr val="00B0F0"/>
                </a:solidFill>
              </a:rPr>
              <a:t>Množství větší než malé </a:t>
            </a:r>
            <a:r>
              <a:rPr lang="cs-CZ" sz="2800" b="1" dirty="0">
                <a:solidFill>
                  <a:srgbClr val="000066"/>
                </a:solidFill>
              </a:rPr>
              <a:t/>
            </a:r>
            <a:br>
              <a:rPr lang="cs-CZ" sz="2800" b="1" dirty="0">
                <a:solidFill>
                  <a:srgbClr val="000066"/>
                </a:solidFill>
              </a:rPr>
            </a:br>
            <a:endParaRPr lang="cs-CZ" sz="2800" b="1" dirty="0">
              <a:solidFill>
                <a:srgbClr val="000066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seminář Kašperské Hory - 30.3.2017</a:t>
            </a:r>
            <a:endParaRPr lang="cs-CZ"/>
          </a:p>
        </p:txBody>
      </p:sp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695092"/>
              </p:ext>
            </p:extLst>
          </p:nvPr>
        </p:nvGraphicFramePr>
        <p:xfrm>
          <a:off x="1259632" y="1196752"/>
          <a:ext cx="6715140" cy="37388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8380"/>
                <a:gridCol w="2238380"/>
                <a:gridCol w="223838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 smtClean="0"/>
                        <a:t>typ látky</a:t>
                      </a:r>
                    </a:p>
                    <a:p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200" dirty="0" smtClean="0"/>
                        <a:t>větší </a:t>
                      </a:r>
                      <a:r>
                        <a:rPr lang="cs-CZ" sz="1200" dirty="0"/>
                        <a:t>než malé množství</a:t>
                      </a:r>
                    </a:p>
                  </a:txBody>
                  <a:tcPr marL="42333" marR="42333" marT="21167" marB="2116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200" dirty="0"/>
                        <a:t>nejmenší množství účinné látky, které musí droga obsahovat</a:t>
                      </a:r>
                    </a:p>
                  </a:txBody>
                  <a:tcPr marL="42333" marR="42333" marT="21167" marB="21167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1200" b="1" dirty="0" err="1" smtClean="0">
                          <a:solidFill>
                            <a:schemeClr val="tx1"/>
                          </a:solidFill>
                        </a:rPr>
                        <a:t>Metamfetamin</a:t>
                      </a:r>
                      <a:r>
                        <a:rPr lang="cs-CZ" sz="1200" b="1" dirty="0" smtClean="0">
                          <a:solidFill>
                            <a:schemeClr val="tx1"/>
                          </a:solidFill>
                        </a:rPr>
                        <a:t> (pervitin)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42333" marR="42333" marT="21167" marB="2116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200" dirty="0">
                          <a:solidFill>
                            <a:schemeClr val="tx1"/>
                          </a:solidFill>
                        </a:rPr>
                        <a:t>více než 1,5 gramu</a:t>
                      </a:r>
                    </a:p>
                  </a:txBody>
                  <a:tcPr marL="42333" marR="42333" marT="21167" marB="2116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200" dirty="0">
                          <a:solidFill>
                            <a:schemeClr val="tx1"/>
                          </a:solidFill>
                        </a:rPr>
                        <a:t>0,5 gramu (0,6 gramu u hydrochloridu)</a:t>
                      </a:r>
                    </a:p>
                  </a:txBody>
                  <a:tcPr marL="42333" marR="42333" marT="21167" marB="21167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1200" b="1" dirty="0" smtClean="0">
                          <a:solidFill>
                            <a:schemeClr val="tx1"/>
                          </a:solidFill>
                        </a:rPr>
                        <a:t>Heroin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42333" marR="42333" marT="21167" marB="2116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200" dirty="0">
                          <a:solidFill>
                            <a:schemeClr val="tx1"/>
                          </a:solidFill>
                        </a:rPr>
                        <a:t>více než 1,5 gramu</a:t>
                      </a:r>
                    </a:p>
                  </a:txBody>
                  <a:tcPr marL="42333" marR="42333" marT="21167" marB="2116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200" dirty="0">
                          <a:solidFill>
                            <a:schemeClr val="tx1"/>
                          </a:solidFill>
                        </a:rPr>
                        <a:t>0,2 gramu (0,22 gramu u hydrochloridu)</a:t>
                      </a:r>
                    </a:p>
                  </a:txBody>
                  <a:tcPr marL="42333" marR="42333" marT="21167" marB="21167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1200" b="1" dirty="0" smtClean="0">
                          <a:solidFill>
                            <a:schemeClr val="tx1"/>
                          </a:solidFill>
                        </a:rPr>
                        <a:t>Kokain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42333" marR="42333" marT="21167" marB="2116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200" dirty="0">
                          <a:solidFill>
                            <a:schemeClr val="tx1"/>
                          </a:solidFill>
                        </a:rPr>
                        <a:t>více než jeden gram</a:t>
                      </a:r>
                    </a:p>
                  </a:txBody>
                  <a:tcPr marL="42333" marR="42333" marT="21167" marB="2116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200" dirty="0">
                          <a:solidFill>
                            <a:schemeClr val="tx1"/>
                          </a:solidFill>
                        </a:rPr>
                        <a:t>0,54 gramu (0,6 gramu u hydrochloridu)</a:t>
                      </a:r>
                    </a:p>
                  </a:txBody>
                  <a:tcPr marL="42333" marR="42333" marT="21167" marB="21167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1200" b="1" dirty="0" smtClean="0">
                          <a:solidFill>
                            <a:schemeClr val="tx1"/>
                          </a:solidFill>
                        </a:rPr>
                        <a:t>Extáze</a:t>
                      </a:r>
                      <a:r>
                        <a:rPr lang="cs-CZ" sz="1200" b="1" dirty="0">
                          <a:solidFill>
                            <a:schemeClr val="tx1"/>
                          </a:solidFill>
                        </a:rPr>
                        <a:t>  (MDMA)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42333" marR="42333" marT="21167" marB="2116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200" dirty="0">
                          <a:solidFill>
                            <a:schemeClr val="tx1"/>
                          </a:solidFill>
                        </a:rPr>
                        <a:t>více než čtyři tablety/kapsle nebo více než 0,4 gramu prášku či krystalů</a:t>
                      </a:r>
                    </a:p>
                  </a:txBody>
                  <a:tcPr marL="42333" marR="42333" marT="21167" marB="2116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200" dirty="0">
                          <a:solidFill>
                            <a:schemeClr val="tx1"/>
                          </a:solidFill>
                        </a:rPr>
                        <a:t>0,34 (0,4 gramu u hydrochloridu)</a:t>
                      </a:r>
                    </a:p>
                  </a:txBody>
                  <a:tcPr marL="42333" marR="42333" marT="21167" marB="21167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1200" b="1" dirty="0" smtClean="0">
                          <a:solidFill>
                            <a:schemeClr val="tx1"/>
                          </a:solidFill>
                        </a:rPr>
                        <a:t>Marihuana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42333" marR="42333" marT="21167" marB="2116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200" dirty="0">
                          <a:solidFill>
                            <a:schemeClr val="tx1"/>
                          </a:solidFill>
                        </a:rPr>
                        <a:t>více než 10 gramů sušiny</a:t>
                      </a:r>
                    </a:p>
                  </a:txBody>
                  <a:tcPr marL="42333" marR="42333" marT="21167" marB="2116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200" dirty="0">
                          <a:solidFill>
                            <a:schemeClr val="tx1"/>
                          </a:solidFill>
                        </a:rPr>
                        <a:t>jeden gram</a:t>
                      </a:r>
                    </a:p>
                  </a:txBody>
                  <a:tcPr marL="42333" marR="42333" marT="21167" marB="21167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1200" b="1" dirty="0" smtClean="0">
                          <a:solidFill>
                            <a:schemeClr val="tx1"/>
                          </a:solidFill>
                        </a:rPr>
                        <a:t>Hašiš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42333" marR="42333" marT="21167" marB="2116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200" dirty="0">
                          <a:solidFill>
                            <a:schemeClr val="tx1"/>
                          </a:solidFill>
                        </a:rPr>
                        <a:t>více než pět gramů</a:t>
                      </a:r>
                    </a:p>
                  </a:txBody>
                  <a:tcPr marL="42333" marR="42333" marT="21167" marB="2116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200" dirty="0">
                          <a:solidFill>
                            <a:schemeClr val="tx1"/>
                          </a:solidFill>
                        </a:rPr>
                        <a:t>jeden gram</a:t>
                      </a:r>
                    </a:p>
                  </a:txBody>
                  <a:tcPr marL="42333" marR="42333" marT="21167" marB="21167"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1200" b="1" dirty="0" smtClean="0">
                          <a:solidFill>
                            <a:schemeClr val="tx1"/>
                          </a:solidFill>
                        </a:rPr>
                        <a:t>Lysohlávky</a:t>
                      </a:r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 marL="42333" marR="42333" marT="21167" marB="2116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200" dirty="0">
                          <a:solidFill>
                            <a:schemeClr val="tx1"/>
                          </a:solidFill>
                        </a:rPr>
                        <a:t>více než 40 plodnic</a:t>
                      </a:r>
                    </a:p>
                  </a:txBody>
                  <a:tcPr marL="42333" marR="42333" marT="21167" marB="2116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200" dirty="0">
                          <a:solidFill>
                            <a:schemeClr val="tx1"/>
                          </a:solidFill>
                        </a:rPr>
                        <a:t>0,05 gramu báze (psilocinu) nebo odpovídající množství psilocybinu</a:t>
                      </a:r>
                    </a:p>
                  </a:txBody>
                  <a:tcPr marL="42333" marR="42333" marT="21167" marB="21167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858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288" y="2636838"/>
            <a:ext cx="8229600" cy="1143000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600" b="1" dirty="0" smtClean="0">
                <a:solidFill>
                  <a:srgbClr val="0070C0"/>
                </a:solidFill>
              </a:rPr>
              <a:t>Trestně-právní charakteristika nelegálních drogových trhů </a:t>
            </a:r>
            <a:br>
              <a:rPr lang="cs-CZ" sz="3600" b="1" dirty="0" smtClean="0">
                <a:solidFill>
                  <a:srgbClr val="0070C0"/>
                </a:solidFill>
              </a:rPr>
            </a:br>
            <a:r>
              <a:rPr lang="cs-CZ" sz="3600" b="1" dirty="0" smtClean="0">
                <a:solidFill>
                  <a:srgbClr val="0070C0"/>
                </a:solidFill>
              </a:rPr>
              <a:t>v ČR - 2016</a:t>
            </a:r>
            <a:endParaRPr lang="cs-CZ" sz="3600" b="1" dirty="0">
              <a:solidFill>
                <a:srgbClr val="0070C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seminář Kašperské Hory - 30.3.2017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869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000" b="1" dirty="0">
                <a:solidFill>
                  <a:srgbClr val="0070C0"/>
                </a:solidFill>
                <a:latin typeface="+mn-lt"/>
              </a:rPr>
              <a:t>Záchyty hlavních druhů drog </a:t>
            </a:r>
            <a:r>
              <a:rPr lang="cs-CZ" sz="2000" b="1" dirty="0" smtClean="0">
                <a:solidFill>
                  <a:srgbClr val="0070C0"/>
                </a:solidFill>
                <a:latin typeface="+mn-lt"/>
              </a:rPr>
              <a:t>v </a:t>
            </a:r>
            <a:r>
              <a:rPr lang="cs-CZ" sz="2000" b="1" dirty="0">
                <a:solidFill>
                  <a:srgbClr val="0070C0"/>
                </a:solidFill>
                <a:latin typeface="+mn-lt"/>
              </a:rPr>
              <a:t>Evropě a v ČR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53712" t="18854" b="14345"/>
          <a:stretch>
            <a:fillRect/>
          </a:stretch>
        </p:blipFill>
        <p:spPr bwMode="auto">
          <a:xfrm>
            <a:off x="179512" y="1256721"/>
            <a:ext cx="4104456" cy="3474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1043608" y="4503705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Evropa </a:t>
            </a:r>
            <a:r>
              <a:rPr lang="cs-CZ" b="1" dirty="0" smtClean="0">
                <a:solidFill>
                  <a:srgbClr val="0070C0"/>
                </a:solidFill>
              </a:rPr>
              <a:t>2016 </a:t>
            </a:r>
            <a:endParaRPr lang="cs-CZ" b="1" dirty="0">
              <a:solidFill>
                <a:srgbClr val="0070C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788024" y="455267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Česká republika </a:t>
            </a:r>
            <a:r>
              <a:rPr lang="cs-CZ" b="1" dirty="0" smtClean="0">
                <a:solidFill>
                  <a:srgbClr val="0070C0"/>
                </a:solidFill>
              </a:rPr>
              <a:t>2016</a:t>
            </a:r>
            <a:endParaRPr lang="cs-CZ" b="1" dirty="0">
              <a:solidFill>
                <a:srgbClr val="0070C0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seminář Kašperské Hory - 30.3.2017</a:t>
            </a:r>
            <a:endParaRPr lang="cs-CZ" dirty="0"/>
          </a:p>
        </p:txBody>
      </p:sp>
      <p:graphicFrame>
        <p:nvGraphicFramePr>
          <p:cNvPr id="10" name="Graf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6607988"/>
              </p:ext>
            </p:extLst>
          </p:nvPr>
        </p:nvGraphicFramePr>
        <p:xfrm>
          <a:off x="4427984" y="1956421"/>
          <a:ext cx="3695700" cy="2171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1341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3"/>
          <p:cNvSpPr>
            <a:spLocks noChangeArrowheads="1"/>
          </p:cNvSpPr>
          <p:nvPr/>
        </p:nvSpPr>
        <p:spPr bwMode="auto">
          <a:xfrm>
            <a:off x="179512" y="332656"/>
            <a:ext cx="87137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Trestně – právní charakteristika nelegálních drogových trhů v ČR- </a:t>
            </a:r>
            <a:r>
              <a:rPr lang="cs-CZ" sz="2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2016</a:t>
            </a:r>
            <a:endParaRPr lang="cs-CZ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489" name="Rectangle 1"/>
          <p:cNvSpPr>
            <a:spLocks noChangeArrowheads="1"/>
          </p:cNvSpPr>
          <p:nvPr/>
        </p:nvSpPr>
        <p:spPr bwMode="auto">
          <a:xfrm>
            <a:off x="323528" y="899432"/>
            <a:ext cx="2376264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cs-CZ" sz="14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Největší koncentrace problému je ve velkých městských aglomeracích (Praha, Ostrava, Brno), středních a severozápadních Čechách. </a:t>
            </a:r>
          </a:p>
          <a:p>
            <a:pPr algn="just"/>
            <a:endParaRPr lang="cs-CZ" sz="1400" dirty="0">
              <a:solidFill>
                <a:prstClr val="black"/>
              </a:solidFill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algn="just"/>
            <a:r>
              <a:rPr lang="cs-CZ" sz="14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Obchod s OPL ovládají v nejzávažnějších formách (velkovýroba, dovoz, vývoz) zpravidla cizinci (Vietnamci,Kosovoalbánci, Nigerijci, Turci), čeští občané se zapojují do distribučních i produkčních úrovní. </a:t>
            </a:r>
          </a:p>
          <a:p>
            <a:pPr algn="just"/>
            <a:endParaRPr lang="cs-CZ" sz="1400" dirty="0">
              <a:solidFill>
                <a:prstClr val="black"/>
              </a:solidFill>
              <a:latin typeface="Arial" pitchFamily="34" charset="0"/>
              <a:cs typeface="Times New Roman" pitchFamily="18" charset="0"/>
            </a:endParaRPr>
          </a:p>
          <a:p>
            <a:pPr algn="just"/>
            <a:r>
              <a:rPr lang="cs-CZ" sz="1400" dirty="0">
                <a:solidFill>
                  <a:prstClr val="black"/>
                </a:solidFill>
                <a:latin typeface="Arial" pitchFamily="34" charset="0"/>
                <a:cs typeface="Times New Roman" pitchFamily="18" charset="0"/>
              </a:rPr>
              <a:t>Produkce : pervitin, </a:t>
            </a:r>
            <a:r>
              <a:rPr lang="cs-CZ" sz="1400" dirty="0" smtClean="0">
                <a:solidFill>
                  <a:prstClr val="black"/>
                </a:solidFill>
                <a:latin typeface="Arial" pitchFamily="34" charset="0"/>
                <a:cs typeface="Times New Roman" pitchFamily="18" charset="0"/>
              </a:rPr>
              <a:t>marihuana, amfetamin, NSD</a:t>
            </a:r>
            <a:endParaRPr lang="cs-CZ" sz="1400" dirty="0">
              <a:solidFill>
                <a:prstClr val="black"/>
              </a:solidFill>
              <a:latin typeface="Arial" pitchFamily="34" charset="0"/>
              <a:cs typeface="Times New Roman" pitchFamily="18" charset="0"/>
            </a:endParaRPr>
          </a:p>
          <a:p>
            <a:pPr algn="just"/>
            <a:r>
              <a:rPr lang="cs-CZ" sz="1400" dirty="0">
                <a:solidFill>
                  <a:prstClr val="black"/>
                </a:solidFill>
                <a:latin typeface="Arial" pitchFamily="34" charset="0"/>
                <a:cs typeface="Times New Roman" pitchFamily="18" charset="0"/>
              </a:rPr>
              <a:t>Dovoz : heroin, kokain, XTC, LSD, marihuana, hašiš</a:t>
            </a:r>
          </a:p>
          <a:p>
            <a:pPr algn="just"/>
            <a:r>
              <a:rPr lang="cs-CZ" sz="1400" dirty="0">
                <a:solidFill>
                  <a:prstClr val="black"/>
                </a:solidFill>
                <a:latin typeface="Arial" pitchFamily="34" charset="0"/>
                <a:cs typeface="Times New Roman" pitchFamily="18" charset="0"/>
              </a:rPr>
              <a:t>Vývoz : pervitin, marihuana</a:t>
            </a:r>
          </a:p>
          <a:p>
            <a:pPr algn="just"/>
            <a:endParaRPr lang="cs-CZ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9" descr="Znak NP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8214" y="5715016"/>
            <a:ext cx="3810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3234" t="9863" r="6096" b="-1973"/>
          <a:stretch/>
        </p:blipFill>
        <p:spPr>
          <a:xfrm>
            <a:off x="2796203" y="1484784"/>
            <a:ext cx="6240293" cy="397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90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seminář Kašperské Hory - 30.3.2017</a:t>
            </a:r>
            <a:endParaRPr lang="cs-CZ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26287" y="145758"/>
            <a:ext cx="849142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Skladba stíhaných primárních drogových trestných činů </a:t>
            </a:r>
            <a:endParaRPr kumimoji="0" lang="cs-CZ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dle </a:t>
            </a:r>
            <a:r>
              <a:rPr lang="cs-CZ" sz="2400" b="1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právní kvalifikace </a:t>
            </a:r>
            <a:r>
              <a:rPr kumimoji="0" lang="cs-CZ" sz="2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v ČR </a:t>
            </a:r>
            <a:r>
              <a:rPr kumimoji="0" lang="cs-CZ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1994 - 2016</a:t>
            </a:r>
            <a:endParaRPr kumimoji="0" lang="cs-CZ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5" name="Graf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5507507"/>
              </p:ext>
            </p:extLst>
          </p:nvPr>
        </p:nvGraphicFramePr>
        <p:xfrm>
          <a:off x="326287" y="1196752"/>
          <a:ext cx="8278161" cy="4032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01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seminář Kašperské Hory - 30.3.2017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t="12453"/>
          <a:stretch/>
        </p:blipFill>
        <p:spPr>
          <a:xfrm>
            <a:off x="366562" y="2070471"/>
            <a:ext cx="8410874" cy="354367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47" y="256736"/>
            <a:ext cx="8596105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79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seminář Kašperské Hory - 30.3.2017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t="10954"/>
          <a:stretch/>
        </p:blipFill>
        <p:spPr>
          <a:xfrm>
            <a:off x="979274" y="1484784"/>
            <a:ext cx="7848872" cy="3768219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007604" y="188640"/>
            <a:ext cx="712879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1" i="1" u="none" strike="noStrike" cap="none" normalizeH="0" baseline="0" dirty="0" smtClean="0" bmk="_Toc39917109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SimSun" charset="-122"/>
                <a:cs typeface="Arial" pitchFamily="34" charset="0"/>
              </a:rPr>
              <a:t>Počty osob zadržených, stíhaných, obžalovaných a odsouzených za primární drogové trestné činy v letech 2002 - 2015</a:t>
            </a:r>
            <a:endParaRPr kumimoji="0" lang="cs-CZ" sz="2400" b="1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02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seminář Kašperské Hory - 30.3.2017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t="13490"/>
          <a:stretch/>
        </p:blipFill>
        <p:spPr>
          <a:xfrm>
            <a:off x="333797" y="1628800"/>
            <a:ext cx="8476429" cy="3232353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65197" y="332656"/>
            <a:ext cx="881363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1" i="1" u="none" strike="noStrike" cap="none" normalizeH="0" baseline="0" dirty="0" smtClean="0" bmk="_Toc39917109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SimSun" charset="-122"/>
                <a:cs typeface="Arial" pitchFamily="34" charset="0"/>
              </a:rPr>
              <a:t>Vývoj počtu osob odsouzených za primární DTČ a skladba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1" i="1" u="none" strike="noStrike" cap="none" normalizeH="0" baseline="0" dirty="0" smtClean="0" bmk="_Toc39917109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SimSun" charset="-122"/>
                <a:cs typeface="Arial" pitchFamily="34" charset="0"/>
              </a:rPr>
              <a:t>sankcí uložených v letech 2006 - 2015</a:t>
            </a:r>
            <a:endParaRPr kumimoji="0" lang="cs-CZ" sz="2400" b="1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26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3691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cs-CZ" sz="3600" b="1" dirty="0" smtClean="0">
                <a:solidFill>
                  <a:srgbClr val="0070C0"/>
                </a:solidFill>
              </a:rPr>
              <a:t>Epidemiologická charakteristika</a:t>
            </a:r>
            <a:br>
              <a:rPr lang="cs-CZ" sz="3600" b="1" dirty="0" smtClean="0">
                <a:solidFill>
                  <a:srgbClr val="0070C0"/>
                </a:solidFill>
              </a:rPr>
            </a:br>
            <a:r>
              <a:rPr lang="cs-CZ" sz="3600" b="1" dirty="0" smtClean="0">
                <a:solidFill>
                  <a:srgbClr val="0070C0"/>
                </a:solidFill>
              </a:rPr>
              <a:t>problémového užívání nelegálních drog v ČR</a:t>
            </a:r>
            <a:endParaRPr lang="cs-CZ" sz="3600" b="1" dirty="0">
              <a:solidFill>
                <a:srgbClr val="0070C0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seminář Kašperské Hory - 30.3.2017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64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525963"/>
          </a:xfrm>
        </p:spPr>
        <p:txBody>
          <a:bodyPr>
            <a:normAutofit/>
          </a:bodyPr>
          <a:lstStyle/>
          <a:p>
            <a:r>
              <a:rPr lang="cs-CZ" sz="2000" dirty="0" smtClean="0"/>
              <a:t>Právní úprava nakládání s nelegálními drogami v ČR</a:t>
            </a:r>
          </a:p>
          <a:p>
            <a:r>
              <a:rPr lang="cs-CZ" sz="2000" dirty="0" smtClean="0"/>
              <a:t>Trestně-právní charakteristika</a:t>
            </a:r>
            <a:endParaRPr lang="cs-CZ" sz="2000" dirty="0"/>
          </a:p>
          <a:p>
            <a:r>
              <a:rPr lang="cs-CZ" sz="2000" dirty="0"/>
              <a:t>Epidemiologická charakteristika</a:t>
            </a:r>
          </a:p>
          <a:p>
            <a:r>
              <a:rPr lang="cs-CZ" sz="2000" dirty="0"/>
              <a:t>Nelegální produkce metamfetaminu/pervitinu</a:t>
            </a:r>
          </a:p>
          <a:p>
            <a:r>
              <a:rPr lang="cs-CZ" sz="2000" dirty="0"/>
              <a:t>Nelegální produkce marihuany </a:t>
            </a:r>
          </a:p>
          <a:p>
            <a:r>
              <a:rPr lang="cs-CZ" sz="2000" dirty="0" smtClean="0"/>
              <a:t>Cizinci </a:t>
            </a:r>
            <a:r>
              <a:rPr lang="cs-CZ" sz="2000" dirty="0"/>
              <a:t>a drogová trestná </a:t>
            </a:r>
            <a:r>
              <a:rPr lang="cs-CZ" sz="2000" dirty="0" smtClean="0"/>
              <a:t>činnost</a:t>
            </a:r>
          </a:p>
          <a:p>
            <a:r>
              <a:rPr lang="cs-CZ" sz="2000" dirty="0" smtClean="0"/>
              <a:t>Trendy v pouliční a klubové distribuci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seminář Kašperské Hory - 30.3.2017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31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3"/>
          <p:cNvSpPr>
            <a:spLocks noChangeArrowheads="1"/>
          </p:cNvSpPr>
          <p:nvPr/>
        </p:nvSpPr>
        <p:spPr bwMode="auto">
          <a:xfrm>
            <a:off x="179512" y="332656"/>
            <a:ext cx="87137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 b="1" dirty="0">
                <a:solidFill>
                  <a:srgbClr val="000066"/>
                </a:solidFill>
              </a:rPr>
              <a:t>Epidemiologická charakteristika </a:t>
            </a:r>
            <a:r>
              <a:rPr lang="cs-CZ" sz="2400" b="1" dirty="0" smtClean="0">
                <a:solidFill>
                  <a:srgbClr val="000066"/>
                </a:solidFill>
              </a:rPr>
              <a:t>problémového užívání nelegálních drog v ČR - 2016</a:t>
            </a:r>
            <a:endParaRPr lang="cs-CZ" sz="2400" dirty="0"/>
          </a:p>
        </p:txBody>
      </p:sp>
      <p:sp>
        <p:nvSpPr>
          <p:cNvPr id="4" name="Obdélník 3"/>
          <p:cNvSpPr/>
          <p:nvPr/>
        </p:nvSpPr>
        <p:spPr>
          <a:xfrm>
            <a:off x="179512" y="5742467"/>
            <a:ext cx="63367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/>
              <a:t>Počet problémových uživatelů drog na 1000 obyvatel ve věku 15–64 let v ČR v r. </a:t>
            </a:r>
            <a:r>
              <a:rPr lang="cs-CZ" sz="1000" i="1" dirty="0" smtClean="0"/>
              <a:t>2014 </a:t>
            </a:r>
            <a:r>
              <a:rPr lang="cs-CZ" sz="1000" i="1" dirty="0"/>
              <a:t>podle drog a krajů </a:t>
            </a:r>
            <a:r>
              <a:rPr lang="cs-CZ" sz="1000" i="1" dirty="0" smtClean="0"/>
              <a:t> </a:t>
            </a:r>
            <a:endParaRPr lang="cs-CZ" sz="1000" i="1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seminář Kašperské Hory - 30.3.2017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6533077" y="1098368"/>
            <a:ext cx="2343038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cs-CZ" sz="1300" dirty="0"/>
              <a:t>V r. </a:t>
            </a:r>
            <a:r>
              <a:rPr lang="cs-CZ" sz="1300" dirty="0" smtClean="0"/>
              <a:t>2016 </a:t>
            </a:r>
            <a:r>
              <a:rPr lang="cs-CZ" sz="1300" dirty="0"/>
              <a:t>bylo v ČR odhadnuto cca </a:t>
            </a:r>
            <a:r>
              <a:rPr lang="cs-CZ" sz="1300" dirty="0" smtClean="0"/>
              <a:t>47,7 </a:t>
            </a:r>
            <a:r>
              <a:rPr lang="cs-CZ" sz="1300" dirty="0"/>
              <a:t>tis. problémových uživatelů drog, z toho </a:t>
            </a:r>
            <a:r>
              <a:rPr lang="cs-CZ" sz="1300" dirty="0" smtClean="0"/>
              <a:t>36,4</a:t>
            </a:r>
            <a:r>
              <a:rPr lang="cs-CZ" sz="1300" dirty="0"/>
              <a:t> tis. uživatelů pervitinu, </a:t>
            </a:r>
            <a:r>
              <a:rPr lang="cs-CZ" sz="1300" dirty="0" smtClean="0"/>
              <a:t>4,1 </a:t>
            </a:r>
            <a:r>
              <a:rPr lang="cs-CZ" sz="1300" dirty="0"/>
              <a:t>tis. heroinu a 7,2 tis. uživatelů buprenorfinu. Počet injekčních uživatelů drog byl odhadnut na </a:t>
            </a:r>
            <a:r>
              <a:rPr lang="cs-CZ" sz="1300" dirty="0" smtClean="0"/>
              <a:t>45,6 </a:t>
            </a:r>
            <a:r>
              <a:rPr lang="cs-CZ" sz="1300" dirty="0"/>
              <a:t>tis. Odhadovaný počet problémových uživatelů drog se v r. </a:t>
            </a:r>
            <a:r>
              <a:rPr lang="cs-CZ" sz="1300" dirty="0" smtClean="0"/>
              <a:t>2016 </a:t>
            </a:r>
            <a:r>
              <a:rPr lang="cs-CZ" sz="1300" dirty="0"/>
              <a:t>meziročně zvýšil o </a:t>
            </a:r>
            <a:r>
              <a:rPr lang="cs-CZ" sz="1300" dirty="0" smtClean="0"/>
              <a:t>4,2</a:t>
            </a:r>
            <a:r>
              <a:rPr lang="cs-CZ" sz="1300" dirty="0"/>
              <a:t> %. </a:t>
            </a:r>
          </a:p>
          <a:p>
            <a:pPr lvl="0" algn="just"/>
            <a:endParaRPr lang="cs-CZ" sz="1300" dirty="0" smtClean="0"/>
          </a:p>
          <a:p>
            <a:pPr lvl="0" algn="just"/>
            <a:r>
              <a:rPr lang="cs-CZ" sz="1300" dirty="0" smtClean="0"/>
              <a:t>Kraji </a:t>
            </a:r>
            <a:r>
              <a:rPr lang="cs-CZ" sz="1300" dirty="0"/>
              <a:t>s nejvyšším počtem problémových uživatelů drog a zároveň s nejvyšším počtem uživatelů opiátů/opioidů jsou tradičně Praha a Ústecký kraj, dále také kraje Karlovarský a Liberecký. 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l="1249" t="7798" r="-1249" b="2303"/>
          <a:stretch/>
        </p:blipFill>
        <p:spPr>
          <a:xfrm>
            <a:off x="273083" y="1098368"/>
            <a:ext cx="6188520" cy="445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0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/>
          <p:nvPr>
            <p:extLst/>
          </p:nvPr>
        </p:nvGraphicFramePr>
        <p:xfrm>
          <a:off x="-254641" y="24805"/>
          <a:ext cx="9398641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8215306" y="6596390"/>
            <a:ext cx="9286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NMS 2014</a:t>
            </a:r>
            <a:endParaRPr lang="cs-CZ" sz="1050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>
                <a:solidFill>
                  <a:srgbClr val="000000"/>
                </a:solidFill>
              </a:rPr>
              <a:t>seminář Kašperské Hory - 30.3.2017</a:t>
            </a:r>
            <a:endParaRPr lang="cs-CZ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261240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f 4"/>
          <p:cNvGraphicFramePr/>
          <p:nvPr>
            <p:extLst/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323528" y="6237312"/>
            <a:ext cx="1071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Zdroj NMS </a:t>
            </a:r>
            <a:endParaRPr lang="cs-CZ" sz="1100" dirty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>
                <a:solidFill>
                  <a:srgbClr val="000000"/>
                </a:solidFill>
              </a:rPr>
              <a:t>seminář Kašperské Hory - 30.3.2017</a:t>
            </a:r>
            <a:endParaRPr lang="cs-CZ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10027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seminář Kašperské Hory - 30.3.2017</a:t>
            </a:r>
            <a:endParaRPr lang="cs-CZ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99592" y="448796"/>
            <a:ext cx="7776864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1" i="1" u="none" strike="noStrike" cap="all" normalizeH="0" dirty="0" smtClean="0" bmk="_Toc399171108">
                <a:ln>
                  <a:noFill/>
                </a:ln>
                <a:solidFill>
                  <a:srgbClr val="00B0F0"/>
                </a:solidFill>
                <a:effectLst/>
                <a:ea typeface="SimSun"/>
                <a:cs typeface="Segoe UI" pitchFamily="34" charset="0"/>
              </a:rPr>
              <a:t>Struktura žádostí o léčbu podle základní drogy v roce 2015</a:t>
            </a:r>
            <a:r>
              <a:rPr kumimoji="0" lang="cs-CZ" sz="2400" b="1" i="1" u="none" strike="noStrike" cap="all" normalizeH="0" dirty="0" smtClean="0">
                <a:ln>
                  <a:noFill/>
                </a:ln>
                <a:solidFill>
                  <a:srgbClr val="00B0F0"/>
                </a:solidFill>
                <a:effectLst/>
                <a:ea typeface="SimSun"/>
                <a:cs typeface="Segoe UI" pitchFamily="34" charset="0"/>
              </a:rPr>
              <a:t> </a:t>
            </a:r>
            <a:endParaRPr kumimoji="0" lang="cs-CZ" sz="2400" b="1" i="0" u="none" strike="noStrike" cap="all" normalizeH="0" dirty="0" smtClean="0">
              <a:ln>
                <a:noFill/>
              </a:ln>
              <a:solidFill>
                <a:srgbClr val="00B0F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769" t="7785" r="-1769" b="361"/>
          <a:stretch/>
        </p:blipFill>
        <p:spPr>
          <a:xfrm>
            <a:off x="395536" y="1340768"/>
            <a:ext cx="8202773" cy="428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2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24744"/>
            <a:ext cx="3600400" cy="4336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mapa.tif"/>
          <p:cNvPicPr>
            <a:picLocks noChangeAspect="1"/>
          </p:cNvPicPr>
          <p:nvPr/>
        </p:nvPicPr>
        <p:blipFill>
          <a:blip r:embed="rId3" cstate="print"/>
          <a:srcRect l="31981" r="13412"/>
          <a:stretch>
            <a:fillRect/>
          </a:stretch>
        </p:blipFill>
        <p:spPr>
          <a:xfrm rot="16200000">
            <a:off x="4391435" y="1194294"/>
            <a:ext cx="4104456" cy="4197096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14313" y="214313"/>
            <a:ext cx="8072437" cy="910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838200" indent="-838200" algn="ctr"/>
            <a:r>
              <a:rPr lang="cs-CZ" sz="3200" b="1" dirty="0">
                <a:solidFill>
                  <a:schemeClr val="tx2"/>
                </a:solidFill>
                <a:latin typeface="Corbel" pitchFamily="34" charset="0"/>
              </a:rPr>
              <a:t/>
            </a:r>
            <a:br>
              <a:rPr lang="cs-CZ" sz="3200" b="1" dirty="0">
                <a:solidFill>
                  <a:schemeClr val="tx2"/>
                </a:solidFill>
                <a:latin typeface="Corbel" pitchFamily="34" charset="0"/>
              </a:rPr>
            </a:br>
            <a:r>
              <a:rPr lang="cs-CZ" sz="3200" b="1" dirty="0">
                <a:solidFill>
                  <a:srgbClr val="000066"/>
                </a:solidFill>
              </a:rPr>
              <a:t>Specifika České republiky</a:t>
            </a:r>
            <a:r>
              <a:rPr lang="cs-CZ" sz="2800" b="1" dirty="0">
                <a:solidFill>
                  <a:srgbClr val="000066"/>
                </a:solidFill>
              </a:rPr>
              <a:t/>
            </a:r>
            <a:br>
              <a:rPr lang="cs-CZ" sz="2800" b="1" dirty="0">
                <a:solidFill>
                  <a:srgbClr val="000066"/>
                </a:solidFill>
              </a:rPr>
            </a:br>
            <a:endParaRPr lang="cs-CZ" sz="2800" b="1" dirty="0">
              <a:solidFill>
                <a:srgbClr val="000066"/>
              </a:solidFill>
            </a:endParaRP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seminář Kašperské Hory - 30.3.2017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674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16632"/>
            <a:ext cx="8424936" cy="5436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seminář Kašperské Hory - 30.3.2017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4228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3691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cs-CZ" sz="3600" b="1" dirty="0">
                <a:solidFill>
                  <a:srgbClr val="0070C0"/>
                </a:solidFill>
              </a:rPr>
              <a:t>Nelegální produkce metamfetaminu </a:t>
            </a:r>
            <a:br>
              <a:rPr lang="cs-CZ" sz="3600" b="1" dirty="0">
                <a:solidFill>
                  <a:srgbClr val="0070C0"/>
                </a:solidFill>
              </a:rPr>
            </a:br>
            <a:r>
              <a:rPr lang="cs-CZ" sz="3600" b="1" dirty="0">
                <a:solidFill>
                  <a:srgbClr val="0070C0"/>
                </a:solidFill>
              </a:rPr>
              <a:t>(pervitinu)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seminář Kašperské Hory - 30.3.2017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6505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Aktuální trend nelegální produkce metamfetaminu v ČR </a:t>
            </a:r>
            <a:r>
              <a:rPr lang="cs-CZ" dirty="0">
                <a:solidFill>
                  <a:srgbClr val="0070C0"/>
                </a:solidFill>
              </a:rPr>
              <a:t/>
            </a:r>
            <a:br>
              <a:rPr lang="cs-CZ" dirty="0">
                <a:solidFill>
                  <a:srgbClr val="0070C0"/>
                </a:solidFill>
              </a:rPr>
            </a:b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b="1" dirty="0"/>
              <a:t> Trendy : </a:t>
            </a:r>
            <a:endParaRPr lang="cs-CZ" dirty="0"/>
          </a:p>
          <a:p>
            <a:pPr lvl="0"/>
            <a:r>
              <a:rPr lang="cs-CZ" dirty="0"/>
              <a:t>masivní dovoz léků s PSE z Polska (30 000,- </a:t>
            </a:r>
            <a:r>
              <a:rPr lang="cs-CZ" dirty="0" smtClean="0"/>
              <a:t>35 </a:t>
            </a:r>
            <a:r>
              <a:rPr lang="cs-CZ" dirty="0"/>
              <a:t>000,- Kč/kg)</a:t>
            </a:r>
          </a:p>
          <a:p>
            <a:pPr lvl="0"/>
            <a:r>
              <a:rPr lang="cs-CZ" dirty="0"/>
              <a:t>odhalování laboratoří s vyšší produkční schopností v řádu desítek kg</a:t>
            </a:r>
          </a:p>
          <a:p>
            <a:pPr lvl="0"/>
            <a:r>
              <a:rPr lang="cs-CZ" dirty="0"/>
              <a:t>snahy o využívání jiných prekurzorů než pseudoefedrinu či efedrinu </a:t>
            </a:r>
          </a:p>
          <a:p>
            <a:pPr lvl="0"/>
            <a:r>
              <a:rPr lang="cs-CZ" dirty="0"/>
              <a:t>snahy o vlastní výrobu efedrinu zločineckými skupinami</a:t>
            </a:r>
          </a:p>
          <a:p>
            <a:pPr lvl="0"/>
            <a:r>
              <a:rPr lang="cs-CZ" dirty="0"/>
              <a:t>dovoz efedrinu a léků z obsahem pseudoefedrinu ze Západního Balkánu </a:t>
            </a:r>
          </a:p>
          <a:p>
            <a:pPr lvl="0"/>
            <a:r>
              <a:rPr lang="cs-CZ" dirty="0"/>
              <a:t>zvyšující se zájem o metamfetamin v Polsku a v Rakousku   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4" name="Picture 9" descr="Znak NP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8188" y="5715000"/>
            <a:ext cx="3810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36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3"/>
          <p:cNvSpPr>
            <a:spLocks noChangeArrowheads="1"/>
          </p:cNvSpPr>
          <p:nvPr/>
        </p:nvSpPr>
        <p:spPr bwMode="auto">
          <a:xfrm>
            <a:off x="0" y="4352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5724128" y="1484784"/>
            <a:ext cx="3214687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>
              <a:defRPr/>
            </a:pPr>
            <a:r>
              <a:rPr lang="cs-CZ" sz="14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Od listopadu 2009 změnil SÚKL omezení pro výdej LOP tak, že stanovil hranici 900 mg, což odpovídá 30 tabletám či sáčkům některého ze 6 přípravků s obsahem PSE na českém trhu</a:t>
            </a:r>
          </a:p>
          <a:p>
            <a:pPr algn="just">
              <a:defRPr/>
            </a:pPr>
            <a:endParaRPr lang="cs-CZ" sz="1400" dirty="0">
              <a:solidFill>
                <a:prstClr val="black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>
              <a:defRPr/>
            </a:pPr>
            <a:endParaRPr lang="cs-CZ" sz="1400" dirty="0">
              <a:solidFill>
                <a:prstClr val="black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>
              <a:defRPr/>
            </a:pPr>
            <a:endParaRPr lang="cs-CZ" sz="1400" dirty="0">
              <a:solidFill>
                <a:prstClr val="black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>
              <a:defRPr/>
            </a:pPr>
            <a:endParaRPr lang="cs-CZ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endParaRPr lang="cs-CZ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689" name="TextovéPole 6"/>
          <p:cNvSpPr txBox="1">
            <a:spLocks noChangeArrowheads="1"/>
          </p:cNvSpPr>
          <p:nvPr/>
        </p:nvSpPr>
        <p:spPr bwMode="auto">
          <a:xfrm>
            <a:off x="5724128" y="332656"/>
            <a:ext cx="31432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EFEDRIN A LÉKY  S OBSAHEM PSE </a:t>
            </a:r>
          </a:p>
        </p:txBody>
      </p:sp>
      <p:pic>
        <p:nvPicPr>
          <p:cNvPr id="24690" name="Picture 9" descr="Znak NP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8188" y="5715000"/>
            <a:ext cx="3810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5724128" y="3140968"/>
            <a:ext cx="316835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 současné době je na našem trhu ve volném prodeji s omezením 6 léčiv s obsahem PSE, na Slovensku 7, v Německu zůstávají 3, v Maďarsku 3 a v Polsku jich je na trhu </a:t>
            </a:r>
            <a:r>
              <a:rPr lang="cs-CZ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26 </a:t>
            </a:r>
            <a:r>
              <a:rPr lang="cs-CZ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druhů.</a:t>
            </a:r>
          </a:p>
          <a:p>
            <a:endParaRPr lang="cs-CZ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74" y="3501008"/>
            <a:ext cx="4721589" cy="2673603"/>
          </a:xfrm>
          <a:prstGeom prst="rect">
            <a:avLst/>
          </a:prstGeom>
        </p:spPr>
      </p:pic>
      <p:pic>
        <p:nvPicPr>
          <p:cNvPr id="1026" name="Graf 1" descr="image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85" y="746762"/>
            <a:ext cx="5112568" cy="239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03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43508" y="1052736"/>
            <a:ext cx="885698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600" dirty="0">
                <a:latin typeface="Arial" panose="020B0604020202020204" pitchFamily="34" charset="0"/>
              </a:rPr>
              <a:t>Doposud nejčastěji zneužívaný prekursor pro výrobu metamfetaminu v podobě </a:t>
            </a:r>
            <a:r>
              <a:rPr lang="cs-CZ" sz="1600" dirty="0" smtClean="0">
                <a:latin typeface="Arial" panose="020B0604020202020204" pitchFamily="34" charset="0"/>
              </a:rPr>
              <a:t>léků s </a:t>
            </a:r>
            <a:r>
              <a:rPr lang="cs-CZ" sz="1600" dirty="0">
                <a:latin typeface="Arial" panose="020B0604020202020204" pitchFamily="34" charset="0"/>
              </a:rPr>
              <a:t>obsahem pseudoefedrinu, pocházejících z </a:t>
            </a:r>
            <a:r>
              <a:rPr lang="cs-CZ" sz="1600" dirty="0" smtClean="0">
                <a:latin typeface="Arial" panose="020B0604020202020204" pitchFamily="34" charset="0"/>
              </a:rPr>
              <a:t>polské farmaceutické </a:t>
            </a:r>
            <a:r>
              <a:rPr lang="cs-CZ" sz="1600" dirty="0">
                <a:latin typeface="Arial" panose="020B0604020202020204" pitchFamily="34" charset="0"/>
              </a:rPr>
              <a:t>distribuce, začíná </a:t>
            </a:r>
            <a:r>
              <a:rPr lang="cs-CZ" sz="1600" dirty="0" smtClean="0">
                <a:latin typeface="Arial" panose="020B0604020202020204" pitchFamily="34" charset="0"/>
              </a:rPr>
              <a:t>být vlivem </a:t>
            </a:r>
            <a:r>
              <a:rPr lang="cs-CZ" sz="1600" dirty="0">
                <a:latin typeface="Arial" panose="020B0604020202020204" pitchFamily="34" charset="0"/>
              </a:rPr>
              <a:t>regulace (2015 a 2017), pozvolna nahrazován léky jiného původu či různými </a:t>
            </a:r>
            <a:r>
              <a:rPr lang="cs-CZ" sz="1600" dirty="0" smtClean="0">
                <a:latin typeface="Arial" panose="020B0604020202020204" pitchFamily="34" charset="0"/>
              </a:rPr>
              <a:t>jinými látkami </a:t>
            </a:r>
            <a:r>
              <a:rPr lang="cs-CZ" sz="1600" dirty="0">
                <a:latin typeface="Arial" panose="020B0604020202020204" pitchFamily="34" charset="0"/>
              </a:rPr>
              <a:t>sloužícími jako prekurzor drogy. Statisticky se polská regulace z roku 2015, </a:t>
            </a:r>
            <a:r>
              <a:rPr lang="cs-CZ" sz="1600" dirty="0" smtClean="0">
                <a:latin typeface="Arial" panose="020B0604020202020204" pitchFamily="34" charset="0"/>
              </a:rPr>
              <a:t>projevila v </a:t>
            </a:r>
            <a:r>
              <a:rPr lang="cs-CZ" sz="1600" dirty="0">
                <a:latin typeface="Arial" panose="020B0604020202020204" pitchFamily="34" charset="0"/>
              </a:rPr>
              <a:t>datech o zajištěných lécích s obsahem PSE v ČR až v bilancích za rok 2016. </a:t>
            </a:r>
            <a:r>
              <a:rPr lang="cs-CZ" sz="1600" dirty="0" smtClean="0">
                <a:latin typeface="Arial" panose="020B0604020202020204" pitchFamily="34" charset="0"/>
              </a:rPr>
              <a:t>Aktuálně zpracovávané </a:t>
            </a:r>
            <a:r>
              <a:rPr lang="cs-CZ" sz="1600" dirty="0">
                <a:latin typeface="Arial" panose="020B0604020202020204" pitchFamily="34" charset="0"/>
              </a:rPr>
              <a:t>případy ukazují, že Polsko zůstává nejvýznamnějším zdrojem těchto </a:t>
            </a:r>
            <a:r>
              <a:rPr lang="cs-CZ" sz="1600" dirty="0" smtClean="0">
                <a:latin typeface="Arial" panose="020B0604020202020204" pitchFamily="34" charset="0"/>
              </a:rPr>
              <a:t>léčiv, ačkoliv </a:t>
            </a:r>
            <a:r>
              <a:rPr lang="cs-CZ" sz="1600" dirty="0">
                <a:latin typeface="Arial" panose="020B0604020202020204" pitchFamily="34" charset="0"/>
              </a:rPr>
              <a:t>nepocházejí přímo z polské farmaceutické distribuce a jsou pašovány nejčastěji </a:t>
            </a:r>
            <a:r>
              <a:rPr lang="cs-CZ" sz="1600" dirty="0" smtClean="0">
                <a:latin typeface="Arial" panose="020B0604020202020204" pitchFamily="34" charset="0"/>
              </a:rPr>
              <a:t>ze zemí </a:t>
            </a:r>
            <a:r>
              <a:rPr lang="cs-CZ" sz="1600" dirty="0">
                <a:latin typeface="Arial" panose="020B0604020202020204" pitchFamily="34" charset="0"/>
              </a:rPr>
              <a:t>Západního Balkánu. V Polsku jsou dobře etablovány kriminální skupiny výběrově</a:t>
            </a:r>
          </a:p>
          <a:p>
            <a:pPr algn="just"/>
            <a:r>
              <a:rPr lang="pt-BR" sz="1600" dirty="0">
                <a:latin typeface="Arial" panose="020B0604020202020204" pitchFamily="34" charset="0"/>
              </a:rPr>
              <a:t>orientované na organizaci nelegálního dovozu léků s PSE a extrakci pseudoefedrinu, který </a:t>
            </a:r>
            <a:r>
              <a:rPr lang="pt-BR" sz="1600" dirty="0" smtClean="0">
                <a:latin typeface="Arial" panose="020B0604020202020204" pitchFamily="34" charset="0"/>
              </a:rPr>
              <a:t>je</a:t>
            </a:r>
            <a:r>
              <a:rPr lang="cs-CZ" sz="1600" dirty="0" smtClean="0">
                <a:latin typeface="Arial" panose="020B0604020202020204" pitchFamily="34" charset="0"/>
              </a:rPr>
              <a:t> následně </a:t>
            </a:r>
            <a:r>
              <a:rPr lang="cs-CZ" sz="1600" dirty="0">
                <a:latin typeface="Arial" panose="020B0604020202020204" pitchFamily="34" charset="0"/>
              </a:rPr>
              <a:t>obchodován do ČR.</a:t>
            </a:r>
          </a:p>
          <a:p>
            <a:pPr algn="just"/>
            <a:endParaRPr lang="cs-CZ" sz="1600" dirty="0" smtClean="0">
              <a:latin typeface="Arial" panose="020B0604020202020204" pitchFamily="34" charset="0"/>
            </a:endParaRPr>
          </a:p>
          <a:p>
            <a:pPr algn="just"/>
            <a:r>
              <a:rPr lang="cs-CZ" sz="1600" dirty="0" smtClean="0">
                <a:latin typeface="Arial" panose="020B0604020202020204" pitchFamily="34" charset="0"/>
              </a:rPr>
              <a:t>Případová </a:t>
            </a:r>
            <a:r>
              <a:rPr lang="cs-CZ" sz="1600" dirty="0">
                <a:latin typeface="Arial" panose="020B0604020202020204" pitchFamily="34" charset="0"/>
              </a:rPr>
              <a:t>zjištění ukazují, že aktuálně lze zdroj léků s obsahem pseudoefedrinu</a:t>
            </a:r>
          </a:p>
          <a:p>
            <a:pPr algn="just"/>
            <a:r>
              <a:rPr lang="cs-CZ" sz="1600" dirty="0">
                <a:latin typeface="Arial" panose="020B0604020202020204" pitchFamily="34" charset="0"/>
              </a:rPr>
              <a:t>pocházejících z Polska rozdělit do následujících typových kategorií:</a:t>
            </a:r>
          </a:p>
          <a:p>
            <a:pPr algn="just"/>
            <a:r>
              <a:rPr lang="cs-CZ" sz="1600" dirty="0">
                <a:latin typeface="Arial" panose="020B0604020202020204" pitchFamily="34" charset="0"/>
              </a:rPr>
              <a:t>- rozprodej léků, kterými se kriminální skupiny ve významných objemech předzásobily</a:t>
            </a:r>
          </a:p>
          <a:p>
            <a:pPr algn="just"/>
            <a:r>
              <a:rPr lang="cs-CZ" sz="1600" dirty="0">
                <a:latin typeface="Arial" panose="020B0604020202020204" pitchFamily="34" charset="0"/>
              </a:rPr>
              <a:t>v době před uplatněním regulace v rámci polské farmaceutické distribuce,</a:t>
            </a:r>
          </a:p>
          <a:p>
            <a:pPr algn="just"/>
            <a:r>
              <a:rPr lang="cs-CZ" sz="1600" dirty="0">
                <a:latin typeface="Arial" panose="020B0604020202020204" pitchFamily="34" charset="0"/>
              </a:rPr>
              <a:t>- obcházení regulace za spolupráce lékárníků či distributorů léčiv,</a:t>
            </a:r>
          </a:p>
          <a:p>
            <a:pPr algn="just"/>
            <a:r>
              <a:rPr lang="cs-CZ" sz="1600" dirty="0">
                <a:latin typeface="Arial" panose="020B0604020202020204" pitchFamily="34" charset="0"/>
              </a:rPr>
              <a:t>- kriminální skupiny organizující do Polska dovoz léků s PSE z jiných zemí EU i mimo</a:t>
            </a:r>
          </a:p>
          <a:p>
            <a:pPr algn="just"/>
            <a:r>
              <a:rPr lang="sv-SE" sz="1600" dirty="0">
                <a:latin typeface="Arial" panose="020B0604020202020204" pitchFamily="34" charset="0"/>
              </a:rPr>
              <a:t>ni, nejčastěji Turecka a Bulharska,</a:t>
            </a:r>
          </a:p>
          <a:p>
            <a:pPr algn="just"/>
            <a:r>
              <a:rPr lang="cs-CZ" sz="1600" dirty="0">
                <a:latin typeface="Arial" panose="020B0604020202020204" pitchFamily="34" charset="0"/>
              </a:rPr>
              <a:t>- kriminální skupiny organizující do Polska nelegální dovoz generických léků s PSE</a:t>
            </a:r>
          </a:p>
          <a:p>
            <a:pPr algn="just"/>
            <a:r>
              <a:rPr lang="cs-CZ" sz="1600" dirty="0">
                <a:latin typeface="Arial" panose="020B0604020202020204" pitchFamily="34" charset="0"/>
              </a:rPr>
              <a:t>neregistrovaných v EU.</a:t>
            </a:r>
            <a:endParaRPr lang="cs-CZ" sz="1600" dirty="0"/>
          </a:p>
        </p:txBody>
      </p:sp>
      <p:sp>
        <p:nvSpPr>
          <p:cNvPr id="4" name="TextovéPole 6"/>
          <p:cNvSpPr txBox="1">
            <a:spLocks noChangeArrowheads="1"/>
          </p:cNvSpPr>
          <p:nvPr/>
        </p:nvSpPr>
        <p:spPr bwMode="auto">
          <a:xfrm>
            <a:off x="588107" y="305945"/>
            <a:ext cx="79677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EFEDRIN A LÉKY  S OBSAHEM PSE </a:t>
            </a:r>
          </a:p>
        </p:txBody>
      </p:sp>
    </p:spTree>
    <p:extLst>
      <p:ext uri="{BB962C8B-B14F-4D97-AF65-F5344CB8AC3E}">
        <p14:creationId xmlns:p14="http://schemas.microsoft.com/office/powerpoint/2010/main" val="572277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3683" y="-609"/>
            <a:ext cx="8229600" cy="1143000"/>
          </a:xfrm>
        </p:spPr>
        <p:txBody>
          <a:bodyPr/>
          <a:lstStyle/>
          <a:p>
            <a:pPr algn="ctr"/>
            <a:r>
              <a:rPr lang="cs-CZ" sz="14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ORGANIZACE VYMÁHÁNÍ PRÁVA </a:t>
            </a:r>
            <a:br>
              <a:rPr lang="cs-CZ" sz="14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4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OBLASTI NELEGÁLNÍCH DROG V ČESKÉ REPUBLICE </a:t>
            </a:r>
            <a:br>
              <a:rPr lang="cs-CZ" sz="14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14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1" t="21398" r="6326" b="16371"/>
          <a:stretch/>
        </p:blipFill>
        <p:spPr bwMode="auto">
          <a:xfrm>
            <a:off x="1380591" y="1052735"/>
            <a:ext cx="6575785" cy="4566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seminář Kašperské Hory - 30.3.2017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3048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Volný tvar 17"/>
          <p:cNvSpPr/>
          <p:nvPr/>
        </p:nvSpPr>
        <p:spPr>
          <a:xfrm>
            <a:off x="611560" y="476672"/>
            <a:ext cx="2452962" cy="1471777"/>
          </a:xfrm>
          <a:custGeom>
            <a:avLst/>
            <a:gdLst>
              <a:gd name="connsiteX0" fmla="*/ 0 w 2452962"/>
              <a:gd name="connsiteY0" fmla="*/ 147178 h 1471777"/>
              <a:gd name="connsiteX1" fmla="*/ 43108 w 2452962"/>
              <a:gd name="connsiteY1" fmla="*/ 43107 h 1471777"/>
              <a:gd name="connsiteX2" fmla="*/ 147179 w 2452962"/>
              <a:gd name="connsiteY2" fmla="*/ 0 h 1471777"/>
              <a:gd name="connsiteX3" fmla="*/ 2305784 w 2452962"/>
              <a:gd name="connsiteY3" fmla="*/ 0 h 1471777"/>
              <a:gd name="connsiteX4" fmla="*/ 2409855 w 2452962"/>
              <a:gd name="connsiteY4" fmla="*/ 43108 h 1471777"/>
              <a:gd name="connsiteX5" fmla="*/ 2452962 w 2452962"/>
              <a:gd name="connsiteY5" fmla="*/ 147179 h 1471777"/>
              <a:gd name="connsiteX6" fmla="*/ 2452962 w 2452962"/>
              <a:gd name="connsiteY6" fmla="*/ 1324599 h 1471777"/>
              <a:gd name="connsiteX7" fmla="*/ 2409855 w 2452962"/>
              <a:gd name="connsiteY7" fmla="*/ 1428670 h 1471777"/>
              <a:gd name="connsiteX8" fmla="*/ 2305784 w 2452962"/>
              <a:gd name="connsiteY8" fmla="*/ 1471777 h 1471777"/>
              <a:gd name="connsiteX9" fmla="*/ 147178 w 2452962"/>
              <a:gd name="connsiteY9" fmla="*/ 1471777 h 1471777"/>
              <a:gd name="connsiteX10" fmla="*/ 43107 w 2452962"/>
              <a:gd name="connsiteY10" fmla="*/ 1428669 h 1471777"/>
              <a:gd name="connsiteX11" fmla="*/ 0 w 2452962"/>
              <a:gd name="connsiteY11" fmla="*/ 1324598 h 1471777"/>
              <a:gd name="connsiteX12" fmla="*/ 0 w 2452962"/>
              <a:gd name="connsiteY12" fmla="*/ 147178 h 1471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52962" h="1471777">
                <a:moveTo>
                  <a:pt x="0" y="147178"/>
                </a:moveTo>
                <a:cubicBezTo>
                  <a:pt x="0" y="108144"/>
                  <a:pt x="15506" y="70709"/>
                  <a:pt x="43108" y="43107"/>
                </a:cubicBezTo>
                <a:cubicBezTo>
                  <a:pt x="70709" y="15506"/>
                  <a:pt x="108145" y="0"/>
                  <a:pt x="147179" y="0"/>
                </a:cubicBezTo>
                <a:lnTo>
                  <a:pt x="2305784" y="0"/>
                </a:lnTo>
                <a:cubicBezTo>
                  <a:pt x="2344818" y="0"/>
                  <a:pt x="2382253" y="15506"/>
                  <a:pt x="2409855" y="43108"/>
                </a:cubicBezTo>
                <a:cubicBezTo>
                  <a:pt x="2437456" y="70709"/>
                  <a:pt x="2452962" y="108145"/>
                  <a:pt x="2452962" y="147179"/>
                </a:cubicBezTo>
                <a:lnTo>
                  <a:pt x="2452962" y="1324599"/>
                </a:lnTo>
                <a:cubicBezTo>
                  <a:pt x="2452962" y="1363633"/>
                  <a:pt x="2437456" y="1401068"/>
                  <a:pt x="2409855" y="1428670"/>
                </a:cubicBezTo>
                <a:cubicBezTo>
                  <a:pt x="2382254" y="1456271"/>
                  <a:pt x="2344818" y="1471777"/>
                  <a:pt x="2305784" y="1471777"/>
                </a:cubicBezTo>
                <a:lnTo>
                  <a:pt x="147178" y="1471777"/>
                </a:lnTo>
                <a:cubicBezTo>
                  <a:pt x="108144" y="1471777"/>
                  <a:pt x="70709" y="1456271"/>
                  <a:pt x="43107" y="1428669"/>
                </a:cubicBezTo>
                <a:cubicBezTo>
                  <a:pt x="15506" y="1401068"/>
                  <a:pt x="0" y="1363632"/>
                  <a:pt x="0" y="1324598"/>
                </a:cubicBezTo>
                <a:lnTo>
                  <a:pt x="0" y="14717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6447" tIns="96447" rIns="96447" bIns="96447" numCol="1" spcCol="1270" anchor="t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cs-CZ" sz="1400" dirty="0">
                <a:solidFill>
                  <a:prstClr val="white"/>
                </a:solidFill>
              </a:rPr>
              <a:t>Náklady na výrobu  1kg pervitinu z polských léčiv s PSE</a:t>
            </a:r>
          </a:p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cs-CZ" b="1" dirty="0">
                <a:solidFill>
                  <a:prstClr val="white"/>
                </a:solidFill>
              </a:rPr>
              <a:t>170 000,- Kč</a:t>
            </a:r>
          </a:p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cs-CZ" b="1" dirty="0">
                <a:solidFill>
                  <a:prstClr val="white"/>
                </a:solidFill>
              </a:rPr>
              <a:t>6300,- €</a:t>
            </a:r>
            <a:endParaRPr lang="cs-CZ" sz="1400" dirty="0">
              <a:solidFill>
                <a:prstClr val="white"/>
              </a:solidFill>
            </a:endParaRPr>
          </a:p>
          <a:p>
            <a:pPr marL="228600" lvl="1" indent="-228600" defTabSz="106680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cs-CZ" sz="2400" b="1" dirty="0">
              <a:solidFill>
                <a:prstClr val="white"/>
              </a:solidFill>
            </a:endParaRPr>
          </a:p>
        </p:txBody>
      </p:sp>
      <p:sp>
        <p:nvSpPr>
          <p:cNvPr id="19" name="Volný tvar 18"/>
          <p:cNvSpPr/>
          <p:nvPr/>
        </p:nvSpPr>
        <p:spPr>
          <a:xfrm rot="21585701">
            <a:off x="1538320" y="1987040"/>
            <a:ext cx="608335" cy="588862"/>
          </a:xfrm>
          <a:custGeom>
            <a:avLst/>
            <a:gdLst>
              <a:gd name="connsiteX0" fmla="*/ 0 w 588861"/>
              <a:gd name="connsiteY0" fmla="*/ 121667 h 608334"/>
              <a:gd name="connsiteX1" fmla="*/ 294431 w 588861"/>
              <a:gd name="connsiteY1" fmla="*/ 121667 h 608334"/>
              <a:gd name="connsiteX2" fmla="*/ 294431 w 588861"/>
              <a:gd name="connsiteY2" fmla="*/ 0 h 608334"/>
              <a:gd name="connsiteX3" fmla="*/ 588861 w 588861"/>
              <a:gd name="connsiteY3" fmla="*/ 304167 h 608334"/>
              <a:gd name="connsiteX4" fmla="*/ 294431 w 588861"/>
              <a:gd name="connsiteY4" fmla="*/ 608334 h 608334"/>
              <a:gd name="connsiteX5" fmla="*/ 294431 w 588861"/>
              <a:gd name="connsiteY5" fmla="*/ 486667 h 608334"/>
              <a:gd name="connsiteX6" fmla="*/ 0 w 588861"/>
              <a:gd name="connsiteY6" fmla="*/ 486667 h 608334"/>
              <a:gd name="connsiteX7" fmla="*/ 0 w 588861"/>
              <a:gd name="connsiteY7" fmla="*/ 121667 h 60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8861" h="608334">
                <a:moveTo>
                  <a:pt x="471088" y="1"/>
                </a:moveTo>
                <a:lnTo>
                  <a:pt x="471088" y="304168"/>
                </a:lnTo>
                <a:lnTo>
                  <a:pt x="588861" y="304168"/>
                </a:lnTo>
                <a:lnTo>
                  <a:pt x="294431" y="608333"/>
                </a:lnTo>
                <a:lnTo>
                  <a:pt x="0" y="304168"/>
                </a:lnTo>
                <a:lnTo>
                  <a:pt x="117773" y="304168"/>
                </a:lnTo>
                <a:lnTo>
                  <a:pt x="117773" y="1"/>
                </a:lnTo>
                <a:lnTo>
                  <a:pt x="471088" y="1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1667" tIns="1" rIns="121667" bIns="17665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endParaRPr lang="cs-CZ" sz="1100" dirty="0">
              <a:solidFill>
                <a:prstClr val="white"/>
              </a:solidFill>
            </a:endParaRPr>
          </a:p>
        </p:txBody>
      </p:sp>
      <p:sp>
        <p:nvSpPr>
          <p:cNvPr id="20" name="Volný tvar 19"/>
          <p:cNvSpPr/>
          <p:nvPr/>
        </p:nvSpPr>
        <p:spPr>
          <a:xfrm>
            <a:off x="620538" y="2635093"/>
            <a:ext cx="2452962" cy="1471777"/>
          </a:xfrm>
          <a:custGeom>
            <a:avLst/>
            <a:gdLst>
              <a:gd name="connsiteX0" fmla="*/ 0 w 2452962"/>
              <a:gd name="connsiteY0" fmla="*/ 147178 h 1471777"/>
              <a:gd name="connsiteX1" fmla="*/ 43108 w 2452962"/>
              <a:gd name="connsiteY1" fmla="*/ 43107 h 1471777"/>
              <a:gd name="connsiteX2" fmla="*/ 147179 w 2452962"/>
              <a:gd name="connsiteY2" fmla="*/ 0 h 1471777"/>
              <a:gd name="connsiteX3" fmla="*/ 2305784 w 2452962"/>
              <a:gd name="connsiteY3" fmla="*/ 0 h 1471777"/>
              <a:gd name="connsiteX4" fmla="*/ 2409855 w 2452962"/>
              <a:gd name="connsiteY4" fmla="*/ 43108 h 1471777"/>
              <a:gd name="connsiteX5" fmla="*/ 2452962 w 2452962"/>
              <a:gd name="connsiteY5" fmla="*/ 147179 h 1471777"/>
              <a:gd name="connsiteX6" fmla="*/ 2452962 w 2452962"/>
              <a:gd name="connsiteY6" fmla="*/ 1324599 h 1471777"/>
              <a:gd name="connsiteX7" fmla="*/ 2409855 w 2452962"/>
              <a:gd name="connsiteY7" fmla="*/ 1428670 h 1471777"/>
              <a:gd name="connsiteX8" fmla="*/ 2305784 w 2452962"/>
              <a:gd name="connsiteY8" fmla="*/ 1471777 h 1471777"/>
              <a:gd name="connsiteX9" fmla="*/ 147178 w 2452962"/>
              <a:gd name="connsiteY9" fmla="*/ 1471777 h 1471777"/>
              <a:gd name="connsiteX10" fmla="*/ 43107 w 2452962"/>
              <a:gd name="connsiteY10" fmla="*/ 1428669 h 1471777"/>
              <a:gd name="connsiteX11" fmla="*/ 0 w 2452962"/>
              <a:gd name="connsiteY11" fmla="*/ 1324598 h 1471777"/>
              <a:gd name="connsiteX12" fmla="*/ 0 w 2452962"/>
              <a:gd name="connsiteY12" fmla="*/ 147178 h 1471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52962" h="1471777">
                <a:moveTo>
                  <a:pt x="0" y="147178"/>
                </a:moveTo>
                <a:cubicBezTo>
                  <a:pt x="0" y="108144"/>
                  <a:pt x="15506" y="70709"/>
                  <a:pt x="43108" y="43107"/>
                </a:cubicBezTo>
                <a:cubicBezTo>
                  <a:pt x="70709" y="15506"/>
                  <a:pt x="108145" y="0"/>
                  <a:pt x="147179" y="0"/>
                </a:cubicBezTo>
                <a:lnTo>
                  <a:pt x="2305784" y="0"/>
                </a:lnTo>
                <a:cubicBezTo>
                  <a:pt x="2344818" y="0"/>
                  <a:pt x="2382253" y="15506"/>
                  <a:pt x="2409855" y="43108"/>
                </a:cubicBezTo>
                <a:cubicBezTo>
                  <a:pt x="2437456" y="70709"/>
                  <a:pt x="2452962" y="108145"/>
                  <a:pt x="2452962" y="147179"/>
                </a:cubicBezTo>
                <a:lnTo>
                  <a:pt x="2452962" y="1324599"/>
                </a:lnTo>
                <a:cubicBezTo>
                  <a:pt x="2452962" y="1363633"/>
                  <a:pt x="2437456" y="1401068"/>
                  <a:pt x="2409855" y="1428670"/>
                </a:cubicBezTo>
                <a:cubicBezTo>
                  <a:pt x="2382254" y="1456271"/>
                  <a:pt x="2344818" y="1471777"/>
                  <a:pt x="2305784" y="1471777"/>
                </a:cubicBezTo>
                <a:lnTo>
                  <a:pt x="147178" y="1471777"/>
                </a:lnTo>
                <a:cubicBezTo>
                  <a:pt x="108144" y="1471777"/>
                  <a:pt x="70709" y="1456271"/>
                  <a:pt x="43107" y="1428669"/>
                </a:cubicBezTo>
                <a:cubicBezTo>
                  <a:pt x="15506" y="1401068"/>
                  <a:pt x="0" y="1363632"/>
                  <a:pt x="0" y="1324598"/>
                </a:cubicBezTo>
                <a:lnTo>
                  <a:pt x="0" y="14717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6447" tIns="96447" rIns="96447" bIns="96447" numCol="1" spcCol="1270" anchor="t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cs-CZ" sz="1400" dirty="0">
                <a:solidFill>
                  <a:prstClr val="white"/>
                </a:solidFill>
              </a:rPr>
              <a:t>Cena 1kg pervitinu v rámci obchodu mezi zločineckými skupinami na území ČR</a:t>
            </a:r>
          </a:p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cs-CZ" b="1" dirty="0">
                <a:solidFill>
                  <a:prstClr val="white"/>
                </a:solidFill>
              </a:rPr>
              <a:t>od 250.000,- Kč</a:t>
            </a:r>
          </a:p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cs-CZ" b="1" dirty="0">
                <a:solidFill>
                  <a:prstClr val="white"/>
                </a:solidFill>
              </a:rPr>
              <a:t>od 10 000,- € </a:t>
            </a:r>
            <a:endParaRPr lang="cs-CZ" sz="1400" dirty="0">
              <a:solidFill>
                <a:prstClr val="white"/>
              </a:solidFill>
            </a:endParaRPr>
          </a:p>
          <a:p>
            <a:pPr marL="285750" lvl="1" indent="-285750" defTabSz="160020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cs-CZ" sz="3600" dirty="0">
              <a:solidFill>
                <a:prstClr val="white"/>
              </a:solidFill>
            </a:endParaRPr>
          </a:p>
        </p:txBody>
      </p:sp>
      <p:sp>
        <p:nvSpPr>
          <p:cNvPr id="21" name="Volný tvar 20"/>
          <p:cNvSpPr/>
          <p:nvPr/>
        </p:nvSpPr>
        <p:spPr>
          <a:xfrm rot="10">
            <a:off x="3131841" y="3068961"/>
            <a:ext cx="569976" cy="608334"/>
          </a:xfrm>
          <a:custGeom>
            <a:avLst/>
            <a:gdLst>
              <a:gd name="connsiteX0" fmla="*/ 0 w 569976"/>
              <a:gd name="connsiteY0" fmla="*/ 121667 h 608334"/>
              <a:gd name="connsiteX1" fmla="*/ 284988 w 569976"/>
              <a:gd name="connsiteY1" fmla="*/ 121667 h 608334"/>
              <a:gd name="connsiteX2" fmla="*/ 284988 w 569976"/>
              <a:gd name="connsiteY2" fmla="*/ 0 h 608334"/>
              <a:gd name="connsiteX3" fmla="*/ 569976 w 569976"/>
              <a:gd name="connsiteY3" fmla="*/ 304167 h 608334"/>
              <a:gd name="connsiteX4" fmla="*/ 284988 w 569976"/>
              <a:gd name="connsiteY4" fmla="*/ 608334 h 608334"/>
              <a:gd name="connsiteX5" fmla="*/ 284988 w 569976"/>
              <a:gd name="connsiteY5" fmla="*/ 486667 h 608334"/>
              <a:gd name="connsiteX6" fmla="*/ 0 w 569976"/>
              <a:gd name="connsiteY6" fmla="*/ 486667 h 608334"/>
              <a:gd name="connsiteX7" fmla="*/ 0 w 569976"/>
              <a:gd name="connsiteY7" fmla="*/ 121667 h 60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9976" h="608334">
                <a:moveTo>
                  <a:pt x="0" y="121667"/>
                </a:moveTo>
                <a:lnTo>
                  <a:pt x="284988" y="121667"/>
                </a:lnTo>
                <a:lnTo>
                  <a:pt x="284988" y="0"/>
                </a:lnTo>
                <a:lnTo>
                  <a:pt x="569976" y="304167"/>
                </a:lnTo>
                <a:lnTo>
                  <a:pt x="284988" y="608334"/>
                </a:lnTo>
                <a:lnTo>
                  <a:pt x="284988" y="486667"/>
                </a:lnTo>
                <a:lnTo>
                  <a:pt x="0" y="486667"/>
                </a:lnTo>
                <a:lnTo>
                  <a:pt x="0" y="121667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21667" rIns="170992" bIns="121666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endParaRPr lang="cs-CZ" sz="1100" dirty="0">
              <a:solidFill>
                <a:prstClr val="white"/>
              </a:solidFill>
            </a:endParaRPr>
          </a:p>
        </p:txBody>
      </p:sp>
      <p:sp>
        <p:nvSpPr>
          <p:cNvPr id="22" name="Volný tvar 21"/>
          <p:cNvSpPr/>
          <p:nvPr/>
        </p:nvSpPr>
        <p:spPr>
          <a:xfrm>
            <a:off x="3851920" y="2636912"/>
            <a:ext cx="2452962" cy="1471777"/>
          </a:xfrm>
          <a:custGeom>
            <a:avLst/>
            <a:gdLst>
              <a:gd name="connsiteX0" fmla="*/ 0 w 2452962"/>
              <a:gd name="connsiteY0" fmla="*/ 147178 h 1471777"/>
              <a:gd name="connsiteX1" fmla="*/ 43108 w 2452962"/>
              <a:gd name="connsiteY1" fmla="*/ 43107 h 1471777"/>
              <a:gd name="connsiteX2" fmla="*/ 147179 w 2452962"/>
              <a:gd name="connsiteY2" fmla="*/ 0 h 1471777"/>
              <a:gd name="connsiteX3" fmla="*/ 2305784 w 2452962"/>
              <a:gd name="connsiteY3" fmla="*/ 0 h 1471777"/>
              <a:gd name="connsiteX4" fmla="*/ 2409855 w 2452962"/>
              <a:gd name="connsiteY4" fmla="*/ 43108 h 1471777"/>
              <a:gd name="connsiteX5" fmla="*/ 2452962 w 2452962"/>
              <a:gd name="connsiteY5" fmla="*/ 147179 h 1471777"/>
              <a:gd name="connsiteX6" fmla="*/ 2452962 w 2452962"/>
              <a:gd name="connsiteY6" fmla="*/ 1324599 h 1471777"/>
              <a:gd name="connsiteX7" fmla="*/ 2409855 w 2452962"/>
              <a:gd name="connsiteY7" fmla="*/ 1428670 h 1471777"/>
              <a:gd name="connsiteX8" fmla="*/ 2305784 w 2452962"/>
              <a:gd name="connsiteY8" fmla="*/ 1471777 h 1471777"/>
              <a:gd name="connsiteX9" fmla="*/ 147178 w 2452962"/>
              <a:gd name="connsiteY9" fmla="*/ 1471777 h 1471777"/>
              <a:gd name="connsiteX10" fmla="*/ 43107 w 2452962"/>
              <a:gd name="connsiteY10" fmla="*/ 1428669 h 1471777"/>
              <a:gd name="connsiteX11" fmla="*/ 0 w 2452962"/>
              <a:gd name="connsiteY11" fmla="*/ 1324598 h 1471777"/>
              <a:gd name="connsiteX12" fmla="*/ 0 w 2452962"/>
              <a:gd name="connsiteY12" fmla="*/ 147178 h 1471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52962" h="1471777">
                <a:moveTo>
                  <a:pt x="0" y="147178"/>
                </a:moveTo>
                <a:cubicBezTo>
                  <a:pt x="0" y="108144"/>
                  <a:pt x="15506" y="70709"/>
                  <a:pt x="43108" y="43107"/>
                </a:cubicBezTo>
                <a:cubicBezTo>
                  <a:pt x="70709" y="15506"/>
                  <a:pt x="108145" y="0"/>
                  <a:pt x="147179" y="0"/>
                </a:cubicBezTo>
                <a:lnTo>
                  <a:pt x="2305784" y="0"/>
                </a:lnTo>
                <a:cubicBezTo>
                  <a:pt x="2344818" y="0"/>
                  <a:pt x="2382253" y="15506"/>
                  <a:pt x="2409855" y="43108"/>
                </a:cubicBezTo>
                <a:cubicBezTo>
                  <a:pt x="2437456" y="70709"/>
                  <a:pt x="2452962" y="108145"/>
                  <a:pt x="2452962" y="147179"/>
                </a:cubicBezTo>
                <a:lnTo>
                  <a:pt x="2452962" y="1324599"/>
                </a:lnTo>
                <a:cubicBezTo>
                  <a:pt x="2452962" y="1363633"/>
                  <a:pt x="2437456" y="1401068"/>
                  <a:pt x="2409855" y="1428670"/>
                </a:cubicBezTo>
                <a:cubicBezTo>
                  <a:pt x="2382254" y="1456271"/>
                  <a:pt x="2344818" y="1471777"/>
                  <a:pt x="2305784" y="1471777"/>
                </a:cubicBezTo>
                <a:lnTo>
                  <a:pt x="147178" y="1471777"/>
                </a:lnTo>
                <a:cubicBezTo>
                  <a:pt x="108144" y="1471777"/>
                  <a:pt x="70709" y="1456271"/>
                  <a:pt x="43107" y="1428669"/>
                </a:cubicBezTo>
                <a:cubicBezTo>
                  <a:pt x="15506" y="1401068"/>
                  <a:pt x="0" y="1363632"/>
                  <a:pt x="0" y="1324598"/>
                </a:cubicBezTo>
                <a:lnTo>
                  <a:pt x="0" y="14717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6447" tIns="96447" rIns="96447" bIns="96447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cs-CZ" sz="1400" dirty="0">
                <a:solidFill>
                  <a:prstClr val="white"/>
                </a:solidFill>
              </a:rPr>
              <a:t>Velkoobchodní cena za 1 kg pervitinu pro SRN</a:t>
            </a:r>
          </a:p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cs-CZ" b="1" dirty="0">
                <a:solidFill>
                  <a:prstClr val="white"/>
                </a:solidFill>
              </a:rPr>
              <a:t>350.000 - 450.000,- Kč</a:t>
            </a:r>
          </a:p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cs-CZ" b="1" dirty="0">
                <a:solidFill>
                  <a:prstClr val="white"/>
                </a:solidFill>
              </a:rPr>
              <a:t>13 000 – 16 600,- € </a:t>
            </a: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23" name="Volný tvar 22"/>
          <p:cNvSpPr/>
          <p:nvPr/>
        </p:nvSpPr>
        <p:spPr>
          <a:xfrm rot="16200000">
            <a:off x="4771468" y="4165636"/>
            <a:ext cx="641446" cy="608334"/>
          </a:xfrm>
          <a:custGeom>
            <a:avLst/>
            <a:gdLst>
              <a:gd name="connsiteX0" fmla="*/ 0 w 463041"/>
              <a:gd name="connsiteY0" fmla="*/ 121667 h 608334"/>
              <a:gd name="connsiteX1" fmla="*/ 231521 w 463041"/>
              <a:gd name="connsiteY1" fmla="*/ 121667 h 608334"/>
              <a:gd name="connsiteX2" fmla="*/ 231521 w 463041"/>
              <a:gd name="connsiteY2" fmla="*/ 0 h 608334"/>
              <a:gd name="connsiteX3" fmla="*/ 463041 w 463041"/>
              <a:gd name="connsiteY3" fmla="*/ 304167 h 608334"/>
              <a:gd name="connsiteX4" fmla="*/ 231521 w 463041"/>
              <a:gd name="connsiteY4" fmla="*/ 608334 h 608334"/>
              <a:gd name="connsiteX5" fmla="*/ 231521 w 463041"/>
              <a:gd name="connsiteY5" fmla="*/ 486667 h 608334"/>
              <a:gd name="connsiteX6" fmla="*/ 0 w 463041"/>
              <a:gd name="connsiteY6" fmla="*/ 486667 h 608334"/>
              <a:gd name="connsiteX7" fmla="*/ 0 w 463041"/>
              <a:gd name="connsiteY7" fmla="*/ 121667 h 60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3041" h="608334">
                <a:moveTo>
                  <a:pt x="463041" y="486667"/>
                </a:moveTo>
                <a:lnTo>
                  <a:pt x="231520" y="486667"/>
                </a:lnTo>
                <a:lnTo>
                  <a:pt x="231520" y="608334"/>
                </a:lnTo>
                <a:lnTo>
                  <a:pt x="0" y="304167"/>
                </a:lnTo>
                <a:lnTo>
                  <a:pt x="231520" y="0"/>
                </a:lnTo>
                <a:lnTo>
                  <a:pt x="231520" y="121667"/>
                </a:lnTo>
                <a:lnTo>
                  <a:pt x="463041" y="121667"/>
                </a:lnTo>
                <a:lnTo>
                  <a:pt x="463041" y="486667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8912" tIns="121666" rIns="0" bIns="12166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endParaRPr lang="cs-CZ" sz="1100" dirty="0">
              <a:solidFill>
                <a:prstClr val="white"/>
              </a:solidFill>
            </a:endParaRPr>
          </a:p>
        </p:txBody>
      </p:sp>
      <p:sp>
        <p:nvSpPr>
          <p:cNvPr id="24" name="Volný tvar 23"/>
          <p:cNvSpPr/>
          <p:nvPr/>
        </p:nvSpPr>
        <p:spPr>
          <a:xfrm>
            <a:off x="611560" y="4869160"/>
            <a:ext cx="2452962" cy="1471777"/>
          </a:xfrm>
          <a:custGeom>
            <a:avLst/>
            <a:gdLst>
              <a:gd name="connsiteX0" fmla="*/ 0 w 2452962"/>
              <a:gd name="connsiteY0" fmla="*/ 147178 h 1471777"/>
              <a:gd name="connsiteX1" fmla="*/ 43108 w 2452962"/>
              <a:gd name="connsiteY1" fmla="*/ 43107 h 1471777"/>
              <a:gd name="connsiteX2" fmla="*/ 147179 w 2452962"/>
              <a:gd name="connsiteY2" fmla="*/ 0 h 1471777"/>
              <a:gd name="connsiteX3" fmla="*/ 2305784 w 2452962"/>
              <a:gd name="connsiteY3" fmla="*/ 0 h 1471777"/>
              <a:gd name="connsiteX4" fmla="*/ 2409855 w 2452962"/>
              <a:gd name="connsiteY4" fmla="*/ 43108 h 1471777"/>
              <a:gd name="connsiteX5" fmla="*/ 2452962 w 2452962"/>
              <a:gd name="connsiteY5" fmla="*/ 147179 h 1471777"/>
              <a:gd name="connsiteX6" fmla="*/ 2452962 w 2452962"/>
              <a:gd name="connsiteY6" fmla="*/ 1324599 h 1471777"/>
              <a:gd name="connsiteX7" fmla="*/ 2409855 w 2452962"/>
              <a:gd name="connsiteY7" fmla="*/ 1428670 h 1471777"/>
              <a:gd name="connsiteX8" fmla="*/ 2305784 w 2452962"/>
              <a:gd name="connsiteY8" fmla="*/ 1471777 h 1471777"/>
              <a:gd name="connsiteX9" fmla="*/ 147178 w 2452962"/>
              <a:gd name="connsiteY9" fmla="*/ 1471777 h 1471777"/>
              <a:gd name="connsiteX10" fmla="*/ 43107 w 2452962"/>
              <a:gd name="connsiteY10" fmla="*/ 1428669 h 1471777"/>
              <a:gd name="connsiteX11" fmla="*/ 0 w 2452962"/>
              <a:gd name="connsiteY11" fmla="*/ 1324598 h 1471777"/>
              <a:gd name="connsiteX12" fmla="*/ 0 w 2452962"/>
              <a:gd name="connsiteY12" fmla="*/ 147178 h 1471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52962" h="1471777">
                <a:moveTo>
                  <a:pt x="0" y="147178"/>
                </a:moveTo>
                <a:cubicBezTo>
                  <a:pt x="0" y="108144"/>
                  <a:pt x="15506" y="70709"/>
                  <a:pt x="43108" y="43107"/>
                </a:cubicBezTo>
                <a:cubicBezTo>
                  <a:pt x="70709" y="15506"/>
                  <a:pt x="108145" y="0"/>
                  <a:pt x="147179" y="0"/>
                </a:cubicBezTo>
                <a:lnTo>
                  <a:pt x="2305784" y="0"/>
                </a:lnTo>
                <a:cubicBezTo>
                  <a:pt x="2344818" y="0"/>
                  <a:pt x="2382253" y="15506"/>
                  <a:pt x="2409855" y="43108"/>
                </a:cubicBezTo>
                <a:cubicBezTo>
                  <a:pt x="2437456" y="70709"/>
                  <a:pt x="2452962" y="108145"/>
                  <a:pt x="2452962" y="147179"/>
                </a:cubicBezTo>
                <a:lnTo>
                  <a:pt x="2452962" y="1324599"/>
                </a:lnTo>
                <a:cubicBezTo>
                  <a:pt x="2452962" y="1363633"/>
                  <a:pt x="2437456" y="1401068"/>
                  <a:pt x="2409855" y="1428670"/>
                </a:cubicBezTo>
                <a:cubicBezTo>
                  <a:pt x="2382254" y="1456271"/>
                  <a:pt x="2344818" y="1471777"/>
                  <a:pt x="2305784" y="1471777"/>
                </a:cubicBezTo>
                <a:lnTo>
                  <a:pt x="147178" y="1471777"/>
                </a:lnTo>
                <a:cubicBezTo>
                  <a:pt x="108144" y="1471777"/>
                  <a:pt x="70709" y="1456271"/>
                  <a:pt x="43107" y="1428669"/>
                </a:cubicBezTo>
                <a:cubicBezTo>
                  <a:pt x="15506" y="1401068"/>
                  <a:pt x="0" y="1363632"/>
                  <a:pt x="0" y="1324598"/>
                </a:cubicBezTo>
                <a:lnTo>
                  <a:pt x="0" y="14717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6447" tIns="96447" rIns="96447" bIns="96447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cs-CZ" sz="1400" dirty="0">
                <a:solidFill>
                  <a:prstClr val="white"/>
                </a:solidFill>
              </a:rPr>
              <a:t>Cena pro uživatele v ČR</a:t>
            </a:r>
          </a:p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cs-CZ" b="1" dirty="0">
                <a:solidFill>
                  <a:prstClr val="white"/>
                </a:solidFill>
              </a:rPr>
              <a:t>1g – 350-1200,- Kč</a:t>
            </a:r>
          </a:p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cs-CZ" b="1" dirty="0">
                <a:solidFill>
                  <a:prstClr val="white"/>
                </a:solidFill>
              </a:rPr>
              <a:t>13 – 45 € </a:t>
            </a:r>
          </a:p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cs-CZ" sz="1400" b="1" dirty="0">
                <a:solidFill>
                  <a:prstClr val="white"/>
                </a:solidFill>
              </a:rPr>
              <a:t>dle teritoriální podmíněnosti a dalších okolností  </a:t>
            </a:r>
          </a:p>
        </p:txBody>
      </p:sp>
      <p:sp>
        <p:nvSpPr>
          <p:cNvPr id="25" name="Volný tvar 24"/>
          <p:cNvSpPr/>
          <p:nvPr/>
        </p:nvSpPr>
        <p:spPr>
          <a:xfrm rot="3738482">
            <a:off x="4486039" y="5189403"/>
            <a:ext cx="281210" cy="608334"/>
          </a:xfrm>
          <a:custGeom>
            <a:avLst/>
            <a:gdLst>
              <a:gd name="connsiteX0" fmla="*/ 0 w 281210"/>
              <a:gd name="connsiteY0" fmla="*/ 121667 h 608334"/>
              <a:gd name="connsiteX1" fmla="*/ 140605 w 281210"/>
              <a:gd name="connsiteY1" fmla="*/ 121667 h 608334"/>
              <a:gd name="connsiteX2" fmla="*/ 140605 w 281210"/>
              <a:gd name="connsiteY2" fmla="*/ 0 h 608334"/>
              <a:gd name="connsiteX3" fmla="*/ 281210 w 281210"/>
              <a:gd name="connsiteY3" fmla="*/ 304167 h 608334"/>
              <a:gd name="connsiteX4" fmla="*/ 140605 w 281210"/>
              <a:gd name="connsiteY4" fmla="*/ 608334 h 608334"/>
              <a:gd name="connsiteX5" fmla="*/ 140605 w 281210"/>
              <a:gd name="connsiteY5" fmla="*/ 486667 h 608334"/>
              <a:gd name="connsiteX6" fmla="*/ 0 w 281210"/>
              <a:gd name="connsiteY6" fmla="*/ 486667 h 608334"/>
              <a:gd name="connsiteX7" fmla="*/ 0 w 281210"/>
              <a:gd name="connsiteY7" fmla="*/ 121667 h 60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1210" h="608334">
                <a:moveTo>
                  <a:pt x="0" y="121667"/>
                </a:moveTo>
                <a:lnTo>
                  <a:pt x="140605" y="121667"/>
                </a:lnTo>
                <a:lnTo>
                  <a:pt x="140605" y="0"/>
                </a:lnTo>
                <a:lnTo>
                  <a:pt x="281210" y="304167"/>
                </a:lnTo>
                <a:lnTo>
                  <a:pt x="140605" y="608334"/>
                </a:lnTo>
                <a:lnTo>
                  <a:pt x="140605" y="486667"/>
                </a:lnTo>
                <a:lnTo>
                  <a:pt x="0" y="486667"/>
                </a:lnTo>
                <a:lnTo>
                  <a:pt x="0" y="121667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121666" rIns="84363" bIns="12166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endParaRPr lang="cs-CZ" sz="1100" dirty="0">
              <a:solidFill>
                <a:prstClr val="white"/>
              </a:solidFill>
            </a:endParaRPr>
          </a:p>
        </p:txBody>
      </p:sp>
      <p:sp>
        <p:nvSpPr>
          <p:cNvPr id="26" name="Volný tvar 25"/>
          <p:cNvSpPr/>
          <p:nvPr/>
        </p:nvSpPr>
        <p:spPr>
          <a:xfrm>
            <a:off x="3851920" y="4869160"/>
            <a:ext cx="2452962" cy="1471777"/>
          </a:xfrm>
          <a:custGeom>
            <a:avLst/>
            <a:gdLst>
              <a:gd name="connsiteX0" fmla="*/ 0 w 2452962"/>
              <a:gd name="connsiteY0" fmla="*/ 147178 h 1471777"/>
              <a:gd name="connsiteX1" fmla="*/ 43108 w 2452962"/>
              <a:gd name="connsiteY1" fmla="*/ 43107 h 1471777"/>
              <a:gd name="connsiteX2" fmla="*/ 147179 w 2452962"/>
              <a:gd name="connsiteY2" fmla="*/ 0 h 1471777"/>
              <a:gd name="connsiteX3" fmla="*/ 2305784 w 2452962"/>
              <a:gd name="connsiteY3" fmla="*/ 0 h 1471777"/>
              <a:gd name="connsiteX4" fmla="*/ 2409855 w 2452962"/>
              <a:gd name="connsiteY4" fmla="*/ 43108 h 1471777"/>
              <a:gd name="connsiteX5" fmla="*/ 2452962 w 2452962"/>
              <a:gd name="connsiteY5" fmla="*/ 147179 h 1471777"/>
              <a:gd name="connsiteX6" fmla="*/ 2452962 w 2452962"/>
              <a:gd name="connsiteY6" fmla="*/ 1324599 h 1471777"/>
              <a:gd name="connsiteX7" fmla="*/ 2409855 w 2452962"/>
              <a:gd name="connsiteY7" fmla="*/ 1428670 h 1471777"/>
              <a:gd name="connsiteX8" fmla="*/ 2305784 w 2452962"/>
              <a:gd name="connsiteY8" fmla="*/ 1471777 h 1471777"/>
              <a:gd name="connsiteX9" fmla="*/ 147178 w 2452962"/>
              <a:gd name="connsiteY9" fmla="*/ 1471777 h 1471777"/>
              <a:gd name="connsiteX10" fmla="*/ 43107 w 2452962"/>
              <a:gd name="connsiteY10" fmla="*/ 1428669 h 1471777"/>
              <a:gd name="connsiteX11" fmla="*/ 0 w 2452962"/>
              <a:gd name="connsiteY11" fmla="*/ 1324598 h 1471777"/>
              <a:gd name="connsiteX12" fmla="*/ 0 w 2452962"/>
              <a:gd name="connsiteY12" fmla="*/ 147178 h 1471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52962" h="1471777">
                <a:moveTo>
                  <a:pt x="0" y="147178"/>
                </a:moveTo>
                <a:cubicBezTo>
                  <a:pt x="0" y="108144"/>
                  <a:pt x="15506" y="70709"/>
                  <a:pt x="43108" y="43107"/>
                </a:cubicBezTo>
                <a:cubicBezTo>
                  <a:pt x="70709" y="15506"/>
                  <a:pt x="108145" y="0"/>
                  <a:pt x="147179" y="0"/>
                </a:cubicBezTo>
                <a:lnTo>
                  <a:pt x="2305784" y="0"/>
                </a:lnTo>
                <a:cubicBezTo>
                  <a:pt x="2344818" y="0"/>
                  <a:pt x="2382253" y="15506"/>
                  <a:pt x="2409855" y="43108"/>
                </a:cubicBezTo>
                <a:cubicBezTo>
                  <a:pt x="2437456" y="70709"/>
                  <a:pt x="2452962" y="108145"/>
                  <a:pt x="2452962" y="147179"/>
                </a:cubicBezTo>
                <a:lnTo>
                  <a:pt x="2452962" y="1324599"/>
                </a:lnTo>
                <a:cubicBezTo>
                  <a:pt x="2452962" y="1363633"/>
                  <a:pt x="2437456" y="1401068"/>
                  <a:pt x="2409855" y="1428670"/>
                </a:cubicBezTo>
                <a:cubicBezTo>
                  <a:pt x="2382254" y="1456271"/>
                  <a:pt x="2344818" y="1471777"/>
                  <a:pt x="2305784" y="1471777"/>
                </a:cubicBezTo>
                <a:lnTo>
                  <a:pt x="147178" y="1471777"/>
                </a:lnTo>
                <a:cubicBezTo>
                  <a:pt x="108144" y="1471777"/>
                  <a:pt x="70709" y="1456271"/>
                  <a:pt x="43107" y="1428669"/>
                </a:cubicBezTo>
                <a:cubicBezTo>
                  <a:pt x="15506" y="1401068"/>
                  <a:pt x="0" y="1363632"/>
                  <a:pt x="0" y="1324598"/>
                </a:cubicBezTo>
                <a:lnTo>
                  <a:pt x="0" y="14717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6447" tIns="96447" rIns="96447" bIns="96447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cs-CZ" sz="1400" dirty="0">
                <a:solidFill>
                  <a:prstClr val="white"/>
                </a:solidFill>
              </a:rPr>
              <a:t>Cena za 1g pro uživatele ze SRN – příhraniční prodej v ČR</a:t>
            </a:r>
          </a:p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cs-CZ" b="1" dirty="0">
                <a:solidFill>
                  <a:prstClr val="white"/>
                </a:solidFill>
              </a:rPr>
              <a:t>800 – 1000,- Kč</a:t>
            </a:r>
          </a:p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cs-CZ" b="1" dirty="0">
                <a:solidFill>
                  <a:prstClr val="white"/>
                </a:solidFill>
              </a:rPr>
              <a:t>30 – 40,- € </a:t>
            </a:r>
          </a:p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cs-CZ" sz="1400" dirty="0">
              <a:solidFill>
                <a:prstClr val="white"/>
              </a:solidFill>
            </a:endParaRPr>
          </a:p>
        </p:txBody>
      </p:sp>
      <p:sp>
        <p:nvSpPr>
          <p:cNvPr id="27" name="Volný tvar 26"/>
          <p:cNvSpPr/>
          <p:nvPr/>
        </p:nvSpPr>
        <p:spPr>
          <a:xfrm rot="16200000">
            <a:off x="1544108" y="4152636"/>
            <a:ext cx="608634" cy="601522"/>
          </a:xfrm>
          <a:custGeom>
            <a:avLst/>
            <a:gdLst>
              <a:gd name="connsiteX0" fmla="*/ 0 w 608633"/>
              <a:gd name="connsiteY0" fmla="*/ 120304 h 601521"/>
              <a:gd name="connsiteX1" fmla="*/ 307873 w 608633"/>
              <a:gd name="connsiteY1" fmla="*/ 120304 h 601521"/>
              <a:gd name="connsiteX2" fmla="*/ 307873 w 608633"/>
              <a:gd name="connsiteY2" fmla="*/ 0 h 601521"/>
              <a:gd name="connsiteX3" fmla="*/ 608633 w 608633"/>
              <a:gd name="connsiteY3" fmla="*/ 300761 h 601521"/>
              <a:gd name="connsiteX4" fmla="*/ 307873 w 608633"/>
              <a:gd name="connsiteY4" fmla="*/ 601521 h 601521"/>
              <a:gd name="connsiteX5" fmla="*/ 307873 w 608633"/>
              <a:gd name="connsiteY5" fmla="*/ 481217 h 601521"/>
              <a:gd name="connsiteX6" fmla="*/ 0 w 608633"/>
              <a:gd name="connsiteY6" fmla="*/ 481217 h 601521"/>
              <a:gd name="connsiteX7" fmla="*/ 0 w 608633"/>
              <a:gd name="connsiteY7" fmla="*/ 120304 h 60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8633" h="601521">
                <a:moveTo>
                  <a:pt x="608633" y="481217"/>
                </a:moveTo>
                <a:lnTo>
                  <a:pt x="300760" y="481217"/>
                </a:lnTo>
                <a:lnTo>
                  <a:pt x="300760" y="601521"/>
                </a:lnTo>
                <a:lnTo>
                  <a:pt x="0" y="300760"/>
                </a:lnTo>
                <a:lnTo>
                  <a:pt x="300760" y="0"/>
                </a:lnTo>
                <a:lnTo>
                  <a:pt x="300760" y="120304"/>
                </a:lnTo>
                <a:lnTo>
                  <a:pt x="608633" y="120304"/>
                </a:lnTo>
                <a:lnTo>
                  <a:pt x="608633" y="481217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0455" tIns="120303" rIns="1" bIns="120305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endParaRPr lang="cs-CZ" sz="1100" dirty="0">
              <a:solidFill>
                <a:prstClr val="white"/>
              </a:solidFill>
            </a:endParaRPr>
          </a:p>
        </p:txBody>
      </p:sp>
      <p:pic>
        <p:nvPicPr>
          <p:cNvPr id="29" name="Picture 9" descr="Znak NP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8188" y="5715000"/>
            <a:ext cx="3810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Nadpis 1"/>
          <p:cNvSpPr>
            <a:spLocks noGrp="1"/>
          </p:cNvSpPr>
          <p:nvPr>
            <p:ph type="title"/>
          </p:nvPr>
        </p:nvSpPr>
        <p:spPr>
          <a:xfrm>
            <a:off x="3347864" y="908720"/>
            <a:ext cx="5277272" cy="1143000"/>
          </a:xfrm>
        </p:spPr>
        <p:txBody>
          <a:bodyPr>
            <a:normAutofit fontScale="90000"/>
          </a:bodyPr>
          <a:lstStyle/>
          <a:p>
            <a:r>
              <a:rPr lang="cs-CZ" sz="4000" b="1" dirty="0" smtClean="0">
                <a:solidFill>
                  <a:srgbClr val="0070C0"/>
                </a:solidFill>
              </a:rPr>
              <a:t>Nelegální </a:t>
            </a:r>
            <a:r>
              <a:rPr lang="cs-CZ" sz="4000" b="1" dirty="0">
                <a:solidFill>
                  <a:srgbClr val="0070C0"/>
                </a:solidFill>
              </a:rPr>
              <a:t>produkce a distribuce pervitinu v ČR – ceny  </a:t>
            </a:r>
            <a:r>
              <a:rPr lang="cs-CZ" dirty="0">
                <a:solidFill>
                  <a:srgbClr val="0070C0"/>
                </a:solidFill>
              </a:rPr>
              <a:t/>
            </a:r>
            <a:br>
              <a:rPr lang="cs-CZ" dirty="0">
                <a:solidFill>
                  <a:srgbClr val="0070C0"/>
                </a:solidFill>
              </a:rPr>
            </a:b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15" name="Volný tvar 14"/>
          <p:cNvSpPr/>
          <p:nvPr/>
        </p:nvSpPr>
        <p:spPr>
          <a:xfrm rot="9021155">
            <a:off x="6444208" y="4725144"/>
            <a:ext cx="641446" cy="608334"/>
          </a:xfrm>
          <a:custGeom>
            <a:avLst/>
            <a:gdLst>
              <a:gd name="connsiteX0" fmla="*/ 0 w 463041"/>
              <a:gd name="connsiteY0" fmla="*/ 121667 h 608334"/>
              <a:gd name="connsiteX1" fmla="*/ 231521 w 463041"/>
              <a:gd name="connsiteY1" fmla="*/ 121667 h 608334"/>
              <a:gd name="connsiteX2" fmla="*/ 231521 w 463041"/>
              <a:gd name="connsiteY2" fmla="*/ 0 h 608334"/>
              <a:gd name="connsiteX3" fmla="*/ 463041 w 463041"/>
              <a:gd name="connsiteY3" fmla="*/ 304167 h 608334"/>
              <a:gd name="connsiteX4" fmla="*/ 231521 w 463041"/>
              <a:gd name="connsiteY4" fmla="*/ 608334 h 608334"/>
              <a:gd name="connsiteX5" fmla="*/ 231521 w 463041"/>
              <a:gd name="connsiteY5" fmla="*/ 486667 h 608334"/>
              <a:gd name="connsiteX6" fmla="*/ 0 w 463041"/>
              <a:gd name="connsiteY6" fmla="*/ 486667 h 608334"/>
              <a:gd name="connsiteX7" fmla="*/ 0 w 463041"/>
              <a:gd name="connsiteY7" fmla="*/ 121667 h 60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3041" h="608334">
                <a:moveTo>
                  <a:pt x="463041" y="486667"/>
                </a:moveTo>
                <a:lnTo>
                  <a:pt x="231520" y="486667"/>
                </a:lnTo>
                <a:lnTo>
                  <a:pt x="231520" y="608334"/>
                </a:lnTo>
                <a:lnTo>
                  <a:pt x="0" y="304167"/>
                </a:lnTo>
                <a:lnTo>
                  <a:pt x="231520" y="0"/>
                </a:lnTo>
                <a:lnTo>
                  <a:pt x="231520" y="121667"/>
                </a:lnTo>
                <a:lnTo>
                  <a:pt x="463041" y="121667"/>
                </a:lnTo>
                <a:lnTo>
                  <a:pt x="463041" y="486667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8912" tIns="121666" rIns="0" bIns="12166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endParaRPr lang="cs-CZ" sz="1100" dirty="0">
              <a:solidFill>
                <a:prstClr val="white"/>
              </a:solidFill>
            </a:endParaRPr>
          </a:p>
        </p:txBody>
      </p:sp>
      <p:sp>
        <p:nvSpPr>
          <p:cNvPr id="17" name="Zaoblený obdélník 16"/>
          <p:cNvSpPr/>
          <p:nvPr/>
        </p:nvSpPr>
        <p:spPr>
          <a:xfrm>
            <a:off x="7092280" y="3933056"/>
            <a:ext cx="1850504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prstClr val="white"/>
                </a:solidFill>
              </a:rPr>
              <a:t>Pouliční cena ve vnitrozemí SRN</a:t>
            </a:r>
          </a:p>
          <a:p>
            <a:pPr algn="ctr"/>
            <a:r>
              <a:rPr lang="cs-CZ" b="1" dirty="0">
                <a:solidFill>
                  <a:prstClr val="white"/>
                </a:solidFill>
              </a:rPr>
              <a:t>70-120 €/g</a:t>
            </a: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6" name="Zástupný symbol pro zápatí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80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5709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cs-CZ" sz="2700" dirty="0" smtClean="0">
                <a:solidFill>
                  <a:srgbClr val="0070C0"/>
                </a:solidFill>
              </a:rPr>
              <a:t>Metamfetamin – odhalená nelegální produkce</a:t>
            </a:r>
            <a:endParaRPr lang="cs-CZ" sz="2700" dirty="0">
              <a:solidFill>
                <a:srgbClr val="0070C0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7" y="3861049"/>
            <a:ext cx="3888432" cy="2247442"/>
          </a:xfrm>
          <a:prstGeom prst="rect">
            <a:avLst/>
          </a:prstGeom>
        </p:spPr>
      </p:pic>
      <p:graphicFrame>
        <p:nvGraphicFramePr>
          <p:cNvPr id="9" name="Graf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9594145"/>
              </p:ext>
            </p:extLst>
          </p:nvPr>
        </p:nvGraphicFramePr>
        <p:xfrm>
          <a:off x="491724" y="980729"/>
          <a:ext cx="8112724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811" y="3789040"/>
            <a:ext cx="4122189" cy="186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4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39423"/>
            <a:ext cx="8229600" cy="1143000"/>
          </a:xfrm>
        </p:spPr>
        <p:txBody>
          <a:bodyPr/>
          <a:lstStyle/>
          <a:p>
            <a:r>
              <a:rPr lang="cs-CZ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Z čeho se u nás vyrábí ?</a:t>
            </a:r>
            <a:endParaRPr lang="cs-CZ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962847" y="1753642"/>
            <a:ext cx="790118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cs-CZ" sz="1100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Skladba zachycených léčiv dle původu </a:t>
            </a:r>
          </a:p>
          <a:p>
            <a:r>
              <a:rPr lang="cs-CZ" sz="1100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(náhodné kontroly zejména celníků v příhraničí ČR : </a:t>
            </a:r>
            <a:endParaRPr lang="cs-CZ" sz="9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/>
            <a:endParaRPr lang="cs-CZ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-32995" y="256194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Znak NP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2440" y="5805264"/>
            <a:ext cx="3810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9" name="Tabulk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174939"/>
              </p:ext>
            </p:extLst>
          </p:nvPr>
        </p:nvGraphicFramePr>
        <p:xfrm>
          <a:off x="179511" y="1167130"/>
          <a:ext cx="4503892" cy="49758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41195"/>
                <a:gridCol w="738343"/>
                <a:gridCol w="812177"/>
                <a:gridCol w="812177"/>
              </a:tblGrid>
              <a:tr h="164911">
                <a:tc>
                  <a:txBody>
                    <a:bodyPr/>
                    <a:lstStyle/>
                    <a:p>
                      <a:pPr algn="l" fontAlgn="b"/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  <a:endParaRPr lang="cs-CZ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6491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</a:rPr>
                        <a:t>POČET ZAJIŠTĚNÝCH VAREN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272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263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261</a:t>
                      </a:r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6491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Množství zajištěného metamfetaminu (g)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50 238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107 363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42359">
                <a:tc>
                  <a:txBody>
                    <a:bodyPr/>
                    <a:lstStyle/>
                    <a:p>
                      <a:pPr algn="l" fontAlgn="b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42359">
                <a:tc>
                  <a:txBody>
                    <a:bodyPr/>
                    <a:lstStyle/>
                    <a:p>
                      <a:pPr algn="l" fontAlgn="b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42359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u="none" strike="noStrike">
                          <a:effectLst/>
                        </a:rPr>
                        <a:t>zajištěné léky s obsahem pseudoefedrinu (g)</a:t>
                      </a:r>
                      <a:endParaRPr lang="cs-CZ" sz="120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u="none" strike="noStrike" dirty="0">
                          <a:effectLst/>
                        </a:rPr>
                        <a:t>2014</a:t>
                      </a:r>
                      <a:endParaRPr lang="cs-CZ" sz="12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u="none" strike="noStrike" dirty="0">
                          <a:effectLst/>
                        </a:rPr>
                        <a:t>2015</a:t>
                      </a:r>
                      <a:endParaRPr lang="cs-CZ" sz="12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  <a:endParaRPr lang="cs-CZ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6491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Acatar (tbl.)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1 880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1 245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3 382</a:t>
                      </a:r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6491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Apselan (tbl.)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4 222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8 644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16 782</a:t>
                      </a:r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6491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Cirrus (tbl.)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618 767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616 983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163 997</a:t>
                      </a:r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6491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Clarinase Repetabs (tbl.)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70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6491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Claritine Active (tbl.)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24 795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7 161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6 854</a:t>
                      </a:r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6491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Efedrin (g)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13 555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105,3</a:t>
                      </a:r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6491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Efedrin (tbl.)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2 355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2 341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92</a:t>
                      </a:r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6491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Ibuprom (tbl.)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180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3 466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3 402</a:t>
                      </a:r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6491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Modafen (tbl.)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420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825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1 031</a:t>
                      </a:r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6491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Nurofen Stop grip (tbl.)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8 200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6 896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2 628</a:t>
                      </a:r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6491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Panadol (tbl.)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1 032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240</a:t>
                      </a:r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6491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Pseudoefedrin (g)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11 645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1 222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20 377</a:t>
                      </a:r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6491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Sudafed (tbl.)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27 181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7 565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6 358</a:t>
                      </a:r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6491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neurčené léky s obs. pseudoefedrinu (tbl.)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6 152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3 308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1 668</a:t>
                      </a:r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3262" y="2404771"/>
            <a:ext cx="3853006" cy="2347163"/>
          </a:xfrm>
          <a:prstGeom prst="rect">
            <a:avLst/>
          </a:prstGeom>
        </p:spPr>
      </p:pic>
      <p:sp>
        <p:nvSpPr>
          <p:cNvPr id="4" name="Šipka dolů 3"/>
          <p:cNvSpPr/>
          <p:nvPr/>
        </p:nvSpPr>
        <p:spPr>
          <a:xfrm rot="10800000">
            <a:off x="4553258" y="2852936"/>
            <a:ext cx="144016" cy="1283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dolů 11"/>
          <p:cNvSpPr/>
          <p:nvPr/>
        </p:nvSpPr>
        <p:spPr>
          <a:xfrm rot="10800000">
            <a:off x="4554245" y="3067907"/>
            <a:ext cx="144016" cy="1283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 dolů 12"/>
          <p:cNvSpPr/>
          <p:nvPr/>
        </p:nvSpPr>
        <p:spPr>
          <a:xfrm rot="10800000">
            <a:off x="4539005" y="3514158"/>
            <a:ext cx="144016" cy="1283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 dolů 13"/>
          <p:cNvSpPr/>
          <p:nvPr/>
        </p:nvSpPr>
        <p:spPr>
          <a:xfrm rot="10800000">
            <a:off x="4573778" y="5316273"/>
            <a:ext cx="144016" cy="1283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688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5708281"/>
              </p:ext>
            </p:extLst>
          </p:nvPr>
        </p:nvGraphicFramePr>
        <p:xfrm>
          <a:off x="539552" y="980711"/>
          <a:ext cx="7992889" cy="54961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62223"/>
                <a:gridCol w="786420"/>
                <a:gridCol w="772123"/>
                <a:gridCol w="772123"/>
              </a:tblGrid>
              <a:tr h="135174">
                <a:tc>
                  <a:txBody>
                    <a:bodyPr/>
                    <a:lstStyle/>
                    <a:p>
                      <a:pPr algn="l" fontAlgn="b"/>
                      <a:r>
                        <a:rPr lang="cs-CZ" sz="700" u="none" strike="noStrike" dirty="0">
                          <a:effectLst/>
                        </a:rPr>
                        <a:t>druh prekurzoru u zajištěných varen metamfetaminu</a:t>
                      </a:r>
                      <a:endParaRPr lang="cs-CZ" sz="7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700" u="none" strike="noStrike">
                          <a:effectLst/>
                        </a:rPr>
                        <a:t>2014</a:t>
                      </a:r>
                      <a:endParaRPr lang="cs-CZ" sz="70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700" u="none" strike="noStrike">
                          <a:effectLst/>
                        </a:rPr>
                        <a:t>2015</a:t>
                      </a:r>
                      <a:endParaRPr lang="cs-CZ" sz="70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700" u="none" strike="noStrike">
                          <a:effectLst/>
                        </a:rPr>
                        <a:t>2016</a:t>
                      </a:r>
                      <a:endParaRPr lang="cs-CZ" sz="70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</a:tr>
              <a:tr h="158347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ACATAR, CIRRUS, SUDAFED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0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0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2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</a:tr>
              <a:tr h="158347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APSELAN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0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2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4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</a:tr>
              <a:tr h="158347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APSELAN, CIRRUS, CLARITINE, SUDAFED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0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0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</a:tr>
              <a:tr h="181890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APSELAN, CLARITINE, IBUPROM, SUDAFED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0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0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</a:tr>
              <a:tr h="158347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APSELAN, CIRRUS, SUDAFED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0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</a:tr>
              <a:tr h="158347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APSELAN, CLARITINE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0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0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</a:tr>
              <a:tr h="158347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APSELAN, CLARITINE, SUDAFED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0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0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2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</a:tr>
              <a:tr h="158347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APSELAN, SUDAFED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0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2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2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</a:tr>
              <a:tr h="158347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 dirty="0">
                          <a:effectLst/>
                        </a:rPr>
                        <a:t>CIRRUS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 dirty="0">
                          <a:effectLst/>
                        </a:rPr>
                        <a:t>25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 dirty="0">
                          <a:effectLst/>
                        </a:rPr>
                        <a:t>32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 dirty="0">
                          <a:effectLst/>
                        </a:rPr>
                        <a:t>62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>
                    <a:solidFill>
                      <a:srgbClr val="FFFF00"/>
                    </a:solidFill>
                  </a:tcPr>
                </a:tc>
              </a:tr>
              <a:tr h="158347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CIRRUS, CLARITINE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</a:tr>
              <a:tr h="158347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CIRRUS, SUDAFED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4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2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3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</a:tr>
              <a:tr h="158347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CIRRUS, CLARITINE, SUDAFED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0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</a:tr>
              <a:tr h="158347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 dirty="0">
                          <a:effectLst/>
                        </a:rPr>
                        <a:t>CLARINASE REPETABS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0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3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</a:tr>
              <a:tr h="158347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CLARINASE, SUDAFED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0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0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</a:tr>
              <a:tr h="158347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CLARITINE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6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9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9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</a:tr>
              <a:tr h="158347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EFEDRIN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3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3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6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</a:tr>
              <a:tr h="158347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IBUPROFEN/IBALGIN *)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2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2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</a:tr>
              <a:tr h="158347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IBUPROM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0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3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</a:tr>
              <a:tr h="158347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MODAFEN *)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6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3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16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</a:tr>
              <a:tr h="158347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MODAFEN, NUROFEN *)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13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10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</a:tr>
              <a:tr h="158347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 dirty="0">
                          <a:effectLst/>
                        </a:rPr>
                        <a:t>NUROFEN *)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 dirty="0">
                          <a:effectLst/>
                        </a:rPr>
                        <a:t>19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 dirty="0">
                          <a:effectLst/>
                        </a:rPr>
                        <a:t>20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 dirty="0">
                          <a:effectLst/>
                        </a:rPr>
                        <a:t>39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>
                    <a:solidFill>
                      <a:srgbClr val="FFFF00"/>
                    </a:solidFill>
                  </a:tcPr>
                </a:tc>
              </a:tr>
              <a:tr h="158347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NUROFEN, ROBICOLD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0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0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</a:tr>
              <a:tr h="158347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PANADOL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2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3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</a:tr>
              <a:tr h="158347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PARALEN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0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2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</a:tr>
              <a:tr h="158347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LÉKY S OBSAHEM PSEUDOEFEDRINU - BLÍŽE NEZJIŠTĚNÉ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0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8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23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</a:tr>
              <a:tr h="158347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RHYNOPRONT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0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</a:tr>
              <a:tr h="158347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RINASEK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0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0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</a:tr>
              <a:tr h="158347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SUDAFED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16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7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12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</a:tr>
              <a:tr h="158347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ZYRTEC - D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0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0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</a:tr>
              <a:tr h="158347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nezjištěno</a:t>
                      </a:r>
                      <a:endParaRPr lang="cs-CZ" sz="800" b="0" i="1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153</a:t>
                      </a:r>
                      <a:endParaRPr lang="cs-CZ" sz="800" b="0" i="1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138</a:t>
                      </a:r>
                      <a:endParaRPr lang="cs-CZ" sz="800" b="0" i="1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59</a:t>
                      </a:r>
                      <a:endParaRPr lang="cs-CZ" sz="800" b="0" i="1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</a:tr>
              <a:tr h="135174">
                <a:tc>
                  <a:txBody>
                    <a:bodyPr/>
                    <a:lstStyle/>
                    <a:p>
                      <a:pPr algn="l" fontAlgn="b"/>
                      <a:r>
                        <a:rPr lang="cs-CZ" sz="700" u="none" strike="noStrike">
                          <a:effectLst/>
                        </a:rPr>
                        <a:t>*) nelze rozlišit, zda tyto léky vyrobeny v ČR, PL či SR</a:t>
                      </a:r>
                      <a:endParaRPr lang="cs-CZ" sz="700" b="0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</a:tr>
              <a:tr h="135174"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</a:tr>
              <a:tr h="158347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POČET ZAJIŠTĚNÝCH VAREN</a:t>
                      </a:r>
                      <a:endParaRPr lang="cs-CZ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272</a:t>
                      </a:r>
                      <a:endParaRPr lang="cs-CZ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263</a:t>
                      </a:r>
                      <a:endParaRPr lang="cs-CZ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u="none" strike="noStrike" dirty="0">
                          <a:effectLst/>
                        </a:rPr>
                        <a:t>261</a:t>
                      </a:r>
                      <a:endParaRPr lang="cs-CZ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</a:tr>
              <a:tr h="158347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 dirty="0">
                          <a:effectLst/>
                        </a:rPr>
                        <a:t>Množství zajištěného metamfetaminu (g)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50 238</a:t>
                      </a:r>
                      <a:endParaRPr lang="cs-CZ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107 363</a:t>
                      </a:r>
                      <a:endParaRPr lang="cs-CZ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 dirty="0">
                          <a:effectLst/>
                        </a:rPr>
                        <a:t>90 143</a:t>
                      </a:r>
                      <a:endParaRPr lang="cs-CZ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44" marR="5244" marT="5244" marB="0" anchor="b"/>
                </a:tc>
              </a:tr>
            </a:tbl>
          </a:graphicData>
        </a:graphic>
      </p:graphicFrame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57200" y="-39423"/>
            <a:ext cx="8229600" cy="1143000"/>
          </a:xfrm>
        </p:spPr>
        <p:txBody>
          <a:bodyPr/>
          <a:lstStyle/>
          <a:p>
            <a:r>
              <a:rPr lang="cs-CZ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Z čeho se u nás vyrábí ?</a:t>
            </a:r>
            <a:endParaRPr lang="cs-CZ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3334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cs-CZ" sz="4000" b="1" dirty="0">
                <a:solidFill>
                  <a:srgbClr val="0070C0"/>
                </a:solidFill>
              </a:rPr>
              <a:t>Produkční schopnost varen a jejich počet v jednotlivých krajích - </a:t>
            </a:r>
            <a:r>
              <a:rPr lang="cs-CZ" sz="4000" b="1" dirty="0" smtClean="0">
                <a:solidFill>
                  <a:srgbClr val="0070C0"/>
                </a:solidFill>
              </a:rPr>
              <a:t>2016</a:t>
            </a:r>
            <a:endParaRPr lang="cs-CZ" sz="4000" b="1" dirty="0">
              <a:solidFill>
                <a:srgbClr val="0070C0"/>
              </a:solidFill>
            </a:endParaRPr>
          </a:p>
        </p:txBody>
      </p:sp>
      <p:pic>
        <p:nvPicPr>
          <p:cNvPr id="7" name="Obrázek 6" descr="Obrázek1.png"/>
          <p:cNvPicPr>
            <a:picLocks noChangeAspect="1"/>
          </p:cNvPicPr>
          <p:nvPr/>
        </p:nvPicPr>
        <p:blipFill>
          <a:blip r:embed="rId2" cstate="print"/>
          <a:srcRect r="19527"/>
          <a:stretch>
            <a:fillRect/>
          </a:stretch>
        </p:blipFill>
        <p:spPr>
          <a:xfrm>
            <a:off x="683568" y="1916832"/>
            <a:ext cx="3476937" cy="2990636"/>
          </a:xfrm>
          <a:prstGeom prst="rect">
            <a:avLst/>
          </a:prstGeom>
        </p:spPr>
      </p:pic>
      <p:pic>
        <p:nvPicPr>
          <p:cNvPr id="9" name="Picture 9" descr="Znak NP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2440" y="5805264"/>
            <a:ext cx="3810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0" name="Graf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171455"/>
              </p:ext>
            </p:extLst>
          </p:nvPr>
        </p:nvGraphicFramePr>
        <p:xfrm>
          <a:off x="4372829" y="2471278"/>
          <a:ext cx="3935944" cy="2274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2066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buch varny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556792"/>
            <a:ext cx="2619375" cy="1743075"/>
          </a:xfrm>
          <a:prstGeom prst="rect">
            <a:avLst/>
          </a:prstGeom>
        </p:spPr>
      </p:pic>
      <p:pic>
        <p:nvPicPr>
          <p:cNvPr id="3" name="Obrázek 2" descr="výbuch varny 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3717032"/>
            <a:ext cx="2286000" cy="1714500"/>
          </a:xfrm>
          <a:prstGeom prst="rect">
            <a:avLst/>
          </a:prstGeom>
        </p:spPr>
      </p:pic>
      <p:pic>
        <p:nvPicPr>
          <p:cNvPr id="4" name="Obrázek 3" descr="výbuch varny 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1556792"/>
            <a:ext cx="2806646" cy="1743075"/>
          </a:xfrm>
          <a:prstGeom prst="rect">
            <a:avLst/>
          </a:prstGeom>
        </p:spPr>
      </p:pic>
      <p:pic>
        <p:nvPicPr>
          <p:cNvPr id="5" name="Obrázek 4" descr="sejmout00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19872" y="3690720"/>
            <a:ext cx="2520280" cy="1782249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372200" y="1484784"/>
            <a:ext cx="237626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požár</a:t>
            </a:r>
          </a:p>
          <a:p>
            <a:endParaRPr lang="cs-CZ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cs-CZ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výbuch</a:t>
            </a:r>
          </a:p>
          <a:p>
            <a:endParaRPr lang="cs-CZ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cs-CZ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kontaminace  </a:t>
            </a:r>
          </a:p>
          <a:p>
            <a:r>
              <a:rPr lang="cs-CZ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objektů</a:t>
            </a:r>
          </a:p>
          <a:p>
            <a:r>
              <a:rPr lang="cs-CZ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cs-CZ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 kontaminace   </a:t>
            </a:r>
          </a:p>
          <a:p>
            <a:r>
              <a:rPr lang="cs-CZ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odpadních  </a:t>
            </a:r>
          </a:p>
          <a:p>
            <a:r>
              <a:rPr lang="cs-CZ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vod, spodních </a:t>
            </a:r>
          </a:p>
          <a:p>
            <a:r>
              <a:rPr lang="cs-CZ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vod</a:t>
            </a:r>
          </a:p>
          <a:p>
            <a:pPr>
              <a:buFontTx/>
              <a:buChar char="-"/>
            </a:pPr>
            <a:endParaRPr lang="cs-CZ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endParaRPr lang="cs-CZ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délník 3"/>
          <p:cNvSpPr>
            <a:spLocks noChangeArrowheads="1"/>
          </p:cNvSpPr>
          <p:nvPr/>
        </p:nvSpPr>
        <p:spPr bwMode="auto">
          <a:xfrm>
            <a:off x="179512" y="332656"/>
            <a:ext cx="87137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Širší rizika nelegální výroby metamfetaminu </a:t>
            </a:r>
            <a:endParaRPr lang="cs-CZ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9" descr="Znak NP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58214" y="5715016"/>
            <a:ext cx="3810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93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39552" y="1014136"/>
            <a:ext cx="576064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Množství Pervitin 1000 </a:t>
            </a:r>
            <a:r>
              <a:rPr lang="cs-CZ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</a:t>
            </a:r>
          </a:p>
          <a:p>
            <a:endParaRPr lang="cs-CZ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cs-CZ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Pseudoefedrin (z tablet) </a:t>
            </a:r>
            <a:r>
              <a:rPr lang="cs-CZ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1697 </a:t>
            </a:r>
            <a:r>
              <a:rPr lang="cs-CZ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</a:t>
            </a:r>
          </a:p>
          <a:p>
            <a:r>
              <a:rPr lang="cs-CZ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Jod </a:t>
            </a:r>
            <a:r>
              <a:rPr lang="cs-CZ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			</a:t>
            </a:r>
            <a:r>
              <a:rPr lang="cs-CZ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1358 </a:t>
            </a:r>
            <a:r>
              <a:rPr lang="cs-CZ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</a:t>
            </a:r>
          </a:p>
          <a:p>
            <a:r>
              <a:rPr lang="cs-CZ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Fosfor (červený) </a:t>
            </a:r>
            <a:r>
              <a:rPr lang="cs-CZ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	  </a:t>
            </a:r>
            <a:r>
              <a:rPr lang="cs-CZ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329 </a:t>
            </a:r>
            <a:r>
              <a:rPr lang="cs-CZ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</a:t>
            </a:r>
          </a:p>
          <a:p>
            <a:r>
              <a:rPr lang="cs-CZ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Kyselina fosforečná (</a:t>
            </a:r>
            <a:r>
              <a:rPr lang="cs-CZ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85%) 	  </a:t>
            </a:r>
            <a:r>
              <a:rPr lang="cs-CZ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509 </a:t>
            </a:r>
            <a:r>
              <a:rPr lang="cs-CZ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ml</a:t>
            </a:r>
          </a:p>
          <a:p>
            <a:r>
              <a:rPr lang="cs-CZ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Hydroxid sodný </a:t>
            </a:r>
            <a:r>
              <a:rPr lang="cs-CZ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		</a:t>
            </a:r>
            <a:r>
              <a:rPr lang="cs-CZ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4349 </a:t>
            </a:r>
            <a:r>
              <a:rPr lang="cs-CZ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</a:t>
            </a:r>
          </a:p>
          <a:p>
            <a:r>
              <a:rPr lang="cs-CZ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Kyselina chlorovodíková (</a:t>
            </a:r>
            <a:r>
              <a:rPr lang="cs-CZ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36%)    </a:t>
            </a:r>
            <a:r>
              <a:rPr lang="cs-CZ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496 </a:t>
            </a:r>
            <a:r>
              <a:rPr lang="cs-CZ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ml</a:t>
            </a:r>
          </a:p>
          <a:p>
            <a:r>
              <a:rPr lang="cs-CZ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Toluen </a:t>
            </a:r>
            <a:r>
              <a:rPr lang="cs-CZ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		          </a:t>
            </a:r>
            <a:r>
              <a:rPr lang="cs-CZ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10 </a:t>
            </a:r>
            <a:r>
              <a:rPr lang="cs-CZ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000 ml</a:t>
            </a:r>
          </a:p>
          <a:p>
            <a:r>
              <a:rPr lang="cs-CZ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Zpracovaných tablet: </a:t>
            </a:r>
            <a:r>
              <a:rPr lang="cs-CZ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        </a:t>
            </a:r>
            <a:r>
              <a:rPr lang="cs-CZ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56 571 </a:t>
            </a:r>
            <a:r>
              <a:rPr lang="cs-CZ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ks</a:t>
            </a:r>
          </a:p>
          <a:p>
            <a:endParaRPr lang="cs-CZ" sz="20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cs-CZ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Odpady - extrakce</a:t>
            </a:r>
            <a:endParaRPr lang="cs-CZ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cs-CZ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Ibuprofenát sodný </a:t>
            </a:r>
            <a:r>
              <a:rPr lang="cs-CZ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             </a:t>
            </a:r>
            <a:r>
              <a:rPr lang="cs-CZ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12 511 </a:t>
            </a:r>
            <a:r>
              <a:rPr lang="cs-CZ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</a:t>
            </a:r>
            <a:endParaRPr lang="cs-CZ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bdélník 3"/>
          <p:cNvSpPr>
            <a:spLocks noChangeArrowheads="1"/>
          </p:cNvSpPr>
          <p:nvPr/>
        </p:nvSpPr>
        <p:spPr bwMode="auto">
          <a:xfrm>
            <a:off x="179512" y="332656"/>
            <a:ext cx="87137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Širší rizika nelegální výroby metamfetaminu </a:t>
            </a:r>
            <a:endParaRPr lang="cs-CZ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5580112" y="1014136"/>
            <a:ext cx="288032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Plyny: </a:t>
            </a:r>
            <a:r>
              <a:rPr lang="cs-CZ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chlorovodík, jodovodík, jod, fosfan (PH</a:t>
            </a:r>
            <a:r>
              <a:rPr lang="cs-CZ" sz="1600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cs-CZ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 </a:t>
            </a:r>
          </a:p>
          <a:p>
            <a:pPr algn="just"/>
            <a:endParaRPr lang="cs-CZ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cs-CZ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Kapaliny: </a:t>
            </a:r>
            <a:r>
              <a:rPr lang="cs-CZ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vodné roztoky - fosfornany, jodidy, chloridy, fosforečnany a fosforitany</a:t>
            </a:r>
          </a:p>
          <a:p>
            <a:pPr algn="just"/>
            <a:r>
              <a:rPr lang="cs-CZ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alkalických kovů (sodný, draselný, podle užitého louhu)</a:t>
            </a:r>
          </a:p>
          <a:p>
            <a:pPr algn="just"/>
            <a:r>
              <a:rPr lang="cs-CZ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organické: toluen, který je však zamořen vedlejšími produkty reakce – </a:t>
            </a:r>
            <a:r>
              <a:rPr lang="pl-PL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aziridiny, ketony a aldehydy, cyklické aminy etc. </a:t>
            </a:r>
          </a:p>
          <a:p>
            <a:pPr algn="just"/>
            <a:endParaRPr lang="cs-CZ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cs-CZ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Pevné: </a:t>
            </a:r>
            <a:r>
              <a:rPr lang="cs-CZ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zbytky tabletoviny, zejména ibuprofenát sodný, zbytky červeného fosforu</a:t>
            </a:r>
          </a:p>
          <a:p>
            <a:pPr algn="just"/>
            <a:r>
              <a:rPr lang="cs-CZ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 rovněž značné množství vaty, prolité louhem, když je směs filtrována.</a:t>
            </a:r>
          </a:p>
        </p:txBody>
      </p:sp>
      <p:pic>
        <p:nvPicPr>
          <p:cNvPr id="5" name="Picture 9" descr="Znak NP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47949" y="5805264"/>
            <a:ext cx="3810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31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3691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>
                <a:solidFill>
                  <a:srgbClr val="0070C0"/>
                </a:solidFill>
              </a:rPr>
              <a:t>Nelegální produkce marihuany 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seminář Kašperské Hory - 30.3.2017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429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 sz="14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cs-CZ" sz="2800" b="1" dirty="0">
                <a:solidFill>
                  <a:srgbClr val="00B0F0"/>
                </a:solidFill>
              </a:rPr>
              <a:t>Počet</a:t>
            </a:r>
            <a:r>
              <a:rPr lang="en-US" sz="2800" b="1" dirty="0">
                <a:solidFill>
                  <a:srgbClr val="00B0F0"/>
                </a:solidFill>
              </a:rPr>
              <a:t> </a:t>
            </a:r>
            <a:r>
              <a:rPr lang="cs-CZ" sz="2800" b="1" dirty="0" smtClean="0">
                <a:solidFill>
                  <a:srgbClr val="00B0F0"/>
                </a:solidFill>
              </a:rPr>
              <a:t>odhalených</a:t>
            </a:r>
            <a:r>
              <a:rPr lang="en-US" sz="2800" b="1" dirty="0" smtClean="0">
                <a:solidFill>
                  <a:srgbClr val="00B0F0"/>
                </a:solidFill>
              </a:rPr>
              <a:t> </a:t>
            </a:r>
            <a:r>
              <a:rPr lang="en-US" sz="2800" b="1" dirty="0" err="1">
                <a:solidFill>
                  <a:srgbClr val="00B0F0"/>
                </a:solidFill>
              </a:rPr>
              <a:t>pěstíren</a:t>
            </a:r>
            <a:r>
              <a:rPr lang="en-US" sz="2800" b="1" dirty="0">
                <a:solidFill>
                  <a:srgbClr val="00B0F0"/>
                </a:solidFill>
              </a:rPr>
              <a:t> v ČR</a:t>
            </a:r>
            <a:r>
              <a:rPr lang="cs-CZ" sz="2800" b="1" dirty="0">
                <a:solidFill>
                  <a:srgbClr val="00B0F0"/>
                </a:solidFill>
              </a:rPr>
              <a:t> v letech </a:t>
            </a:r>
            <a:r>
              <a:rPr lang="cs-CZ" sz="2800" b="1" dirty="0" smtClean="0">
                <a:solidFill>
                  <a:srgbClr val="00B0F0"/>
                </a:solidFill>
              </a:rPr>
              <a:t/>
            </a:r>
            <a:br>
              <a:rPr lang="cs-CZ" sz="2800" b="1" dirty="0" smtClean="0">
                <a:solidFill>
                  <a:srgbClr val="00B0F0"/>
                </a:solidFill>
              </a:rPr>
            </a:br>
            <a:r>
              <a:rPr lang="cs-CZ" sz="2800" b="1" dirty="0" smtClean="0">
                <a:solidFill>
                  <a:srgbClr val="00B0F0"/>
                </a:solidFill>
              </a:rPr>
              <a:t>2002 </a:t>
            </a:r>
            <a:r>
              <a:rPr lang="cs-CZ" sz="2800" b="1" dirty="0">
                <a:solidFill>
                  <a:srgbClr val="00B0F0"/>
                </a:solidFill>
              </a:rPr>
              <a:t>- dosud </a:t>
            </a:r>
            <a:endParaRPr lang="en-US" sz="2800" b="1" dirty="0">
              <a:solidFill>
                <a:srgbClr val="00B0F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Graf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8865260"/>
              </p:ext>
            </p:extLst>
          </p:nvPr>
        </p:nvGraphicFramePr>
        <p:xfrm>
          <a:off x="347662" y="1540668"/>
          <a:ext cx="8448675" cy="3776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9" descr="Znak NP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47949" y="5805264"/>
            <a:ext cx="3810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866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Graf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2382480"/>
              </p:ext>
            </p:extLst>
          </p:nvPr>
        </p:nvGraphicFramePr>
        <p:xfrm>
          <a:off x="827584" y="1196752"/>
          <a:ext cx="7416823" cy="2376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af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0661654"/>
              </p:ext>
            </p:extLst>
          </p:nvPr>
        </p:nvGraphicFramePr>
        <p:xfrm>
          <a:off x="827584" y="3789040"/>
          <a:ext cx="7416824" cy="24501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628650" y="3421"/>
            <a:ext cx="7886700" cy="1325563"/>
          </a:xfrm>
        </p:spPr>
        <p:txBody>
          <a:bodyPr>
            <a:normAutofit/>
          </a:bodyPr>
          <a:lstStyle/>
          <a:p>
            <a:pPr algn="ctr">
              <a:defRPr sz="14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cs-CZ" sz="2800" b="1" dirty="0" smtClean="0">
                <a:solidFill>
                  <a:srgbClr val="00B0F0"/>
                </a:solidFill>
              </a:rPr>
              <a:t>Množství zajištěné marihuany </a:t>
            </a:r>
            <a:r>
              <a:rPr lang="en-US" sz="2800" b="1" dirty="0" smtClean="0">
                <a:solidFill>
                  <a:srgbClr val="00B0F0"/>
                </a:solidFill>
              </a:rPr>
              <a:t>v </a:t>
            </a:r>
            <a:r>
              <a:rPr lang="en-US" sz="2800" b="1" dirty="0">
                <a:solidFill>
                  <a:srgbClr val="00B0F0"/>
                </a:solidFill>
              </a:rPr>
              <a:t>ČR</a:t>
            </a:r>
            <a:r>
              <a:rPr lang="cs-CZ" sz="2800" b="1" dirty="0">
                <a:solidFill>
                  <a:srgbClr val="00B0F0"/>
                </a:solidFill>
              </a:rPr>
              <a:t> </a:t>
            </a:r>
            <a:r>
              <a:rPr lang="cs-CZ" sz="2800" b="1" dirty="0" smtClean="0">
                <a:solidFill>
                  <a:srgbClr val="00B0F0"/>
                </a:solidFill>
              </a:rPr>
              <a:t/>
            </a:r>
            <a:br>
              <a:rPr lang="cs-CZ" sz="2800" b="1" dirty="0" smtClean="0">
                <a:solidFill>
                  <a:srgbClr val="00B0F0"/>
                </a:solidFill>
              </a:rPr>
            </a:br>
            <a:r>
              <a:rPr lang="cs-CZ" sz="2800" b="1" dirty="0" smtClean="0">
                <a:solidFill>
                  <a:srgbClr val="00B0F0"/>
                </a:solidFill>
              </a:rPr>
              <a:t>v </a:t>
            </a:r>
            <a:r>
              <a:rPr lang="cs-CZ" sz="2800" b="1" dirty="0">
                <a:solidFill>
                  <a:srgbClr val="00B0F0"/>
                </a:solidFill>
              </a:rPr>
              <a:t>letech </a:t>
            </a:r>
            <a:r>
              <a:rPr lang="cs-CZ" sz="2800" b="1" dirty="0" smtClean="0">
                <a:solidFill>
                  <a:srgbClr val="00B0F0"/>
                </a:solidFill>
              </a:rPr>
              <a:t>2002 </a:t>
            </a:r>
            <a:r>
              <a:rPr lang="cs-CZ" sz="2800" b="1" dirty="0">
                <a:solidFill>
                  <a:srgbClr val="00B0F0"/>
                </a:solidFill>
              </a:rPr>
              <a:t>- dosud </a:t>
            </a:r>
            <a:endParaRPr lang="en-US" sz="2800" b="1" dirty="0">
              <a:solidFill>
                <a:srgbClr val="00B0F0"/>
              </a:solidFill>
            </a:endParaRPr>
          </a:p>
        </p:txBody>
      </p:sp>
      <p:pic>
        <p:nvPicPr>
          <p:cNvPr id="8" name="Picture 9" descr="Znak NP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47949" y="5805264"/>
            <a:ext cx="3810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08090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/>
        </p:nvGrpSpPr>
        <p:grpSpPr>
          <a:xfrm>
            <a:off x="395536" y="692696"/>
            <a:ext cx="1296144" cy="1296144"/>
            <a:chOff x="755576" y="3429000"/>
            <a:chExt cx="1296144" cy="1296144"/>
          </a:xfrm>
        </p:grpSpPr>
        <p:sp>
          <p:nvSpPr>
            <p:cNvPr id="3" name="Elipsa 2"/>
            <p:cNvSpPr/>
            <p:nvPr/>
          </p:nvSpPr>
          <p:spPr>
            <a:xfrm>
              <a:off x="755576" y="3429000"/>
              <a:ext cx="1296144" cy="129614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cs-CZ" dirty="0">
                <a:solidFill>
                  <a:prstClr val="white"/>
                </a:solidFill>
              </a:endParaRPr>
            </a:p>
          </p:txBody>
        </p:sp>
        <p:sp>
          <p:nvSpPr>
            <p:cNvPr id="4" name="TextovéPole 3"/>
            <p:cNvSpPr txBox="1"/>
            <p:nvPr/>
          </p:nvSpPr>
          <p:spPr>
            <a:xfrm>
              <a:off x="827584" y="3789040"/>
              <a:ext cx="11521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cs-CZ" sz="1400" dirty="0">
                  <a:solidFill>
                    <a:prstClr val="white"/>
                  </a:solidFill>
                  <a:latin typeface="Calibri"/>
                  <a:cs typeface="+mn-cs"/>
                </a:rPr>
                <a:t>veřejný zájem</a:t>
              </a: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6876256" y="692696"/>
            <a:ext cx="1440160" cy="1296144"/>
            <a:chOff x="683568" y="3429000"/>
            <a:chExt cx="1440160" cy="1296144"/>
          </a:xfrm>
        </p:grpSpPr>
        <p:sp>
          <p:nvSpPr>
            <p:cNvPr id="7" name="Elipsa 6"/>
            <p:cNvSpPr/>
            <p:nvPr/>
          </p:nvSpPr>
          <p:spPr>
            <a:xfrm>
              <a:off x="755576" y="3429000"/>
              <a:ext cx="1296144" cy="129614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cs-CZ" dirty="0">
                <a:solidFill>
                  <a:prstClr val="white"/>
                </a:solidFill>
              </a:endParaRP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683568" y="3645024"/>
              <a:ext cx="14401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cs-CZ" sz="1400" dirty="0">
                  <a:solidFill>
                    <a:prstClr val="white"/>
                  </a:solidFill>
                  <a:latin typeface="Calibri"/>
                  <a:cs typeface="+mn-cs"/>
                </a:rPr>
                <a:t>Experimentální  náhodný či příležitostný uživatel</a:t>
              </a:r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3131840" y="2132856"/>
            <a:ext cx="1296144" cy="1296144"/>
            <a:chOff x="755576" y="3429000"/>
            <a:chExt cx="1296144" cy="1296144"/>
          </a:xfrm>
        </p:grpSpPr>
        <p:sp>
          <p:nvSpPr>
            <p:cNvPr id="13" name="Elipsa 12"/>
            <p:cNvSpPr/>
            <p:nvPr/>
          </p:nvSpPr>
          <p:spPr>
            <a:xfrm>
              <a:off x="755576" y="3429000"/>
              <a:ext cx="1296144" cy="129614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cs-CZ" dirty="0">
                <a:solidFill>
                  <a:prstClr val="white"/>
                </a:solidFill>
              </a:endParaRPr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827584" y="3645024"/>
              <a:ext cx="115212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cs-CZ" sz="1400" dirty="0">
                  <a:solidFill>
                    <a:prstClr val="white"/>
                  </a:solidFill>
                  <a:latin typeface="Calibri"/>
                  <a:cs typeface="+mn-cs"/>
                </a:rPr>
                <a:t>společenské náklady spojené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cs-CZ" sz="1400" dirty="0">
                  <a:solidFill>
                    <a:prstClr val="white"/>
                  </a:solidFill>
                  <a:latin typeface="Calibri"/>
                  <a:cs typeface="+mn-cs"/>
                </a:rPr>
                <a:t>s OPL </a:t>
              </a:r>
            </a:p>
          </p:txBody>
        </p:sp>
      </p:grpSp>
      <p:sp>
        <p:nvSpPr>
          <p:cNvPr id="15" name="TextovéPole 14"/>
          <p:cNvSpPr txBox="1"/>
          <p:nvPr/>
        </p:nvSpPr>
        <p:spPr>
          <a:xfrm>
            <a:off x="1259632" y="260648"/>
            <a:ext cx="2563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cs-CZ" dirty="0">
                <a:solidFill>
                  <a:prstClr val="black"/>
                </a:solidFill>
                <a:latin typeface="Times New Roman CE" pitchFamily="18" charset="-18"/>
                <a:cs typeface="+mn-cs"/>
              </a:rPr>
              <a:t>KDO JE POŠKOZENÝ ?</a:t>
            </a:r>
          </a:p>
        </p:txBody>
      </p:sp>
      <p:grpSp>
        <p:nvGrpSpPr>
          <p:cNvPr id="16" name="Skupina 15"/>
          <p:cNvGrpSpPr/>
          <p:nvPr/>
        </p:nvGrpSpPr>
        <p:grpSpPr>
          <a:xfrm>
            <a:off x="395536" y="2132856"/>
            <a:ext cx="1296144" cy="1296144"/>
            <a:chOff x="755576" y="3429000"/>
            <a:chExt cx="1296144" cy="1296144"/>
          </a:xfrm>
        </p:grpSpPr>
        <p:sp>
          <p:nvSpPr>
            <p:cNvPr id="17" name="Elipsa 16"/>
            <p:cNvSpPr/>
            <p:nvPr/>
          </p:nvSpPr>
          <p:spPr>
            <a:xfrm>
              <a:off x="755576" y="3429000"/>
              <a:ext cx="1296144" cy="129614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cs-CZ" dirty="0">
                <a:solidFill>
                  <a:prstClr val="white"/>
                </a:solidFill>
              </a:endParaRPr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827584" y="3573016"/>
              <a:ext cx="115212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cs-CZ" sz="1400" dirty="0">
                  <a:solidFill>
                    <a:prstClr val="white"/>
                  </a:solidFill>
                  <a:latin typeface="Calibri"/>
                  <a:cs typeface="+mn-cs"/>
                </a:rPr>
                <a:t>zájem společnosti na veřejném zdraví</a:t>
              </a:r>
            </a:p>
          </p:txBody>
        </p:sp>
      </p:grpSp>
      <p:grpSp>
        <p:nvGrpSpPr>
          <p:cNvPr id="19" name="Skupina 18"/>
          <p:cNvGrpSpPr/>
          <p:nvPr/>
        </p:nvGrpSpPr>
        <p:grpSpPr>
          <a:xfrm>
            <a:off x="1763688" y="764704"/>
            <a:ext cx="1296144" cy="1296144"/>
            <a:chOff x="683568" y="3501008"/>
            <a:chExt cx="1296144" cy="1296144"/>
          </a:xfrm>
        </p:grpSpPr>
        <p:sp>
          <p:nvSpPr>
            <p:cNvPr id="20" name="Elipsa 19"/>
            <p:cNvSpPr/>
            <p:nvPr/>
          </p:nvSpPr>
          <p:spPr>
            <a:xfrm>
              <a:off x="683568" y="3501008"/>
              <a:ext cx="1296144" cy="129614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cs-CZ" dirty="0">
                <a:solidFill>
                  <a:prstClr val="white"/>
                </a:solidFill>
              </a:endParaRPr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755576" y="3933056"/>
              <a:ext cx="11521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cs-CZ" sz="1400" dirty="0">
                  <a:solidFill>
                    <a:prstClr val="white"/>
                  </a:solidFill>
                  <a:latin typeface="Calibri"/>
                  <a:cs typeface="+mn-cs"/>
                </a:rPr>
                <a:t>právní jistota</a:t>
              </a:r>
            </a:p>
          </p:txBody>
        </p:sp>
      </p:grpSp>
      <p:sp>
        <p:nvSpPr>
          <p:cNvPr id="22" name="TextovéPole 21"/>
          <p:cNvSpPr txBox="1"/>
          <p:nvPr/>
        </p:nvSpPr>
        <p:spPr>
          <a:xfrm>
            <a:off x="5580112" y="260648"/>
            <a:ext cx="2341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cs-CZ" dirty="0">
                <a:solidFill>
                  <a:prstClr val="black"/>
                </a:solidFill>
                <a:latin typeface="Times New Roman CE" pitchFamily="18" charset="-18"/>
                <a:cs typeface="+mn-cs"/>
              </a:rPr>
              <a:t>KDO JE PACHATEL ?</a:t>
            </a:r>
          </a:p>
        </p:txBody>
      </p:sp>
      <p:grpSp>
        <p:nvGrpSpPr>
          <p:cNvPr id="24" name="Skupina 23"/>
          <p:cNvGrpSpPr/>
          <p:nvPr/>
        </p:nvGrpSpPr>
        <p:grpSpPr>
          <a:xfrm>
            <a:off x="5364088" y="692696"/>
            <a:ext cx="1440160" cy="1296144"/>
            <a:chOff x="683568" y="3429000"/>
            <a:chExt cx="1440160" cy="1296144"/>
          </a:xfrm>
        </p:grpSpPr>
        <p:sp>
          <p:nvSpPr>
            <p:cNvPr id="25" name="Elipsa 24"/>
            <p:cNvSpPr/>
            <p:nvPr/>
          </p:nvSpPr>
          <p:spPr>
            <a:xfrm>
              <a:off x="755576" y="3429000"/>
              <a:ext cx="1296144" cy="129614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cs-CZ" dirty="0">
                <a:solidFill>
                  <a:prstClr val="white"/>
                </a:solidFill>
              </a:endParaRPr>
            </a:p>
          </p:txBody>
        </p:sp>
        <p:sp>
          <p:nvSpPr>
            <p:cNvPr id="26" name="TextovéPole 25"/>
            <p:cNvSpPr txBox="1"/>
            <p:nvPr/>
          </p:nvSpPr>
          <p:spPr>
            <a:xfrm>
              <a:off x="683568" y="3645024"/>
              <a:ext cx="144016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cs-CZ" sz="1400" dirty="0">
                  <a:solidFill>
                    <a:prstClr val="white"/>
                  </a:solidFill>
                  <a:latin typeface="Calibri"/>
                  <a:cs typeface="+mn-cs"/>
                </a:rPr>
                <a:t>Chronický (problémový)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cs-CZ" sz="1400" dirty="0">
                  <a:solidFill>
                    <a:prstClr val="white"/>
                  </a:solidFill>
                  <a:latin typeface="Calibri"/>
                  <a:cs typeface="+mn-cs"/>
                </a:rPr>
                <a:t>uživatel</a:t>
              </a:r>
            </a:p>
          </p:txBody>
        </p:sp>
      </p:grpSp>
      <p:grpSp>
        <p:nvGrpSpPr>
          <p:cNvPr id="27" name="Skupina 26"/>
          <p:cNvGrpSpPr/>
          <p:nvPr/>
        </p:nvGrpSpPr>
        <p:grpSpPr>
          <a:xfrm>
            <a:off x="5364088" y="2060848"/>
            <a:ext cx="1440160" cy="1296144"/>
            <a:chOff x="683568" y="3429000"/>
            <a:chExt cx="1440160" cy="1296144"/>
          </a:xfrm>
        </p:grpSpPr>
        <p:sp>
          <p:nvSpPr>
            <p:cNvPr id="28" name="Elipsa 27"/>
            <p:cNvSpPr/>
            <p:nvPr/>
          </p:nvSpPr>
          <p:spPr>
            <a:xfrm>
              <a:off x="755576" y="3429000"/>
              <a:ext cx="1296144" cy="129614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cs-CZ" dirty="0">
                <a:solidFill>
                  <a:prstClr val="white"/>
                </a:solidFill>
              </a:endParaRPr>
            </a:p>
          </p:txBody>
        </p:sp>
        <p:sp>
          <p:nvSpPr>
            <p:cNvPr id="29" name="TextovéPole 28"/>
            <p:cNvSpPr txBox="1"/>
            <p:nvPr/>
          </p:nvSpPr>
          <p:spPr>
            <a:xfrm>
              <a:off x="683568" y="3573016"/>
              <a:ext cx="14401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cs-CZ" sz="1400" dirty="0">
                  <a:solidFill>
                    <a:prstClr val="white"/>
                  </a:solidFill>
                  <a:latin typeface="Calibri"/>
                  <a:cs typeface="+mn-cs"/>
                </a:rPr>
                <a:t>Jedinec s recidivujícím kriminálním chováním </a:t>
              </a:r>
            </a:p>
          </p:txBody>
        </p:sp>
      </p:grpSp>
      <p:grpSp>
        <p:nvGrpSpPr>
          <p:cNvPr id="30" name="Skupina 29"/>
          <p:cNvGrpSpPr/>
          <p:nvPr/>
        </p:nvGrpSpPr>
        <p:grpSpPr>
          <a:xfrm>
            <a:off x="3131840" y="764704"/>
            <a:ext cx="1296144" cy="1296144"/>
            <a:chOff x="755576" y="3429000"/>
            <a:chExt cx="1296144" cy="1296144"/>
          </a:xfrm>
        </p:grpSpPr>
        <p:sp>
          <p:nvSpPr>
            <p:cNvPr id="31" name="Elipsa 30"/>
            <p:cNvSpPr/>
            <p:nvPr/>
          </p:nvSpPr>
          <p:spPr>
            <a:xfrm>
              <a:off x="755576" y="3429000"/>
              <a:ext cx="1296144" cy="129614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cs-CZ" dirty="0">
                <a:solidFill>
                  <a:prstClr val="white"/>
                </a:solidFill>
              </a:endParaRPr>
            </a:p>
          </p:txBody>
        </p:sp>
        <p:sp>
          <p:nvSpPr>
            <p:cNvPr id="32" name="TextovéPole 31"/>
            <p:cNvSpPr txBox="1"/>
            <p:nvPr/>
          </p:nvSpPr>
          <p:spPr>
            <a:xfrm>
              <a:off x="827584" y="3573016"/>
              <a:ext cx="115212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cs-CZ" sz="1400" dirty="0">
                  <a:solidFill>
                    <a:prstClr val="white"/>
                  </a:solidFill>
                  <a:latin typeface="Calibri"/>
                  <a:cs typeface="+mn-cs"/>
                </a:rPr>
                <a:t>zájem společnosti na </a:t>
              </a:r>
              <a:r>
                <a:rPr lang="cs-CZ" sz="1400" dirty="0" smtClean="0">
                  <a:solidFill>
                    <a:prstClr val="white"/>
                  </a:solidFill>
                  <a:latin typeface="Calibri"/>
                  <a:cs typeface="+mn-cs"/>
                </a:rPr>
                <a:t>veřejném pořádku</a:t>
              </a:r>
              <a:endParaRPr lang="cs-CZ" sz="1400" dirty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</p:grpSp>
      <p:grpSp>
        <p:nvGrpSpPr>
          <p:cNvPr id="34" name="Skupina 33"/>
          <p:cNvGrpSpPr/>
          <p:nvPr/>
        </p:nvGrpSpPr>
        <p:grpSpPr>
          <a:xfrm>
            <a:off x="6876256" y="3429000"/>
            <a:ext cx="1440160" cy="1296144"/>
            <a:chOff x="683568" y="3429000"/>
            <a:chExt cx="1440160" cy="1296144"/>
          </a:xfrm>
        </p:grpSpPr>
        <p:sp>
          <p:nvSpPr>
            <p:cNvPr id="35" name="Elipsa 34"/>
            <p:cNvSpPr/>
            <p:nvPr/>
          </p:nvSpPr>
          <p:spPr>
            <a:xfrm>
              <a:off x="755576" y="3429000"/>
              <a:ext cx="1296144" cy="129614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cs-CZ" dirty="0">
                <a:solidFill>
                  <a:prstClr val="white"/>
                </a:solidFill>
              </a:endParaRPr>
            </a:p>
          </p:txBody>
        </p:sp>
        <p:sp>
          <p:nvSpPr>
            <p:cNvPr id="36" name="TextovéPole 35"/>
            <p:cNvSpPr txBox="1"/>
            <p:nvPr/>
          </p:nvSpPr>
          <p:spPr>
            <a:xfrm>
              <a:off x="683568" y="3717032"/>
              <a:ext cx="144016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cs-CZ" sz="1400" dirty="0">
                  <a:solidFill>
                    <a:prstClr val="white"/>
                  </a:solidFill>
                  <a:latin typeface="Calibri"/>
                  <a:cs typeface="+mn-cs"/>
                </a:rPr>
                <a:t>Jedinec s výlučně ekonomickou motivací</a:t>
              </a:r>
            </a:p>
          </p:txBody>
        </p:sp>
      </p:grpSp>
      <p:grpSp>
        <p:nvGrpSpPr>
          <p:cNvPr id="37" name="Skupina 36"/>
          <p:cNvGrpSpPr/>
          <p:nvPr/>
        </p:nvGrpSpPr>
        <p:grpSpPr>
          <a:xfrm>
            <a:off x="5436096" y="3429000"/>
            <a:ext cx="1440160" cy="1296144"/>
            <a:chOff x="683568" y="3429000"/>
            <a:chExt cx="1440160" cy="1296144"/>
          </a:xfrm>
        </p:grpSpPr>
        <p:sp>
          <p:nvSpPr>
            <p:cNvPr id="38" name="Elipsa 37"/>
            <p:cNvSpPr/>
            <p:nvPr/>
          </p:nvSpPr>
          <p:spPr>
            <a:xfrm>
              <a:off x="755576" y="3429000"/>
              <a:ext cx="1296144" cy="129614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cs-CZ" dirty="0">
                <a:solidFill>
                  <a:prstClr val="white"/>
                </a:solidFill>
              </a:endParaRPr>
            </a:p>
          </p:txBody>
        </p:sp>
        <p:sp>
          <p:nvSpPr>
            <p:cNvPr id="39" name="TextovéPole 38"/>
            <p:cNvSpPr txBox="1"/>
            <p:nvPr/>
          </p:nvSpPr>
          <p:spPr>
            <a:xfrm>
              <a:off x="683568" y="3645024"/>
              <a:ext cx="14401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cs-CZ" sz="1200" dirty="0">
                  <a:solidFill>
                    <a:prstClr val="white"/>
                  </a:solidFill>
                  <a:latin typeface="Calibri"/>
                  <a:cs typeface="+mn-cs"/>
                </a:rPr>
                <a:t>Jedinec v akutní intoxikaci či ve stavu abstinenčního syndromu  </a:t>
              </a:r>
            </a:p>
          </p:txBody>
        </p:sp>
      </p:grpSp>
      <p:grpSp>
        <p:nvGrpSpPr>
          <p:cNvPr id="40" name="Skupina 39"/>
          <p:cNvGrpSpPr/>
          <p:nvPr/>
        </p:nvGrpSpPr>
        <p:grpSpPr>
          <a:xfrm>
            <a:off x="6876256" y="2060848"/>
            <a:ext cx="1440160" cy="1296144"/>
            <a:chOff x="683568" y="3429000"/>
            <a:chExt cx="1440160" cy="1296144"/>
          </a:xfrm>
        </p:grpSpPr>
        <p:sp>
          <p:nvSpPr>
            <p:cNvPr id="41" name="Elipsa 40"/>
            <p:cNvSpPr/>
            <p:nvPr/>
          </p:nvSpPr>
          <p:spPr>
            <a:xfrm>
              <a:off x="755576" y="3429000"/>
              <a:ext cx="1296144" cy="129614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cs-CZ" dirty="0">
                <a:solidFill>
                  <a:prstClr val="white"/>
                </a:solidFill>
              </a:endParaRPr>
            </a:p>
          </p:txBody>
        </p:sp>
        <p:sp>
          <p:nvSpPr>
            <p:cNvPr id="42" name="TextovéPole 41"/>
            <p:cNvSpPr txBox="1"/>
            <p:nvPr/>
          </p:nvSpPr>
          <p:spPr>
            <a:xfrm>
              <a:off x="683568" y="3861048"/>
              <a:ext cx="14401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cs-CZ" sz="1400" dirty="0">
                  <a:solidFill>
                    <a:prstClr val="white"/>
                  </a:solidFill>
                  <a:latin typeface="Calibri"/>
                  <a:cs typeface="+mn-cs"/>
                </a:rPr>
                <a:t>Prvopachatel </a:t>
              </a:r>
            </a:p>
          </p:txBody>
        </p:sp>
      </p:grpSp>
      <p:grpSp>
        <p:nvGrpSpPr>
          <p:cNvPr id="43" name="Skupina 42"/>
          <p:cNvGrpSpPr/>
          <p:nvPr/>
        </p:nvGrpSpPr>
        <p:grpSpPr>
          <a:xfrm>
            <a:off x="1763688" y="2132856"/>
            <a:ext cx="1296144" cy="1296144"/>
            <a:chOff x="755576" y="3429000"/>
            <a:chExt cx="1296144" cy="1296144"/>
          </a:xfrm>
        </p:grpSpPr>
        <p:sp>
          <p:nvSpPr>
            <p:cNvPr id="44" name="Elipsa 43"/>
            <p:cNvSpPr/>
            <p:nvPr/>
          </p:nvSpPr>
          <p:spPr>
            <a:xfrm>
              <a:off x="755576" y="3429000"/>
              <a:ext cx="1296144" cy="129614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cs-CZ" dirty="0">
                <a:solidFill>
                  <a:prstClr val="white"/>
                </a:solidFill>
              </a:endParaRPr>
            </a:p>
          </p:txBody>
        </p:sp>
        <p:sp>
          <p:nvSpPr>
            <p:cNvPr id="45" name="TextovéPole 44"/>
            <p:cNvSpPr txBox="1"/>
            <p:nvPr/>
          </p:nvSpPr>
          <p:spPr>
            <a:xfrm>
              <a:off x="827584" y="3501008"/>
              <a:ext cx="115212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cs-CZ" sz="1200" dirty="0">
                  <a:solidFill>
                    <a:prstClr val="white"/>
                  </a:solidFill>
                  <a:latin typeface="Calibri"/>
                  <a:cs typeface="+mn-cs"/>
                </a:rPr>
                <a:t>osobní integrita či majetek fyzické-právnické osoby</a:t>
              </a:r>
            </a:p>
          </p:txBody>
        </p:sp>
      </p:grpSp>
      <p:sp>
        <p:nvSpPr>
          <p:cNvPr id="51" name="Obdélník 50"/>
          <p:cNvSpPr/>
          <p:nvPr/>
        </p:nvSpPr>
        <p:spPr>
          <a:xfrm>
            <a:off x="287524" y="3171872"/>
            <a:ext cx="504056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 dirty="0">
              <a:solidFill>
                <a:prstClr val="black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cs-CZ" sz="1200" dirty="0">
                <a:solidFill>
                  <a:prstClr val="black"/>
                </a:solidFill>
                <a:latin typeface="Times New Roman CE" pitchFamily="18" charset="-18"/>
                <a:cs typeface="+mn-cs"/>
              </a:rPr>
              <a:t>1. </a:t>
            </a:r>
            <a:r>
              <a:rPr lang="cs-CZ" sz="1200" i="1" dirty="0">
                <a:solidFill>
                  <a:prstClr val="black"/>
                </a:solidFill>
                <a:latin typeface="Times New Roman CE" pitchFamily="18" charset="-18"/>
                <a:cs typeface="+mn-cs"/>
              </a:rPr>
              <a:t>Psychofarmakologicky podmíněné trestné činy – trestné činy spáchané pod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cs-CZ" sz="1200" dirty="0">
                <a:solidFill>
                  <a:prstClr val="black"/>
                </a:solidFill>
                <a:latin typeface="Times New Roman CE" pitchFamily="18" charset="-18"/>
                <a:cs typeface="+mn-cs"/>
              </a:rPr>
              <a:t>vlivem psychoaktivní látky, v důsledku jejího akutního či chronického užívání.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cs-CZ" sz="1200" dirty="0">
                <a:solidFill>
                  <a:prstClr val="black"/>
                </a:solidFill>
                <a:latin typeface="Times New Roman CE" pitchFamily="18" charset="-18"/>
                <a:cs typeface="+mn-cs"/>
              </a:rPr>
              <a:t>2. </a:t>
            </a:r>
            <a:r>
              <a:rPr lang="cs-CZ" sz="1200" i="1" dirty="0">
                <a:solidFill>
                  <a:prstClr val="black"/>
                </a:solidFill>
                <a:latin typeface="Times New Roman CE" pitchFamily="18" charset="-18"/>
                <a:cs typeface="+mn-cs"/>
              </a:rPr>
              <a:t>Ekonomicky motivované trestné činy – trestné činy spáchané za účelem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cs-CZ" sz="1200" dirty="0">
                <a:solidFill>
                  <a:prstClr val="black"/>
                </a:solidFill>
                <a:latin typeface="Times New Roman CE" pitchFamily="18" charset="-18"/>
                <a:cs typeface="+mn-cs"/>
              </a:rPr>
              <a:t>obstarání prostředků na drogy (či drog samotných).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cs-CZ" sz="1200" dirty="0">
                <a:solidFill>
                  <a:prstClr val="black"/>
                </a:solidFill>
                <a:latin typeface="Times New Roman CE" pitchFamily="18" charset="-18"/>
                <a:cs typeface="+mn-cs"/>
              </a:rPr>
              <a:t>3. </a:t>
            </a:r>
            <a:r>
              <a:rPr lang="cs-CZ" sz="1200" i="1" dirty="0">
                <a:solidFill>
                  <a:prstClr val="black"/>
                </a:solidFill>
                <a:latin typeface="Times New Roman CE" pitchFamily="18" charset="-18"/>
                <a:cs typeface="+mn-cs"/>
              </a:rPr>
              <a:t>Systémové trestné činy – trestné činy spáchané v rámci fungování trhů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cs-CZ" sz="1200" dirty="0">
                <a:solidFill>
                  <a:prstClr val="black"/>
                </a:solidFill>
                <a:latin typeface="Times New Roman CE" pitchFamily="18" charset="-18"/>
                <a:cs typeface="+mn-cs"/>
              </a:rPr>
              <a:t>s nelegálními drogami, jako součást činností spočívajících v nabídce, distribuci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cs-CZ" sz="1200" dirty="0">
                <a:solidFill>
                  <a:prstClr val="black"/>
                </a:solidFill>
                <a:latin typeface="Times New Roman CE" pitchFamily="18" charset="-18"/>
                <a:cs typeface="+mn-cs"/>
              </a:rPr>
              <a:t>a užívání drog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cs-CZ" sz="1200" dirty="0">
                <a:solidFill>
                  <a:prstClr val="black"/>
                </a:solidFill>
                <a:latin typeface="Times New Roman CE" pitchFamily="18" charset="-18"/>
                <a:cs typeface="+mn-cs"/>
              </a:rPr>
              <a:t>4. </a:t>
            </a:r>
            <a:r>
              <a:rPr lang="cs-CZ" sz="1200" i="1" dirty="0">
                <a:solidFill>
                  <a:prstClr val="black"/>
                </a:solidFill>
                <a:latin typeface="Times New Roman CE" pitchFamily="18" charset="-18"/>
                <a:cs typeface="+mn-cs"/>
              </a:rPr>
              <a:t>Trestné činy proti drogovým zákonům – trestné činy spočívající v porušení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cs-CZ" sz="1200" dirty="0">
                <a:solidFill>
                  <a:prstClr val="black"/>
                </a:solidFill>
                <a:latin typeface="Times New Roman CE" pitchFamily="18" charset="-18"/>
                <a:cs typeface="+mn-cs"/>
              </a:rPr>
              <a:t>protidrogové (a související) legislativy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 sz="1200" dirty="0">
              <a:solidFill>
                <a:prstClr val="black"/>
              </a:solidFill>
              <a:latin typeface="Times New Roman CE" pitchFamily="18" charset="-18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cs-CZ" sz="800" dirty="0">
                <a:solidFill>
                  <a:prstClr val="black"/>
                </a:solidFill>
                <a:latin typeface="Times New Roman CE" pitchFamily="18" charset="-18"/>
                <a:cs typeface="+mn-cs"/>
              </a:rPr>
              <a:t>dělení podle Evropského monitorovacího střediska pro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cs-CZ" sz="800" dirty="0">
                <a:solidFill>
                  <a:prstClr val="black"/>
                </a:solidFill>
                <a:latin typeface="Times New Roman CE" pitchFamily="18" charset="-18"/>
                <a:cs typeface="+mn-cs"/>
              </a:rPr>
              <a:t>drogy a drogovou závislost (EMCDDA)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cs-CZ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7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Graf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7303047"/>
              </p:ext>
            </p:extLst>
          </p:nvPr>
        </p:nvGraphicFramePr>
        <p:xfrm>
          <a:off x="395536" y="4211037"/>
          <a:ext cx="3600400" cy="2168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af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6742722"/>
              </p:ext>
            </p:extLst>
          </p:nvPr>
        </p:nvGraphicFramePr>
        <p:xfrm>
          <a:off x="396377" y="1218152"/>
          <a:ext cx="8136904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628650" y="-99392"/>
            <a:ext cx="7886700" cy="1325563"/>
          </a:xfrm>
        </p:spPr>
        <p:txBody>
          <a:bodyPr>
            <a:normAutofit/>
          </a:bodyPr>
          <a:lstStyle/>
          <a:p>
            <a:pPr algn="ctr">
              <a:defRPr sz="14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cs-CZ" sz="2800" b="1" dirty="0" smtClean="0">
                <a:solidFill>
                  <a:srgbClr val="00B0F0"/>
                </a:solidFill>
              </a:rPr>
              <a:t>Odhalené pěstírny </a:t>
            </a:r>
            <a:r>
              <a:rPr lang="en-US" sz="2800" b="1" dirty="0" smtClean="0">
                <a:solidFill>
                  <a:srgbClr val="00B0F0"/>
                </a:solidFill>
              </a:rPr>
              <a:t>v </a:t>
            </a:r>
            <a:r>
              <a:rPr lang="en-US" sz="2800" b="1" dirty="0">
                <a:solidFill>
                  <a:srgbClr val="00B0F0"/>
                </a:solidFill>
              </a:rPr>
              <a:t>ČR</a:t>
            </a:r>
            <a:r>
              <a:rPr lang="cs-CZ" sz="2800" b="1" dirty="0">
                <a:solidFill>
                  <a:srgbClr val="00B0F0"/>
                </a:solidFill>
              </a:rPr>
              <a:t> </a:t>
            </a:r>
            <a:r>
              <a:rPr lang="cs-CZ" sz="2800" b="1" dirty="0" smtClean="0">
                <a:solidFill>
                  <a:srgbClr val="00B0F0"/>
                </a:solidFill>
              </a:rPr>
              <a:t>dle produkční schopnosti</a:t>
            </a:r>
            <a:br>
              <a:rPr lang="cs-CZ" sz="2800" b="1" dirty="0" smtClean="0">
                <a:solidFill>
                  <a:srgbClr val="00B0F0"/>
                </a:solidFill>
              </a:rPr>
            </a:br>
            <a:r>
              <a:rPr lang="cs-CZ" sz="2800" b="1" dirty="0" smtClean="0">
                <a:solidFill>
                  <a:srgbClr val="00B0F0"/>
                </a:solidFill>
              </a:rPr>
              <a:t>v </a:t>
            </a:r>
            <a:r>
              <a:rPr lang="cs-CZ" sz="2800" b="1" dirty="0">
                <a:solidFill>
                  <a:srgbClr val="00B0F0"/>
                </a:solidFill>
              </a:rPr>
              <a:t>letech </a:t>
            </a:r>
            <a:r>
              <a:rPr lang="cs-CZ" sz="2800" b="1" dirty="0" smtClean="0">
                <a:solidFill>
                  <a:srgbClr val="00B0F0"/>
                </a:solidFill>
              </a:rPr>
              <a:t>2002 </a:t>
            </a:r>
            <a:r>
              <a:rPr lang="cs-CZ" sz="2800" b="1" dirty="0">
                <a:solidFill>
                  <a:srgbClr val="00B0F0"/>
                </a:solidFill>
              </a:rPr>
              <a:t>- dosud </a:t>
            </a:r>
            <a:endParaRPr lang="en-US" sz="2800" b="1" dirty="0">
              <a:solidFill>
                <a:srgbClr val="00B0F0"/>
              </a:solidFill>
            </a:endParaRPr>
          </a:p>
        </p:txBody>
      </p:sp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3430422"/>
              </p:ext>
            </p:extLst>
          </p:nvPr>
        </p:nvGraphicFramePr>
        <p:xfrm>
          <a:off x="4139952" y="4293096"/>
          <a:ext cx="4686302" cy="17358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4096"/>
                <a:gridCol w="705105"/>
                <a:gridCol w="560936"/>
                <a:gridCol w="511233"/>
                <a:gridCol w="511233"/>
                <a:gridCol w="511233"/>
                <a:gridCol w="511233"/>
                <a:gridCol w="511233"/>
              </a:tblGrid>
              <a:tr h="199777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kritérium (ks rostlin)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9777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 dirty="0">
                          <a:effectLst/>
                        </a:rPr>
                        <a:t>2011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 dirty="0">
                          <a:effectLst/>
                        </a:rPr>
                        <a:t>2012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 dirty="0">
                          <a:effectLst/>
                        </a:rPr>
                        <a:t>2013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 dirty="0">
                          <a:effectLst/>
                        </a:rPr>
                        <a:t>2014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 dirty="0">
                          <a:effectLst/>
                        </a:rPr>
                        <a:t>2015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 dirty="0">
                          <a:effectLst/>
                        </a:rPr>
                        <a:t>2016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977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1 - 49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malá domácí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49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69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125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131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109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162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977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50 - 249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malá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43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42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75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85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73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81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977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250 - 499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střední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22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25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21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21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977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500 - 999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velká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16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24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34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25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977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1000 +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průmyslová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28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36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20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23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86359">
                <a:tc>
                  <a:txBody>
                    <a:bodyPr/>
                    <a:lstStyle/>
                    <a:p>
                      <a:pPr algn="l" fontAlgn="b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nezjištěno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7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16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>
                          <a:effectLst/>
                        </a:rPr>
                        <a:t>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u="none" strike="noStrike" dirty="0">
                          <a:effectLst/>
                        </a:rPr>
                        <a:t>4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9" name="Picture 9" descr="Znak NP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15350" y="5967413"/>
            <a:ext cx="3810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402069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5619132"/>
              </p:ext>
            </p:extLst>
          </p:nvPr>
        </p:nvGraphicFramePr>
        <p:xfrm>
          <a:off x="611560" y="3573014"/>
          <a:ext cx="7886697" cy="1840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31028"/>
                <a:gridCol w="709664"/>
                <a:gridCol w="656994"/>
                <a:gridCol w="598779"/>
                <a:gridCol w="598779"/>
                <a:gridCol w="598779"/>
                <a:gridCol w="598779"/>
                <a:gridCol w="598779"/>
                <a:gridCol w="598779"/>
                <a:gridCol w="598779"/>
                <a:gridCol w="598779"/>
                <a:gridCol w="598779"/>
              </a:tblGrid>
              <a:tr h="306720"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1" u="none" strike="noStrike" dirty="0">
                          <a:effectLst/>
                        </a:rPr>
                        <a:t>2006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1" u="none" strike="noStrike" dirty="0">
                          <a:effectLst/>
                        </a:rPr>
                        <a:t>2007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1" u="none" strike="noStrike" dirty="0">
                          <a:effectLst/>
                        </a:rPr>
                        <a:t>2008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1" u="none" strike="noStrike" dirty="0">
                          <a:effectLst/>
                        </a:rPr>
                        <a:t>2009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1" u="none" strike="noStrike" dirty="0">
                          <a:effectLst/>
                        </a:rPr>
                        <a:t>2010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1" u="none" strike="noStrike" dirty="0">
                          <a:effectLst/>
                        </a:rPr>
                        <a:t>2011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1" u="none" strike="noStrike" dirty="0">
                          <a:effectLst/>
                        </a:rPr>
                        <a:t>2012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1" u="none" strike="noStrike" dirty="0">
                          <a:effectLst/>
                        </a:rPr>
                        <a:t>2013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1" u="none" strike="noStrike" dirty="0">
                          <a:effectLst/>
                        </a:rPr>
                        <a:t>2014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1" u="none" strike="noStrike" dirty="0">
                          <a:effectLst/>
                        </a:rPr>
                        <a:t>2015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1" u="none" strike="noStrike" dirty="0">
                          <a:effectLst/>
                        </a:rPr>
                        <a:t>2016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b"/>
                </a:tc>
              </a:tr>
              <a:tr h="30672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 dirty="0" smtClean="0">
                          <a:effectLst/>
                        </a:rPr>
                        <a:t>odhaleno </a:t>
                      </a:r>
                      <a:r>
                        <a:rPr lang="cs-CZ" sz="1000" u="none" strike="noStrike" dirty="0">
                          <a:effectLst/>
                        </a:rPr>
                        <a:t>pěstíren</a:t>
                      </a:r>
                      <a:endParaRPr lang="cs-CZ" sz="10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17</a:t>
                      </a:r>
                      <a:endParaRPr lang="cs-CZ" sz="100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34</a:t>
                      </a:r>
                      <a:endParaRPr lang="cs-CZ" sz="100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79</a:t>
                      </a:r>
                      <a:endParaRPr lang="cs-CZ" sz="100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84</a:t>
                      </a:r>
                      <a:endParaRPr lang="cs-CZ" sz="100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145</a:t>
                      </a:r>
                      <a:endParaRPr lang="cs-CZ" sz="100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165</a:t>
                      </a:r>
                      <a:endParaRPr lang="cs-CZ" sz="100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199</a:t>
                      </a:r>
                      <a:endParaRPr lang="cs-CZ" sz="100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276</a:t>
                      </a:r>
                      <a:endParaRPr lang="cs-CZ" sz="100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301</a:t>
                      </a:r>
                      <a:endParaRPr lang="cs-CZ" sz="100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220</a:t>
                      </a:r>
                      <a:endParaRPr lang="cs-CZ" sz="100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299</a:t>
                      </a:r>
                      <a:endParaRPr lang="cs-CZ" sz="100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b"/>
                </a:tc>
              </a:tr>
              <a:tr h="30672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"české"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48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68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95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119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204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234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193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248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b"/>
                </a:tc>
              </a:tr>
              <a:tr h="30672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"vietnamské"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42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31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60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49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67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57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40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15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24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b"/>
                </a:tc>
              </a:tr>
              <a:tr h="30672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"ostatní národnosti"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18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b"/>
                </a:tc>
              </a:tr>
              <a:tr h="30672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nezjištěno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6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9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19" marR="8319" marT="8319" marB="0" anchor="b"/>
                </a:tc>
              </a:tr>
            </a:tbl>
          </a:graphicData>
        </a:graphic>
      </p:graphicFrame>
      <p:graphicFrame>
        <p:nvGraphicFramePr>
          <p:cNvPr id="6" name="Graf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7523168"/>
              </p:ext>
            </p:extLst>
          </p:nvPr>
        </p:nvGraphicFramePr>
        <p:xfrm>
          <a:off x="467544" y="1484784"/>
          <a:ext cx="1600141" cy="14350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f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8325320"/>
              </p:ext>
            </p:extLst>
          </p:nvPr>
        </p:nvGraphicFramePr>
        <p:xfrm>
          <a:off x="2123728" y="1484784"/>
          <a:ext cx="1563052" cy="1429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af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8247215"/>
              </p:ext>
            </p:extLst>
          </p:nvPr>
        </p:nvGraphicFramePr>
        <p:xfrm>
          <a:off x="3779912" y="1484784"/>
          <a:ext cx="1573649" cy="1429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Graf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7513595"/>
              </p:ext>
            </p:extLst>
          </p:nvPr>
        </p:nvGraphicFramePr>
        <p:xfrm>
          <a:off x="5436096" y="1484784"/>
          <a:ext cx="1557753" cy="1429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Graf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7601045"/>
              </p:ext>
            </p:extLst>
          </p:nvPr>
        </p:nvGraphicFramePr>
        <p:xfrm>
          <a:off x="7092280" y="1484784"/>
          <a:ext cx="1690215" cy="1426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Nadpis 1"/>
          <p:cNvSpPr>
            <a:spLocks noGrp="1"/>
          </p:cNvSpPr>
          <p:nvPr>
            <p:ph type="title"/>
          </p:nvPr>
        </p:nvSpPr>
        <p:spPr>
          <a:xfrm>
            <a:off x="628650" y="188640"/>
            <a:ext cx="7886700" cy="1325563"/>
          </a:xfrm>
        </p:spPr>
        <p:txBody>
          <a:bodyPr>
            <a:normAutofit/>
          </a:bodyPr>
          <a:lstStyle/>
          <a:p>
            <a:pPr algn="ctr">
              <a:defRPr sz="14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cs-CZ" sz="2800" b="1" dirty="0" smtClean="0">
                <a:solidFill>
                  <a:srgbClr val="00B0F0"/>
                </a:solidFill>
              </a:rPr>
              <a:t>Odhalené pěstírny </a:t>
            </a:r>
            <a:r>
              <a:rPr lang="en-US" sz="2800" b="1" dirty="0" smtClean="0">
                <a:solidFill>
                  <a:srgbClr val="00B0F0"/>
                </a:solidFill>
              </a:rPr>
              <a:t>v </a:t>
            </a:r>
            <a:r>
              <a:rPr lang="en-US" sz="2800" b="1" dirty="0">
                <a:solidFill>
                  <a:srgbClr val="00B0F0"/>
                </a:solidFill>
              </a:rPr>
              <a:t>ČR</a:t>
            </a:r>
            <a:r>
              <a:rPr lang="cs-CZ" sz="2800" b="1" dirty="0">
                <a:solidFill>
                  <a:srgbClr val="00B0F0"/>
                </a:solidFill>
              </a:rPr>
              <a:t> </a:t>
            </a:r>
            <a:r>
              <a:rPr lang="cs-CZ" sz="2800" b="1" dirty="0" smtClean="0">
                <a:solidFill>
                  <a:srgbClr val="00B0F0"/>
                </a:solidFill>
              </a:rPr>
              <a:t>dle státní příslušnosti</a:t>
            </a:r>
            <a:br>
              <a:rPr lang="cs-CZ" sz="2800" b="1" dirty="0" smtClean="0">
                <a:solidFill>
                  <a:srgbClr val="00B0F0"/>
                </a:solidFill>
              </a:rPr>
            </a:br>
            <a:r>
              <a:rPr lang="cs-CZ" sz="2800" b="1" dirty="0" smtClean="0">
                <a:solidFill>
                  <a:srgbClr val="00B0F0"/>
                </a:solidFill>
              </a:rPr>
              <a:t>v </a:t>
            </a:r>
            <a:r>
              <a:rPr lang="cs-CZ" sz="2800" b="1" dirty="0">
                <a:solidFill>
                  <a:srgbClr val="00B0F0"/>
                </a:solidFill>
              </a:rPr>
              <a:t>letech </a:t>
            </a:r>
            <a:r>
              <a:rPr lang="cs-CZ" sz="2800" b="1" dirty="0" smtClean="0">
                <a:solidFill>
                  <a:srgbClr val="00B0F0"/>
                </a:solidFill>
              </a:rPr>
              <a:t>2006 </a:t>
            </a:r>
            <a:r>
              <a:rPr lang="cs-CZ" sz="2800" b="1" dirty="0">
                <a:solidFill>
                  <a:srgbClr val="00B0F0"/>
                </a:solidFill>
              </a:rPr>
              <a:t>- dosud </a:t>
            </a:r>
            <a:endParaRPr lang="en-US" sz="2800" b="1" dirty="0">
              <a:solidFill>
                <a:srgbClr val="00B0F0"/>
              </a:solidFill>
            </a:endParaRPr>
          </a:p>
        </p:txBody>
      </p:sp>
      <p:pic>
        <p:nvPicPr>
          <p:cNvPr id="12" name="Picture 9" descr="Znak NPC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47949" y="5805264"/>
            <a:ext cx="3810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58605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9" name="Graf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4334865"/>
              </p:ext>
            </p:extLst>
          </p:nvPr>
        </p:nvGraphicFramePr>
        <p:xfrm>
          <a:off x="467544" y="1685266"/>
          <a:ext cx="8129340" cy="37914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pPr algn="ctr">
              <a:defRPr sz="14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cs-CZ" sz="2800" b="1" dirty="0" smtClean="0">
                <a:solidFill>
                  <a:srgbClr val="00B0F0"/>
                </a:solidFill>
              </a:rPr>
              <a:t>Teritoriální rozdělení odhalených pěstíren </a:t>
            </a:r>
            <a:r>
              <a:rPr lang="en-US" sz="2800" b="1" dirty="0" smtClean="0">
                <a:solidFill>
                  <a:srgbClr val="00B0F0"/>
                </a:solidFill>
              </a:rPr>
              <a:t> v </a:t>
            </a:r>
            <a:r>
              <a:rPr lang="en-US" sz="2800" b="1" dirty="0">
                <a:solidFill>
                  <a:srgbClr val="00B0F0"/>
                </a:solidFill>
              </a:rPr>
              <a:t>ČR</a:t>
            </a:r>
            <a:r>
              <a:rPr lang="cs-CZ" sz="2800" b="1" dirty="0">
                <a:solidFill>
                  <a:srgbClr val="00B0F0"/>
                </a:solidFill>
              </a:rPr>
              <a:t> </a:t>
            </a:r>
            <a:r>
              <a:rPr lang="cs-CZ" sz="2800" b="1" dirty="0" smtClean="0">
                <a:solidFill>
                  <a:srgbClr val="00B0F0"/>
                </a:solidFill>
              </a:rPr>
              <a:t/>
            </a:r>
            <a:br>
              <a:rPr lang="cs-CZ" sz="2800" b="1" dirty="0" smtClean="0">
                <a:solidFill>
                  <a:srgbClr val="00B0F0"/>
                </a:solidFill>
              </a:rPr>
            </a:br>
            <a:r>
              <a:rPr lang="cs-CZ" sz="2800" b="1" dirty="0" smtClean="0">
                <a:solidFill>
                  <a:srgbClr val="00B0F0"/>
                </a:solidFill>
              </a:rPr>
              <a:t>v </a:t>
            </a:r>
            <a:r>
              <a:rPr lang="cs-CZ" sz="2800" b="1" dirty="0">
                <a:solidFill>
                  <a:srgbClr val="00B0F0"/>
                </a:solidFill>
              </a:rPr>
              <a:t>letech  </a:t>
            </a:r>
            <a:r>
              <a:rPr lang="cs-CZ" sz="2800" b="1" dirty="0" smtClean="0">
                <a:solidFill>
                  <a:srgbClr val="00B0F0"/>
                </a:solidFill>
              </a:rPr>
              <a:t>2002 </a:t>
            </a:r>
            <a:r>
              <a:rPr lang="cs-CZ" sz="2800" b="1" dirty="0">
                <a:solidFill>
                  <a:srgbClr val="00B0F0"/>
                </a:solidFill>
              </a:rPr>
              <a:t>- dosud </a:t>
            </a:r>
            <a:endParaRPr lang="en-US" sz="2800" b="1" dirty="0">
              <a:solidFill>
                <a:srgbClr val="00B0F0"/>
              </a:solidFill>
            </a:endParaRPr>
          </a:p>
        </p:txBody>
      </p:sp>
      <p:pic>
        <p:nvPicPr>
          <p:cNvPr id="5" name="Picture 9" descr="Znak NP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47949" y="5805264"/>
            <a:ext cx="3810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982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3691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>
                <a:solidFill>
                  <a:srgbClr val="0070C0"/>
                </a:solidFill>
              </a:rPr>
              <a:t>Cizinci a drogová trestná činnost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seminář Kašperské Hory - 30.3.2017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263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TextovéPole 4"/>
          <p:cNvSpPr txBox="1">
            <a:spLocks noChangeArrowheads="1"/>
          </p:cNvSpPr>
          <p:nvPr/>
        </p:nvSpPr>
        <p:spPr bwMode="auto">
          <a:xfrm>
            <a:off x="567111" y="1238580"/>
            <a:ext cx="8286750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cs-CZ" sz="1400" dirty="0">
                <a:solidFill>
                  <a:srgbClr val="000000"/>
                </a:solidFill>
                <a:latin typeface="Comic Sans MS" pitchFamily="66" charset="0"/>
                <a:cs typeface="+mn-cs"/>
              </a:rPr>
              <a:t>  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hodnoty, organizovanost, konspirativnost, jazyková bariéra</a:t>
            </a:r>
          </a:p>
          <a:p>
            <a:pPr>
              <a:buFontTx/>
              <a:buChar char="-"/>
            </a:pPr>
            <a:endParaRPr lang="cs-CZ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odlišné vnímání práva a jeho vymáhání</a:t>
            </a:r>
          </a:p>
          <a:p>
            <a:pPr>
              <a:buFontTx/>
              <a:buChar char="-"/>
            </a:pPr>
            <a:endParaRPr lang="cs-CZ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„diaspora“ na etnickém základě v různých zemích EU i mimo ni</a:t>
            </a:r>
          </a:p>
          <a:p>
            <a:pPr>
              <a:buFontTx/>
              <a:buChar char="-"/>
            </a:pPr>
            <a:endParaRPr lang="cs-CZ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problematická kooperace s orgány vymáhajícími právo v domovských zemích</a:t>
            </a:r>
          </a:p>
          <a:p>
            <a:pPr>
              <a:buFontTx/>
              <a:buChar char="-"/>
            </a:pPr>
            <a:endParaRPr lang="cs-CZ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obtížná individuální identifikace </a:t>
            </a:r>
          </a:p>
          <a:p>
            <a:pPr>
              <a:buFontTx/>
              <a:buChar char="-"/>
            </a:pPr>
            <a:endParaRPr lang="cs-CZ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vykořisťování na etnickém základě a postavení cizinců v zemích EU</a:t>
            </a:r>
          </a:p>
          <a:p>
            <a:pPr>
              <a:buFontTx/>
              <a:buChar char="-"/>
            </a:pPr>
            <a:endParaRPr lang="cs-CZ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fiktivní sňatky, otcovství, padělání </a:t>
            </a:r>
            <a:r>
              <a:rPr lang="cs-CZ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dokladů</a:t>
            </a:r>
          </a:p>
          <a:p>
            <a:endParaRPr lang="cs-CZ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dirty="0">
                <a:solidFill>
                  <a:srgbClr val="000000"/>
                </a:solidFill>
                <a:latin typeface="Comic Sans MS" pitchFamily="66" charset="0"/>
                <a:cs typeface="+mn-cs"/>
              </a:rPr>
              <a:t> </a:t>
            </a:r>
          </a:p>
          <a:p>
            <a:r>
              <a:rPr lang="cs-CZ" sz="1400" dirty="0">
                <a:solidFill>
                  <a:srgbClr val="000000"/>
                </a:solidFill>
                <a:latin typeface="Comic Sans MS" pitchFamily="66" charset="0"/>
                <a:cs typeface="+mn-cs"/>
              </a:rPr>
              <a:t>     </a:t>
            </a:r>
          </a:p>
          <a:p>
            <a:pPr>
              <a:buFontTx/>
              <a:buChar char="-"/>
            </a:pPr>
            <a:endParaRPr lang="cs-CZ" sz="1400" dirty="0">
              <a:solidFill>
                <a:srgbClr val="000000"/>
              </a:solidFill>
              <a:latin typeface="Comic Sans MS" pitchFamily="66" charset="0"/>
              <a:cs typeface="+mn-cs"/>
            </a:endParaRPr>
          </a:p>
          <a:p>
            <a:pPr>
              <a:buFontTx/>
              <a:buChar char="-"/>
            </a:pPr>
            <a:endParaRPr lang="cs-CZ" sz="1400" dirty="0">
              <a:solidFill>
                <a:srgbClr val="00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539552" y="260648"/>
            <a:ext cx="8280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38200" marR="0" lvl="0" indent="-8382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Aspekty ztěžující vymáhání práva ve vztahu </a:t>
            </a:r>
          </a:p>
          <a:p>
            <a:pPr marL="838200" marR="0" lvl="0" indent="-8382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k organizovaným etnicky podmíněným kriminálním skupinám </a:t>
            </a:r>
            <a:endParaRPr kumimoji="0" lang="cs-CZ" sz="20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>
                <a:solidFill>
                  <a:srgbClr val="000000"/>
                </a:solidFill>
              </a:rPr>
              <a:t>seminář Kašperské Hory - 30.3.2017</a:t>
            </a:r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83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30213" y="1500188"/>
            <a:ext cx="8713787" cy="4357687"/>
          </a:xfrm>
          <a:prstGeom prst="rect">
            <a:avLst/>
          </a:prstGeom>
        </p:spPr>
        <p:txBody>
          <a:bodyPr/>
          <a:lstStyle/>
          <a:p>
            <a:pPr marL="438912" indent="-32004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defRPr/>
            </a:pPr>
            <a:r>
              <a:rPr lang="cs-CZ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turecké a albánsky  hovořící skupiny</a:t>
            </a:r>
          </a:p>
          <a:p>
            <a:pPr marL="438912" indent="-32004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defRPr/>
            </a:pPr>
            <a:r>
              <a:rPr lang="cs-CZ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vietnamské zločinecké skupiny</a:t>
            </a:r>
          </a:p>
          <a:p>
            <a:pPr marL="438912" indent="-32004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defRPr/>
            </a:pPr>
            <a:r>
              <a:rPr lang="cs-CZ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romské zločinecké skupiny</a:t>
            </a:r>
          </a:p>
          <a:p>
            <a:pPr marL="438912" indent="-32004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defRPr/>
            </a:pPr>
            <a:r>
              <a:rPr lang="cs-CZ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západoafrické zločinecké skupiny</a:t>
            </a:r>
          </a:p>
          <a:p>
            <a:pPr marL="438912" indent="-32004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defRPr/>
            </a:pPr>
            <a:r>
              <a:rPr lang="cs-CZ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podíl občanů ČR </a:t>
            </a:r>
            <a:endParaRPr lang="cs-CZ" sz="2400" dirty="0"/>
          </a:p>
          <a:p>
            <a:pPr marL="118872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cs-CZ" sz="3200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	</a:t>
            </a:r>
          </a:p>
        </p:txBody>
      </p:sp>
      <p:sp>
        <p:nvSpPr>
          <p:cNvPr id="30723" name="Rectangle 4"/>
          <p:cNvSpPr>
            <a:spLocks noChangeArrowheads="1"/>
          </p:cNvSpPr>
          <p:nvPr/>
        </p:nvSpPr>
        <p:spPr bwMode="auto">
          <a:xfrm>
            <a:off x="-21704" y="150707"/>
            <a:ext cx="8678167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838200" indent="-838200" algn="ctr"/>
            <a:r>
              <a:rPr lang="cs-CZ" sz="3200" b="1" dirty="0">
                <a:solidFill>
                  <a:schemeClr val="tx2"/>
                </a:solidFill>
                <a:latin typeface="Corbel" pitchFamily="34" charset="0"/>
              </a:rPr>
              <a:t/>
            </a:r>
            <a:br>
              <a:rPr lang="cs-CZ" sz="3200" b="1" dirty="0">
                <a:solidFill>
                  <a:schemeClr val="tx2"/>
                </a:solidFill>
                <a:latin typeface="Corbel" pitchFamily="34" charset="0"/>
              </a:rPr>
            </a:br>
            <a:r>
              <a:rPr lang="cs-CZ" sz="2000" b="1" dirty="0">
                <a:solidFill>
                  <a:srgbClr val="00B0F0"/>
                </a:solidFill>
              </a:rPr>
              <a:t>Vliv organizovaných zločineckých skupin </a:t>
            </a:r>
            <a:endParaRPr lang="cs-CZ" sz="2000" b="1" dirty="0" smtClean="0">
              <a:solidFill>
                <a:srgbClr val="00B0F0"/>
              </a:solidFill>
            </a:endParaRPr>
          </a:p>
          <a:p>
            <a:pPr marL="838200" indent="-838200" algn="ctr"/>
            <a:r>
              <a:rPr lang="cs-CZ" sz="2000" b="1" dirty="0" smtClean="0">
                <a:solidFill>
                  <a:srgbClr val="00B0F0"/>
                </a:solidFill>
              </a:rPr>
              <a:t>           na </a:t>
            </a:r>
            <a:r>
              <a:rPr lang="cs-CZ" sz="2000" b="1" dirty="0">
                <a:solidFill>
                  <a:srgbClr val="00B0F0"/>
                </a:solidFill>
              </a:rPr>
              <a:t>drogovou situaci v ČR</a:t>
            </a:r>
          </a:p>
          <a:p>
            <a:pPr marL="838200" indent="-838200" algn="ctr"/>
            <a:endParaRPr lang="cs-CZ" sz="2800" b="1" dirty="0">
              <a:solidFill>
                <a:srgbClr val="000066"/>
              </a:solidFill>
            </a:endParaRPr>
          </a:p>
        </p:txBody>
      </p:sp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1121840" y="4750488"/>
            <a:ext cx="7330531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</a:rPr>
              <a:t>POLYVALENTNÍ  UŽÍVÁNÍ  =  POLYDROGOVÝ CHARAKTER TRHU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seminář Kašperské Hory - 30.3.2017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12323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cs-CZ" sz="20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Cizinci - pachatelé drogové trestné činnosti 2002 - 2016</a:t>
            </a:r>
            <a:endParaRPr lang="cs-CZ" sz="20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Graf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1778194"/>
              </p:ext>
            </p:extLst>
          </p:nvPr>
        </p:nvGraphicFramePr>
        <p:xfrm>
          <a:off x="4932041" y="2852936"/>
          <a:ext cx="3816424" cy="3160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f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769770"/>
              </p:ext>
            </p:extLst>
          </p:nvPr>
        </p:nvGraphicFramePr>
        <p:xfrm>
          <a:off x="395536" y="2852936"/>
          <a:ext cx="4392488" cy="3189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3463613"/>
              </p:ext>
            </p:extLst>
          </p:nvPr>
        </p:nvGraphicFramePr>
        <p:xfrm>
          <a:off x="395541" y="1052736"/>
          <a:ext cx="8280908" cy="16561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09868"/>
                <a:gridCol w="454440"/>
                <a:gridCol w="454440"/>
                <a:gridCol w="454440"/>
                <a:gridCol w="454440"/>
                <a:gridCol w="454440"/>
                <a:gridCol w="454440"/>
                <a:gridCol w="454440"/>
                <a:gridCol w="454440"/>
                <a:gridCol w="454440"/>
                <a:gridCol w="454440"/>
                <a:gridCol w="454440"/>
                <a:gridCol w="454440"/>
                <a:gridCol w="454440"/>
                <a:gridCol w="454440"/>
                <a:gridCol w="454440"/>
                <a:gridCol w="454440"/>
              </a:tblGrid>
              <a:tr h="176051">
                <a:tc>
                  <a:txBody>
                    <a:bodyPr/>
                    <a:lstStyle/>
                    <a:p>
                      <a:pPr algn="l" fontAlgn="b"/>
                      <a:endParaRPr lang="cs-CZ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u="none" strike="noStrike" dirty="0">
                          <a:effectLst/>
                        </a:rPr>
                        <a:t>2002</a:t>
                      </a:r>
                      <a:endParaRPr lang="cs-CZ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u="none" strike="noStrike" dirty="0">
                          <a:effectLst/>
                        </a:rPr>
                        <a:t>2003</a:t>
                      </a:r>
                      <a:endParaRPr lang="cs-CZ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u="none" strike="noStrike" dirty="0">
                          <a:effectLst/>
                        </a:rPr>
                        <a:t>2004</a:t>
                      </a:r>
                      <a:endParaRPr lang="cs-CZ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u="none" strike="noStrike">
                          <a:effectLst/>
                        </a:rPr>
                        <a:t>2005</a:t>
                      </a:r>
                      <a:endParaRPr lang="cs-CZ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u="none" strike="noStrike">
                          <a:effectLst/>
                        </a:rPr>
                        <a:t>2006</a:t>
                      </a:r>
                      <a:endParaRPr lang="cs-CZ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u="none" strike="noStrike">
                          <a:effectLst/>
                        </a:rPr>
                        <a:t>2007</a:t>
                      </a:r>
                      <a:endParaRPr lang="cs-CZ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u="none" strike="noStrike">
                          <a:effectLst/>
                        </a:rPr>
                        <a:t>2008</a:t>
                      </a:r>
                      <a:endParaRPr lang="cs-CZ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u="none" strike="noStrike">
                          <a:effectLst/>
                        </a:rPr>
                        <a:t>2009</a:t>
                      </a:r>
                      <a:endParaRPr lang="cs-CZ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u="none" strike="noStrike">
                          <a:effectLst/>
                        </a:rPr>
                        <a:t>2010</a:t>
                      </a:r>
                      <a:endParaRPr lang="cs-CZ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u="none" strike="noStrike">
                          <a:effectLst/>
                        </a:rPr>
                        <a:t>2011</a:t>
                      </a:r>
                      <a:endParaRPr lang="cs-CZ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u="none" strike="noStrike">
                          <a:effectLst/>
                        </a:rPr>
                        <a:t>2012</a:t>
                      </a:r>
                      <a:endParaRPr lang="cs-CZ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u="none" strike="noStrike">
                          <a:effectLst/>
                        </a:rPr>
                        <a:t>2013</a:t>
                      </a:r>
                      <a:endParaRPr lang="cs-CZ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u="none" strike="noStrike">
                          <a:effectLst/>
                        </a:rPr>
                        <a:t>2014</a:t>
                      </a:r>
                      <a:endParaRPr lang="cs-CZ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u="none" strike="noStrike">
                          <a:effectLst/>
                        </a:rPr>
                        <a:t>2015</a:t>
                      </a:r>
                      <a:endParaRPr lang="cs-CZ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b="1" u="none" strike="noStrike" dirty="0">
                          <a:effectLst/>
                        </a:rPr>
                        <a:t>2016</a:t>
                      </a:r>
                      <a:endParaRPr lang="cs-CZ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 dirty="0">
                          <a:effectLst/>
                        </a:rPr>
                        <a:t>Celkem</a:t>
                      </a:r>
                      <a:endParaRPr lang="cs-CZ" sz="8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b"/>
                </a:tc>
              </a:tr>
              <a:tr h="169531"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Bulharsko</a:t>
                      </a:r>
                      <a:endParaRPr lang="cs-CZ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0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4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 dirty="0">
                          <a:effectLst/>
                        </a:rPr>
                        <a:t>2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 dirty="0">
                          <a:effectLst/>
                        </a:rPr>
                        <a:t>2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7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6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4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3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5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4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9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26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11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 dirty="0">
                          <a:effectLst/>
                        </a:rPr>
                        <a:t>13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 dirty="0">
                          <a:effectLst/>
                        </a:rPr>
                        <a:t>97</a:t>
                      </a:r>
                      <a:endParaRPr lang="cs-CZ" sz="8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b"/>
                </a:tc>
              </a:tr>
              <a:tr h="163010"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Německo</a:t>
                      </a:r>
                      <a:endParaRPr lang="cs-CZ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0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5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2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5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6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 dirty="0">
                          <a:effectLst/>
                        </a:rPr>
                        <a:t>3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 dirty="0">
                          <a:effectLst/>
                        </a:rPr>
                        <a:t>3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 dirty="0">
                          <a:effectLst/>
                        </a:rPr>
                        <a:t>1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 dirty="0">
                          <a:effectLst/>
                        </a:rPr>
                        <a:t>13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 dirty="0">
                          <a:effectLst/>
                        </a:rPr>
                        <a:t>25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 dirty="0">
                          <a:effectLst/>
                        </a:rPr>
                        <a:t>27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 dirty="0">
                          <a:effectLst/>
                        </a:rPr>
                        <a:t>9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 dirty="0">
                          <a:effectLst/>
                        </a:rPr>
                        <a:t>7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108</a:t>
                      </a:r>
                      <a:endParaRPr lang="cs-CZ" sz="80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b"/>
                </a:tc>
              </a:tr>
              <a:tr h="163010"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Nigérie</a:t>
                      </a:r>
                      <a:endParaRPr lang="cs-CZ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0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2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9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 dirty="0">
                          <a:effectLst/>
                        </a:rPr>
                        <a:t>5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12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8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20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13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23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11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12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30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21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30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197</a:t>
                      </a:r>
                      <a:endParaRPr lang="cs-CZ" sz="80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b"/>
                </a:tc>
              </a:tr>
              <a:tr h="163010"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Polsko</a:t>
                      </a:r>
                      <a:endParaRPr lang="cs-CZ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6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5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3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0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4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3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4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4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12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9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17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14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18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16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32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147</a:t>
                      </a:r>
                      <a:endParaRPr lang="cs-CZ" sz="80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b"/>
                </a:tc>
              </a:tr>
              <a:tr h="163010"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Rusko</a:t>
                      </a:r>
                      <a:endParaRPr lang="cs-CZ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5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18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4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2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2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2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4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4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3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2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5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5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8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6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6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76</a:t>
                      </a:r>
                      <a:endParaRPr lang="cs-CZ" sz="80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b"/>
                </a:tc>
              </a:tr>
              <a:tr h="163010"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Slovensko</a:t>
                      </a:r>
                      <a:endParaRPr lang="cs-CZ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23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18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16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18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22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21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21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25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27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26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34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45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49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73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58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476</a:t>
                      </a:r>
                      <a:endParaRPr lang="cs-CZ" sz="80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b"/>
                </a:tc>
              </a:tr>
              <a:tr h="163010"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státy býv. Jugoslávie</a:t>
                      </a:r>
                      <a:endParaRPr lang="cs-CZ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17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20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15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30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17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17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14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15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20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4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16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29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7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7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20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248</a:t>
                      </a:r>
                      <a:endParaRPr lang="cs-CZ" sz="80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b"/>
                </a:tc>
              </a:tr>
              <a:tr h="163010"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Ukrajina</a:t>
                      </a:r>
                      <a:endParaRPr lang="cs-CZ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9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7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7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2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2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3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6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8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7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7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10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13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20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16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17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134</a:t>
                      </a:r>
                      <a:endParaRPr lang="cs-CZ" sz="800" b="1" i="0" u="none" strike="noStrike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b"/>
                </a:tc>
              </a:tr>
              <a:tr h="169531"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>
                          <a:effectLst/>
                        </a:rPr>
                        <a:t>Vietnam</a:t>
                      </a:r>
                      <a:endParaRPr lang="cs-CZ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24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36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39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28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33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29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119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131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204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192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283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218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237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143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u="none" strike="noStrike">
                          <a:effectLst/>
                        </a:rPr>
                        <a:t>135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800" u="none" strike="noStrike" dirty="0">
                          <a:effectLst/>
                        </a:rPr>
                        <a:t>1 851</a:t>
                      </a:r>
                      <a:endParaRPr lang="cs-CZ" sz="8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98" marR="5698" marT="5698" marB="0" anchor="b"/>
                </a:tc>
              </a:tr>
            </a:tbl>
          </a:graphicData>
        </a:graphic>
      </p:graphicFrame>
      <p:pic>
        <p:nvPicPr>
          <p:cNvPr id="9" name="Picture 9" descr="Znak NP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47949" y="5805264"/>
            <a:ext cx="3810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574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Graf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7388846"/>
              </p:ext>
            </p:extLst>
          </p:nvPr>
        </p:nvGraphicFramePr>
        <p:xfrm>
          <a:off x="683569" y="1138719"/>
          <a:ext cx="8064896" cy="4666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cs-CZ" sz="2000" b="1" dirty="0" smtClean="0">
                <a:solidFill>
                  <a:srgbClr val="00B0F0"/>
                </a:solidFill>
              </a:rPr>
              <a:t>P</a:t>
            </a:r>
            <a:r>
              <a:rPr lang="en-US" sz="2000" b="1" dirty="0" err="1" smtClean="0">
                <a:solidFill>
                  <a:srgbClr val="00B0F0"/>
                </a:solidFill>
              </a:rPr>
              <a:t>očet</a:t>
            </a:r>
            <a:r>
              <a:rPr lang="en-US" sz="2000" b="1" dirty="0" smtClean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pachatelů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vietnamské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národnosti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dle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 err="1">
                <a:solidFill>
                  <a:srgbClr val="00B0F0"/>
                </a:solidFill>
              </a:rPr>
              <a:t>vybraných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cs-CZ" sz="2000" b="1" dirty="0" smtClean="0">
                <a:solidFill>
                  <a:srgbClr val="00B0F0"/>
                </a:solidFill>
              </a:rPr>
              <a:t>druhů </a:t>
            </a:r>
            <a:r>
              <a:rPr lang="en-US" sz="2000" b="1" dirty="0" smtClean="0">
                <a:solidFill>
                  <a:srgbClr val="00B0F0"/>
                </a:solidFill>
              </a:rPr>
              <a:t>OPL</a:t>
            </a:r>
            <a:r>
              <a:rPr lang="cs-CZ" sz="2000" b="1" dirty="0">
                <a:solidFill>
                  <a:srgbClr val="00B0F0"/>
                </a:solidFill>
              </a:rPr>
              <a:t/>
            </a:r>
            <a:br>
              <a:rPr lang="cs-CZ" sz="2000" b="1" dirty="0">
                <a:solidFill>
                  <a:srgbClr val="00B0F0"/>
                </a:solidFill>
              </a:rPr>
            </a:br>
            <a:endParaRPr lang="cs-CZ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781050" y="15240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endParaRPr lang="cs-CZ" sz="20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9" descr="Znak NP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47949" y="5805264"/>
            <a:ext cx="3810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34588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Graf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1118340"/>
              </p:ext>
            </p:extLst>
          </p:nvPr>
        </p:nvGraphicFramePr>
        <p:xfrm>
          <a:off x="323528" y="1340768"/>
          <a:ext cx="4320480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af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9178169"/>
              </p:ext>
            </p:extLst>
          </p:nvPr>
        </p:nvGraphicFramePr>
        <p:xfrm>
          <a:off x="4716016" y="1340768"/>
          <a:ext cx="4120195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f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381167"/>
              </p:ext>
            </p:extLst>
          </p:nvPr>
        </p:nvGraphicFramePr>
        <p:xfrm>
          <a:off x="323528" y="3789041"/>
          <a:ext cx="4320480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Graf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1476879"/>
              </p:ext>
            </p:extLst>
          </p:nvPr>
        </p:nvGraphicFramePr>
        <p:xfrm>
          <a:off x="4788024" y="3784433"/>
          <a:ext cx="4032448" cy="2020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cs-CZ" sz="2000" b="1" dirty="0" smtClean="0">
                <a:solidFill>
                  <a:srgbClr val="00B0F0"/>
                </a:solidFill>
              </a:rPr>
              <a:t>Poměr  mezi odhalenými varnami a pěstírnami vztažený k celkovému množství zadržených OPL</a:t>
            </a:r>
            <a:r>
              <a:rPr lang="cs-CZ" sz="2000" b="1" dirty="0">
                <a:solidFill>
                  <a:srgbClr val="00B0F0"/>
                </a:solidFill>
              </a:rPr>
              <a:t/>
            </a:r>
            <a:br>
              <a:rPr lang="cs-CZ" sz="2000" b="1" dirty="0">
                <a:solidFill>
                  <a:srgbClr val="00B0F0"/>
                </a:solidFill>
              </a:rPr>
            </a:br>
            <a:endParaRPr lang="cs-CZ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Znak NP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47949" y="5805264"/>
            <a:ext cx="3810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68963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3" t="18117" r="4308" b="11171"/>
          <a:stretch/>
        </p:blipFill>
        <p:spPr bwMode="auto">
          <a:xfrm>
            <a:off x="251520" y="661401"/>
            <a:ext cx="8568952" cy="5130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9" descr="Znak NP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47949" y="5805264"/>
            <a:ext cx="3810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592646" y="265438"/>
            <a:ext cx="7886700" cy="69269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2000" b="1" dirty="0" smtClean="0">
                <a:solidFill>
                  <a:srgbClr val="00B0F0"/>
                </a:solidFill>
              </a:rPr>
              <a:t>P</a:t>
            </a:r>
            <a:r>
              <a:rPr lang="cs-CZ" sz="2000" b="1" dirty="0" err="1" smtClean="0">
                <a:solidFill>
                  <a:srgbClr val="00B0F0"/>
                </a:solidFill>
              </a:rPr>
              <a:t>řehled</a:t>
            </a:r>
            <a:r>
              <a:rPr lang="cs-CZ" sz="2000" b="1" dirty="0" smtClean="0">
                <a:solidFill>
                  <a:srgbClr val="00B0F0"/>
                </a:solidFill>
              </a:rPr>
              <a:t> vietnamských tržišť</a:t>
            </a:r>
            <a:br>
              <a:rPr lang="cs-CZ" sz="2000" b="1" dirty="0" smtClean="0">
                <a:solidFill>
                  <a:srgbClr val="00B0F0"/>
                </a:solidFill>
              </a:rPr>
            </a:br>
            <a:endParaRPr lang="cs-CZ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179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188640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0070C0"/>
                </a:solidFill>
                <a:latin typeface="+mj-lt"/>
              </a:rPr>
              <a:t>ZÁKLADNÍ DETERMINANTY V OBLASTI TRESTNÍCH JEDNÁNÍ SOUVISEJÍCÍCH S NELEGÁLNÍMI DROGAMI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07000" y="1124744"/>
            <a:ext cx="8352928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LEGISLATIVNÍ  FAKTORY</a:t>
            </a:r>
          </a:p>
          <a:p>
            <a:r>
              <a:rPr lang="cs-CZ" sz="1400" dirty="0"/>
              <a:t>- trestně-právní úprava</a:t>
            </a:r>
          </a:p>
          <a:p>
            <a:pPr>
              <a:buFontTx/>
              <a:buChar char="-"/>
            </a:pPr>
            <a:r>
              <a:rPr lang="cs-CZ" sz="1400" dirty="0"/>
              <a:t> zásady trestního práva</a:t>
            </a:r>
          </a:p>
          <a:p>
            <a:pPr>
              <a:buFontTx/>
              <a:buChar char="-"/>
            </a:pPr>
            <a:r>
              <a:rPr lang="cs-CZ" sz="1400" dirty="0"/>
              <a:t> účel trestního řízení </a:t>
            </a:r>
          </a:p>
          <a:p>
            <a:pPr>
              <a:buFontTx/>
              <a:buChar char="-"/>
            </a:pPr>
            <a:r>
              <a:rPr lang="cs-CZ" sz="1400" dirty="0"/>
              <a:t> práva a povinnosti plynoucí </a:t>
            </a:r>
          </a:p>
          <a:p>
            <a:r>
              <a:rPr lang="cs-CZ" sz="1400" dirty="0"/>
              <a:t>  z jiných předpisů</a:t>
            </a:r>
          </a:p>
          <a:p>
            <a:pPr>
              <a:buFontTx/>
              <a:buChar char="-"/>
            </a:pPr>
            <a:r>
              <a:rPr lang="cs-CZ" sz="1400" dirty="0"/>
              <a:t> interní metodické normy</a:t>
            </a:r>
          </a:p>
          <a:p>
            <a:pPr>
              <a:buFontTx/>
              <a:buChar char="-"/>
            </a:pPr>
            <a:r>
              <a:rPr lang="cs-CZ" sz="1400" dirty="0"/>
              <a:t> úkoly Policie ČR</a:t>
            </a:r>
          </a:p>
          <a:p>
            <a:pPr>
              <a:buFontTx/>
              <a:buChar char="-"/>
            </a:pPr>
            <a:r>
              <a:rPr lang="cs-CZ" sz="1400" dirty="0"/>
              <a:t> etika policejní práce</a:t>
            </a:r>
          </a:p>
          <a:p>
            <a:pPr>
              <a:buFontTx/>
              <a:buChar char="-"/>
            </a:pPr>
            <a:endParaRPr lang="cs-CZ" sz="1400" dirty="0"/>
          </a:p>
          <a:p>
            <a:r>
              <a:rPr lang="cs-CZ" sz="1400" dirty="0" smtClean="0"/>
              <a:t>TAKTICKÉ </a:t>
            </a:r>
            <a:r>
              <a:rPr lang="cs-CZ" sz="1400" dirty="0"/>
              <a:t>FAKTORY</a:t>
            </a:r>
          </a:p>
          <a:p>
            <a:pPr>
              <a:buFontTx/>
              <a:buChar char="-"/>
            </a:pPr>
            <a:r>
              <a:rPr lang="cs-CZ" sz="1400" dirty="0"/>
              <a:t> latentní charakter DTČ</a:t>
            </a:r>
          </a:p>
          <a:p>
            <a:pPr>
              <a:buFontTx/>
              <a:buChar char="-"/>
            </a:pPr>
            <a:r>
              <a:rPr lang="cs-CZ" sz="1400" dirty="0"/>
              <a:t> nadteritoriální charakter DTČ</a:t>
            </a:r>
          </a:p>
          <a:p>
            <a:pPr>
              <a:buFontTx/>
              <a:buChar char="-"/>
            </a:pPr>
            <a:r>
              <a:rPr lang="cs-CZ" sz="1400" dirty="0"/>
              <a:t> vztah uživatel x poskytovatel (výrobce,dovozce)</a:t>
            </a:r>
          </a:p>
          <a:p>
            <a:pPr>
              <a:buFontTx/>
              <a:buChar char="-"/>
            </a:pPr>
            <a:r>
              <a:rPr lang="cs-CZ" sz="1400" dirty="0"/>
              <a:t> částečně komunitní charakter výrobní, nižší distribuční a uživatelské scény  </a:t>
            </a:r>
          </a:p>
          <a:p>
            <a:pPr>
              <a:buFontTx/>
              <a:buChar char="-"/>
            </a:pPr>
            <a:r>
              <a:rPr lang="cs-CZ" sz="1400" dirty="0"/>
              <a:t> vliv cizojazyčných organizovaných zločineckých uskupení</a:t>
            </a:r>
          </a:p>
          <a:p>
            <a:pPr>
              <a:buFontTx/>
              <a:buChar char="-"/>
            </a:pPr>
            <a:r>
              <a:rPr lang="cs-CZ" sz="1400" dirty="0"/>
              <a:t> široká škála motivů páchání DTČ (primární i sekundární)</a:t>
            </a:r>
          </a:p>
          <a:p>
            <a:pPr>
              <a:buFontTx/>
              <a:buChar char="-"/>
            </a:pPr>
            <a:r>
              <a:rPr lang="cs-CZ" sz="1400" dirty="0"/>
              <a:t> skutkové okolnosti 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  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661024" y="1556792"/>
            <a:ext cx="4752528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1600" dirty="0"/>
              <a:t>SPOLEČENSKÉ  FAKTORY</a:t>
            </a:r>
          </a:p>
          <a:p>
            <a:pPr>
              <a:buFontTx/>
              <a:buChar char="-"/>
            </a:pPr>
            <a:r>
              <a:rPr lang="cs-CZ" sz="1600" dirty="0"/>
              <a:t> společenské a mediální klima ve vztahu k OPL</a:t>
            </a:r>
          </a:p>
          <a:p>
            <a:pPr>
              <a:buFontTx/>
              <a:buChar char="-"/>
            </a:pPr>
            <a:r>
              <a:rPr lang="cs-CZ" sz="1600" dirty="0"/>
              <a:t> extrémní názorové proudy </a:t>
            </a:r>
          </a:p>
          <a:p>
            <a:pPr>
              <a:buFontTx/>
              <a:buChar char="-"/>
            </a:pPr>
            <a:r>
              <a:rPr lang="cs-CZ" sz="1600" dirty="0"/>
              <a:t> společenské náklady na protidrogovou politiku</a:t>
            </a:r>
          </a:p>
          <a:p>
            <a:pPr>
              <a:buFontTx/>
              <a:buChar char="-"/>
            </a:pPr>
            <a:r>
              <a:rPr lang="cs-CZ" sz="1600" dirty="0"/>
              <a:t> právní vědomí, právní nihilismus</a:t>
            </a:r>
          </a:p>
          <a:p>
            <a:pPr>
              <a:buFontTx/>
              <a:buChar char="-"/>
            </a:pPr>
            <a:r>
              <a:rPr lang="cs-CZ" sz="1600" dirty="0"/>
              <a:t> střety koncepcí </a:t>
            </a: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seminář Kašperské Hory - 30.3.2017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661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seminář Kašperské Hory - 30.3.2017</a:t>
            </a:r>
            <a:endParaRPr lang="cs-CZ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68168" y="1628800"/>
            <a:ext cx="738214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Times New Roman" pitchFamily="18" charset="0"/>
              </a:rPr>
              <a:t>V roce 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Times New Roman" pitchFamily="18" charset="0"/>
              </a:rPr>
              <a:t>2016 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Times New Roman" pitchFamily="18" charset="0"/>
              </a:rPr>
              <a:t>bylo zadrženo a následně zahájeno trestní stíhání 204 osob vietnamské národnosti, kteří </a:t>
            </a: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Times New Roman" pitchFamily="18" charset="0"/>
              </a:rPr>
              <a:t>se dopustili drogové trestné činnosti. Z tohoto počtu bylo celkem 176 mužů a 28 žen.  </a:t>
            </a:r>
            <a:endParaRPr kumimoji="0" lang="cs-CZ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241" name="Graf 1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1" t="-5495" r="-26543" b="-7005"/>
          <a:stretch>
            <a:fillRect/>
          </a:stretch>
        </p:blipFill>
        <p:spPr bwMode="auto">
          <a:xfrm>
            <a:off x="1835696" y="2367464"/>
            <a:ext cx="5832648" cy="300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2838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cs-CZ" sz="3600" b="1" dirty="0" smtClean="0">
                <a:solidFill>
                  <a:srgbClr val="0070C0"/>
                </a:solidFill>
              </a:rPr>
              <a:t>Analýza vietnamských pachatelů  drogové trestné činnosti - </a:t>
            </a:r>
            <a:r>
              <a:rPr lang="cs-CZ" sz="3600" b="1" dirty="0" smtClean="0">
                <a:solidFill>
                  <a:srgbClr val="0070C0"/>
                </a:solidFill>
              </a:rPr>
              <a:t>2016</a:t>
            </a:r>
            <a:endParaRPr lang="cs-CZ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65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seminář Kašperské Hory - 30.3.2017</a:t>
            </a:r>
            <a:endParaRPr lang="cs-CZ"/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cs-CZ" sz="3600" b="1" dirty="0" smtClean="0">
                <a:solidFill>
                  <a:srgbClr val="0070C0"/>
                </a:solidFill>
              </a:rPr>
              <a:t>Analýza vietnamských pachatelů  drogové trestné činnosti - </a:t>
            </a:r>
            <a:r>
              <a:rPr lang="cs-CZ" sz="3600" b="1" dirty="0" smtClean="0">
                <a:solidFill>
                  <a:srgbClr val="0070C0"/>
                </a:solidFill>
              </a:rPr>
              <a:t>2016</a:t>
            </a:r>
            <a:endParaRPr lang="cs-CZ" sz="3600" b="1" dirty="0">
              <a:solidFill>
                <a:srgbClr val="0070C0"/>
              </a:solidFill>
            </a:endParaRPr>
          </a:p>
        </p:txBody>
      </p:sp>
      <p:pic>
        <p:nvPicPr>
          <p:cNvPr id="11266" name="Graf 2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17" t="-5296" r="-2344" b="-6903"/>
          <a:stretch>
            <a:fillRect/>
          </a:stretch>
        </p:blipFill>
        <p:spPr bwMode="auto">
          <a:xfrm>
            <a:off x="611560" y="1772816"/>
            <a:ext cx="7638608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247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seminář Kašperské Hory - 30.3.2017</a:t>
            </a:r>
            <a:endParaRPr lang="cs-CZ"/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cs-CZ" sz="3600" b="1" dirty="0" smtClean="0">
                <a:solidFill>
                  <a:srgbClr val="0070C0"/>
                </a:solidFill>
              </a:rPr>
              <a:t>Analýza vietnamských pachatelů  drogové trestné činnosti - </a:t>
            </a:r>
            <a:r>
              <a:rPr lang="cs-CZ" sz="3600" b="1" dirty="0" smtClean="0">
                <a:solidFill>
                  <a:srgbClr val="0070C0"/>
                </a:solidFill>
              </a:rPr>
              <a:t>2016</a:t>
            </a:r>
            <a:endParaRPr lang="cs-CZ" sz="3600" b="1" dirty="0">
              <a:solidFill>
                <a:srgbClr val="0070C0"/>
              </a:solidFill>
            </a:endParaRPr>
          </a:p>
        </p:txBody>
      </p:sp>
      <p:pic>
        <p:nvPicPr>
          <p:cNvPr id="12290" name="Graf 2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32"/>
          <a:stretch>
            <a:fillRect/>
          </a:stretch>
        </p:blipFill>
        <p:spPr bwMode="auto">
          <a:xfrm>
            <a:off x="1187624" y="1556792"/>
            <a:ext cx="6912768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662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seminář Kašperské Hory - 30.3.2017</a:t>
            </a:r>
            <a:endParaRPr lang="cs-CZ"/>
          </a:p>
        </p:txBody>
      </p:sp>
      <p:pic>
        <p:nvPicPr>
          <p:cNvPr id="14338" name="Graf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3"/>
          <a:stretch>
            <a:fillRect/>
          </a:stretch>
        </p:blipFill>
        <p:spPr bwMode="auto">
          <a:xfrm>
            <a:off x="1007604" y="1628800"/>
            <a:ext cx="7128792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cs-CZ" sz="3600" b="1" dirty="0" smtClean="0">
                <a:solidFill>
                  <a:srgbClr val="0070C0"/>
                </a:solidFill>
              </a:rPr>
              <a:t>Analýza vietnamských pachatelů  drogové trestné činnosti - </a:t>
            </a:r>
            <a:r>
              <a:rPr lang="cs-CZ" sz="3600" b="1" dirty="0" smtClean="0">
                <a:solidFill>
                  <a:srgbClr val="0070C0"/>
                </a:solidFill>
              </a:rPr>
              <a:t>2016</a:t>
            </a:r>
            <a:endParaRPr lang="cs-CZ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13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seminář Kašperské Hory - 30.3.2017</a:t>
            </a:r>
            <a:endParaRPr lang="cs-CZ"/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cs-CZ" sz="3600" b="1" dirty="0" smtClean="0">
                <a:solidFill>
                  <a:srgbClr val="0070C0"/>
                </a:solidFill>
              </a:rPr>
              <a:t>Analýza vietnamských pachatelů  drogové trestné činnosti - </a:t>
            </a:r>
            <a:r>
              <a:rPr lang="cs-CZ" sz="3600" b="1" dirty="0" smtClean="0">
                <a:solidFill>
                  <a:srgbClr val="0070C0"/>
                </a:solidFill>
              </a:rPr>
              <a:t>2016</a:t>
            </a:r>
            <a:endParaRPr lang="cs-CZ" sz="3600" b="1" dirty="0">
              <a:solidFill>
                <a:srgbClr val="0070C0"/>
              </a:solidFill>
            </a:endParaRPr>
          </a:p>
        </p:txBody>
      </p:sp>
      <p:pic>
        <p:nvPicPr>
          <p:cNvPr id="4" name="Graf 18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32"/>
          <a:stretch>
            <a:fillRect/>
          </a:stretch>
        </p:blipFill>
        <p:spPr bwMode="auto">
          <a:xfrm>
            <a:off x="466376" y="1556792"/>
            <a:ext cx="3097512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 1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72" t="-5241" r="-2972" b="-6200"/>
          <a:stretch>
            <a:fillRect/>
          </a:stretch>
        </p:blipFill>
        <p:spPr bwMode="auto">
          <a:xfrm>
            <a:off x="4355976" y="1514537"/>
            <a:ext cx="416242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 3"/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1"/>
          <a:stretch/>
        </p:blipFill>
        <p:spPr bwMode="auto">
          <a:xfrm>
            <a:off x="1435049" y="3458144"/>
            <a:ext cx="4257675" cy="2129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331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seminář Kašperské Hory - 30.3.2017</a:t>
            </a:r>
            <a:endParaRPr lang="cs-CZ"/>
          </a:p>
        </p:txBody>
      </p:sp>
      <p:pic>
        <p:nvPicPr>
          <p:cNvPr id="5122" name="Graf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3" t="-6020" r="-2628" b="-7040"/>
          <a:stretch>
            <a:fillRect/>
          </a:stretch>
        </p:blipFill>
        <p:spPr bwMode="auto">
          <a:xfrm>
            <a:off x="1015900" y="1556792"/>
            <a:ext cx="3609603" cy="1950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Graf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32"/>
          <a:stretch>
            <a:fillRect/>
          </a:stretch>
        </p:blipFill>
        <p:spPr bwMode="auto">
          <a:xfrm>
            <a:off x="5074840" y="1468588"/>
            <a:ext cx="3452612" cy="1950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Graf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51" t="-5885" r="-2951" b="-4657"/>
          <a:stretch>
            <a:fillRect/>
          </a:stretch>
        </p:blipFill>
        <p:spPr bwMode="auto">
          <a:xfrm>
            <a:off x="794543" y="3610736"/>
            <a:ext cx="3633441" cy="191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Graf 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32"/>
          <a:stretch>
            <a:fillRect/>
          </a:stretch>
        </p:blipFill>
        <p:spPr bwMode="auto">
          <a:xfrm>
            <a:off x="5148064" y="3429000"/>
            <a:ext cx="3387452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cs-CZ" sz="3600" b="1" dirty="0" smtClean="0">
                <a:solidFill>
                  <a:srgbClr val="0070C0"/>
                </a:solidFill>
              </a:rPr>
              <a:t>Analýza vietnamských pachatelů  drogové trestné činnosti - </a:t>
            </a:r>
            <a:r>
              <a:rPr lang="cs-CZ" sz="3600" b="1" dirty="0" smtClean="0">
                <a:solidFill>
                  <a:srgbClr val="0070C0"/>
                </a:solidFill>
              </a:rPr>
              <a:t>2016</a:t>
            </a:r>
            <a:endParaRPr lang="cs-CZ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19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seminář Kašperské Hory - 30.3.2017</a:t>
            </a:r>
            <a:endParaRPr lang="cs-CZ"/>
          </a:p>
        </p:txBody>
      </p:sp>
      <p:pic>
        <p:nvPicPr>
          <p:cNvPr id="6147" name="Graf 1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32"/>
          <a:stretch>
            <a:fillRect/>
          </a:stretch>
        </p:blipFill>
        <p:spPr bwMode="auto">
          <a:xfrm>
            <a:off x="4788023" y="1417638"/>
            <a:ext cx="3616721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Graf 1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8" t="-3802" r="-2785" b="-4581"/>
          <a:stretch>
            <a:fillRect/>
          </a:stretch>
        </p:blipFill>
        <p:spPr bwMode="auto">
          <a:xfrm>
            <a:off x="539552" y="1700808"/>
            <a:ext cx="4248472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Graf 13"/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90"/>
          <a:stretch/>
        </p:blipFill>
        <p:spPr bwMode="auto">
          <a:xfrm>
            <a:off x="4788024" y="3316698"/>
            <a:ext cx="3724597" cy="2201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cs-CZ" sz="3600" b="1" dirty="0" smtClean="0">
                <a:solidFill>
                  <a:srgbClr val="0070C0"/>
                </a:solidFill>
              </a:rPr>
              <a:t>Analýza vietnamských pachatelů  drogové trestné činnosti - </a:t>
            </a:r>
            <a:r>
              <a:rPr lang="cs-CZ" sz="3600" b="1" dirty="0" smtClean="0">
                <a:solidFill>
                  <a:srgbClr val="0070C0"/>
                </a:solidFill>
              </a:rPr>
              <a:t>2016</a:t>
            </a:r>
            <a:endParaRPr lang="cs-CZ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49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seminář Kašperské Hory - 30.3.2017</a:t>
            </a:r>
            <a:endParaRPr lang="cs-CZ"/>
          </a:p>
        </p:txBody>
      </p:sp>
      <p:pic>
        <p:nvPicPr>
          <p:cNvPr id="3" name="Graf 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32"/>
          <a:stretch>
            <a:fillRect/>
          </a:stretch>
        </p:blipFill>
        <p:spPr bwMode="auto">
          <a:xfrm>
            <a:off x="323528" y="2057512"/>
            <a:ext cx="4176464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 1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32"/>
          <a:stretch>
            <a:fillRect/>
          </a:stretch>
        </p:blipFill>
        <p:spPr bwMode="auto">
          <a:xfrm>
            <a:off x="3995936" y="2057512"/>
            <a:ext cx="4761731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cs-CZ" sz="3600" b="1" dirty="0" smtClean="0">
                <a:solidFill>
                  <a:srgbClr val="0070C0"/>
                </a:solidFill>
              </a:rPr>
              <a:t>Analýza vietnamských pachatelů  drogové trestné činnosti - </a:t>
            </a:r>
            <a:r>
              <a:rPr lang="cs-CZ" sz="3600" b="1" dirty="0" smtClean="0">
                <a:solidFill>
                  <a:srgbClr val="0070C0"/>
                </a:solidFill>
              </a:rPr>
              <a:t>2016</a:t>
            </a:r>
            <a:endParaRPr lang="cs-CZ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53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seminář Kašperské Hory - 30.3.2017</a:t>
            </a:r>
            <a:endParaRPr lang="cs-CZ"/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cs-CZ" sz="3600" b="1" dirty="0" smtClean="0">
                <a:solidFill>
                  <a:srgbClr val="0070C0"/>
                </a:solidFill>
              </a:rPr>
              <a:t>Profil vietnamského pachatele  drogové trestné činnosti v ČR - </a:t>
            </a:r>
            <a:r>
              <a:rPr lang="cs-CZ" sz="3600" b="1" dirty="0" smtClean="0">
                <a:solidFill>
                  <a:srgbClr val="0070C0"/>
                </a:solidFill>
              </a:rPr>
              <a:t>2016</a:t>
            </a:r>
            <a:endParaRPr lang="cs-CZ" sz="3600" b="1" dirty="0">
              <a:solidFill>
                <a:srgbClr val="0070C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683568" y="1916832"/>
            <a:ext cx="770485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 smtClean="0"/>
              <a:t>Muž </a:t>
            </a:r>
            <a:r>
              <a:rPr lang="cs-CZ" dirty="0"/>
              <a:t>ve věku okolo </a:t>
            </a:r>
            <a:r>
              <a:rPr lang="cs-CZ" dirty="0" smtClean="0"/>
              <a:t>26-ti </a:t>
            </a:r>
            <a:r>
              <a:rPr lang="cs-CZ" dirty="0"/>
              <a:t>let, který pochází z centrální části severního Vietnamu, má středoškolské vzdělání, v ČR bydlí v okrese Praha nebo Cheb, pobývá zde za na základě povolení k dlouhodobému či trvalému pobytu za účelem podnikání již 5 let, je buď nezaměstnaný, nebo alespoň formálně podniká jako OSVČ, pokud hovoří česky tak na úrovni základní znalosti českého jazyka. Trestnou činnost páchá buď v okrese Praha nebo Cheb v rámci organizované skupiny na úrovni výkonného článku, nejčastěji jako výrobce marihuany nebo distributor metamfetaminu, nespolupracuje při ní s občany ČR. V minulosti nejspíše ještě nebyl v ČR trestně stíhán, pokud ano, tak za drogovou trestnou činnost. Když je policií zadržen, nevypovídá. </a:t>
            </a:r>
            <a:endParaRPr lang="cs-CZ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1651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seminář Kašperské Hory - 30.3.2017</a:t>
            </a:r>
            <a:endParaRPr lang="cs-CZ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cs-CZ" sz="3600" b="1" dirty="0" smtClean="0">
                <a:solidFill>
                  <a:srgbClr val="0070C0"/>
                </a:solidFill>
              </a:rPr>
              <a:t>Opatření k snížení rizik</a:t>
            </a:r>
            <a:endParaRPr lang="cs-CZ" sz="3600" b="1" dirty="0">
              <a:solidFill>
                <a:srgbClr val="0070C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57200" y="980728"/>
            <a:ext cx="8229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Komunikace s vietnamskými autoritami prostřednictvím kampaně MV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Prezentace českého právního prostředí ve vietnamských médiích v ČR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Práce na uzavření extradiční smlouvy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Uzavření smlouvy o policejní spolupráci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Zřízení komunikačních kanálů pro kontakt s policií 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2843808" y="2636912"/>
            <a:ext cx="1973330" cy="2790413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560" y="3212976"/>
            <a:ext cx="4032448" cy="1908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36912"/>
            <a:ext cx="2247900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3079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7020272" y="2708920"/>
            <a:ext cx="1944216" cy="461665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/>
              <a:t>Stadium návyku, rozvoje závislosti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23528" y="3284984"/>
            <a:ext cx="432048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>
                <a:latin typeface="Times New Roman CE" pitchFamily="18" charset="-18"/>
              </a:rPr>
              <a:t>výtržnictví   </a:t>
            </a:r>
          </a:p>
          <a:p>
            <a:pPr algn="ctr"/>
            <a:r>
              <a:rPr lang="cs-CZ" sz="1100" dirty="0">
                <a:latin typeface="Times New Roman CE" pitchFamily="18" charset="-18"/>
              </a:rPr>
              <a:t>poškozování cizí věci</a:t>
            </a:r>
          </a:p>
          <a:p>
            <a:pPr algn="ctr"/>
            <a:r>
              <a:rPr lang="cs-CZ" sz="1100" dirty="0">
                <a:latin typeface="Times New Roman CE" pitchFamily="18" charset="-18"/>
              </a:rPr>
              <a:t>poškozování veř. prospěšného zařízení</a:t>
            </a:r>
          </a:p>
          <a:p>
            <a:pPr algn="ctr"/>
            <a:r>
              <a:rPr lang="cs-CZ" sz="1100" dirty="0">
                <a:latin typeface="Times New Roman CE" pitchFamily="18" charset="-18"/>
              </a:rPr>
              <a:t>prodej osobních věcí  </a:t>
            </a:r>
          </a:p>
          <a:p>
            <a:pPr algn="ctr"/>
            <a:r>
              <a:rPr lang="cs-CZ" sz="1100" dirty="0">
                <a:latin typeface="Times New Roman CE" pitchFamily="18" charset="-18"/>
              </a:rPr>
              <a:t>krádeže v rodině </a:t>
            </a:r>
          </a:p>
          <a:p>
            <a:pPr algn="ctr"/>
            <a:r>
              <a:rPr lang="cs-CZ" sz="1100" dirty="0">
                <a:latin typeface="Times New Roman CE" pitchFamily="18" charset="-18"/>
              </a:rPr>
              <a:t>krádeže ve školním prostředí</a:t>
            </a:r>
          </a:p>
          <a:p>
            <a:pPr algn="ctr"/>
            <a:r>
              <a:rPr lang="cs-CZ" sz="1100" dirty="0">
                <a:latin typeface="Times New Roman CE" pitchFamily="18" charset="-18"/>
              </a:rPr>
              <a:t>jednání kvalifikovatelná jako tr. činy vydírání, loupeže, omezování osobní svobody“ ve školním prostředí či vůči vrstevnickým a mladším věkovým skupinám ve veřejném prostoru</a:t>
            </a:r>
          </a:p>
          <a:p>
            <a:pPr algn="ctr"/>
            <a:r>
              <a:rPr lang="cs-CZ" sz="1100" dirty="0">
                <a:latin typeface="Times New Roman CE" pitchFamily="18" charset="-18"/>
              </a:rPr>
              <a:t>řízení vozidla pod vlivem OPL</a:t>
            </a:r>
          </a:p>
          <a:p>
            <a:pPr algn="ctr">
              <a:buFontTx/>
              <a:buChar char="-"/>
            </a:pPr>
            <a:endParaRPr lang="cs-CZ" sz="1100" dirty="0"/>
          </a:p>
          <a:p>
            <a:pPr>
              <a:buFontTx/>
              <a:buChar char="-"/>
            </a:pPr>
            <a:endParaRPr lang="cs-CZ" sz="1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4572000" y="3284984"/>
            <a:ext cx="4320480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>
                <a:latin typeface="Times New Roman CE" pitchFamily="18" charset="-18"/>
              </a:rPr>
              <a:t>krádež  prostá (v obchodě, odložených věcí)</a:t>
            </a:r>
          </a:p>
          <a:p>
            <a:pPr algn="ctr"/>
            <a:r>
              <a:rPr lang="cs-CZ" sz="1100" dirty="0">
                <a:latin typeface="Times New Roman CE" pitchFamily="18" charset="-18"/>
              </a:rPr>
              <a:t>krádež vloupáním do vozidla</a:t>
            </a:r>
          </a:p>
          <a:p>
            <a:pPr algn="ctr"/>
            <a:r>
              <a:rPr lang="cs-CZ" sz="1100" dirty="0">
                <a:latin typeface="Times New Roman CE" pitchFamily="18" charset="-18"/>
              </a:rPr>
              <a:t>krádež vloupáním do objektu (sklepy, půdy atp.)</a:t>
            </a:r>
          </a:p>
          <a:p>
            <a:pPr algn="ctr"/>
            <a:r>
              <a:rPr lang="cs-CZ" sz="1100" dirty="0">
                <a:latin typeface="Times New Roman CE" pitchFamily="18" charset="-18"/>
              </a:rPr>
              <a:t>podíl na výrobě/pěstování či distribuci, dovozu, vývozu OPL či substitučními látkami</a:t>
            </a:r>
          </a:p>
          <a:p>
            <a:pPr algn="ctr"/>
            <a:r>
              <a:rPr lang="cs-CZ" sz="1100" dirty="0">
                <a:latin typeface="Times New Roman CE" pitchFamily="18" charset="-18"/>
              </a:rPr>
              <a:t>úvěrový podvod </a:t>
            </a:r>
          </a:p>
          <a:p>
            <a:pPr algn="ctr"/>
            <a:r>
              <a:rPr lang="cs-CZ" sz="1100" dirty="0">
                <a:latin typeface="Times New Roman CE" pitchFamily="18" charset="-18"/>
              </a:rPr>
              <a:t>padělání cenin, receptů</a:t>
            </a:r>
          </a:p>
          <a:p>
            <a:pPr algn="ctr"/>
            <a:r>
              <a:rPr lang="cs-CZ" sz="1100" dirty="0">
                <a:latin typeface="Times New Roman CE" pitchFamily="18" charset="-18"/>
              </a:rPr>
              <a:t>obchodování s prekurzory, pomocnými látkami, léky </a:t>
            </a:r>
          </a:p>
          <a:p>
            <a:pPr algn="ctr"/>
            <a:r>
              <a:rPr lang="cs-CZ" sz="1100" dirty="0">
                <a:latin typeface="Times New Roman CE" pitchFamily="18" charset="-18"/>
              </a:rPr>
              <a:t>násilné jednání vůči jiným uživatelům</a:t>
            </a:r>
          </a:p>
          <a:p>
            <a:pPr algn="ctr"/>
            <a:r>
              <a:rPr lang="cs-CZ" sz="1100" dirty="0">
                <a:latin typeface="Times New Roman CE" pitchFamily="18" charset="-18"/>
              </a:rPr>
              <a:t>prostituce /kořistění z prostituce</a:t>
            </a:r>
          </a:p>
          <a:p>
            <a:pPr algn="ctr"/>
            <a:r>
              <a:rPr lang="cs-CZ" sz="1100" dirty="0">
                <a:latin typeface="Times New Roman CE" pitchFamily="18" charset="-18"/>
              </a:rPr>
              <a:t>obchod s padělky či „homeopaticky“ proředěnými OPL</a:t>
            </a:r>
          </a:p>
          <a:p>
            <a:pPr algn="ctr"/>
            <a:r>
              <a:rPr lang="cs-CZ" sz="1100" dirty="0">
                <a:latin typeface="Times New Roman CE" pitchFamily="18" charset="-18"/>
              </a:rPr>
              <a:t>žebrání, obchod s bar. kovy</a:t>
            </a:r>
          </a:p>
          <a:p>
            <a:pPr algn="ctr"/>
            <a:r>
              <a:rPr lang="cs-CZ" sz="1100" dirty="0">
                <a:latin typeface="Times New Roman CE" pitchFamily="18" charset="-18"/>
              </a:rPr>
              <a:t>násilná trestná činnost</a:t>
            </a:r>
          </a:p>
          <a:p>
            <a:pPr algn="ctr"/>
            <a:endParaRPr lang="cs-CZ" sz="1400" dirty="0"/>
          </a:p>
        </p:txBody>
      </p:sp>
      <p:sp>
        <p:nvSpPr>
          <p:cNvPr id="10" name="Obdélník 9"/>
          <p:cNvSpPr/>
          <p:nvPr/>
        </p:nvSpPr>
        <p:spPr>
          <a:xfrm>
            <a:off x="323528" y="1988840"/>
            <a:ext cx="2659702" cy="30777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cs-CZ" sz="1400" dirty="0">
                <a:latin typeface="Times New Roman CE" pitchFamily="18" charset="-18"/>
                <a:ea typeface="Times New Roman" pitchFamily="18" charset="0"/>
                <a:cs typeface="Arial" pitchFamily="34" charset="0"/>
              </a:rPr>
              <a:t>craving – bažení – touha po droze</a:t>
            </a:r>
            <a:endParaRPr lang="cs-CZ" sz="1400" dirty="0">
              <a:latin typeface="Times New Roman CE" pitchFamily="18" charset="-18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3635896" y="1988840"/>
            <a:ext cx="5328592" cy="30777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cs-CZ" sz="1400" dirty="0">
                <a:latin typeface="Times New Roman CE" pitchFamily="18" charset="-18"/>
                <a:ea typeface="Times New Roman" pitchFamily="18" charset="0"/>
                <a:cs typeface="Arial" pitchFamily="34" charset="0"/>
              </a:rPr>
              <a:t>obtíže s volní regulací </a:t>
            </a:r>
            <a:r>
              <a:rPr lang="cs-CZ" sz="1400" dirty="0" smtClean="0">
                <a:latin typeface="Times New Roman CE" pitchFamily="18" charset="-18"/>
                <a:ea typeface="Times New Roman" pitchFamily="18" charset="0"/>
                <a:cs typeface="Arial" pitchFamily="34" charset="0"/>
              </a:rPr>
              <a:t>užívání, </a:t>
            </a:r>
            <a:r>
              <a:rPr lang="cs-CZ" sz="1400" dirty="0">
                <a:latin typeface="Times New Roman CE" pitchFamily="18" charset="-18"/>
                <a:ea typeface="Times New Roman" pitchFamily="18" charset="0"/>
                <a:cs typeface="Arial" pitchFamily="34" charset="0"/>
              </a:rPr>
              <a:t>zvyšování tolerance – </a:t>
            </a:r>
            <a:r>
              <a:rPr lang="cs-CZ" sz="1400" dirty="0" smtClean="0">
                <a:latin typeface="Times New Roman CE" pitchFamily="18" charset="-18"/>
                <a:ea typeface="Times New Roman" pitchFamily="18" charset="0"/>
                <a:cs typeface="Arial" pitchFamily="34" charset="0"/>
              </a:rPr>
              <a:t> zvyšování </a:t>
            </a:r>
            <a:r>
              <a:rPr lang="cs-CZ" sz="1400" dirty="0">
                <a:latin typeface="Times New Roman CE" pitchFamily="18" charset="-18"/>
                <a:ea typeface="Times New Roman" pitchFamily="18" charset="0"/>
                <a:cs typeface="Arial" pitchFamily="34" charset="0"/>
              </a:rPr>
              <a:t>dávek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3995936" y="1052736"/>
            <a:ext cx="3816424" cy="30777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cs-CZ" sz="1400" dirty="0">
                <a:latin typeface="Times New Roman CE" pitchFamily="18" charset="-18"/>
                <a:ea typeface="Times New Roman" pitchFamily="18" charset="0"/>
                <a:cs typeface="Arial" pitchFamily="34" charset="0"/>
              </a:rPr>
              <a:t>abstinenční stavy charakteristické pro danou látku</a:t>
            </a:r>
            <a:endParaRPr lang="cs-CZ" sz="1400" dirty="0">
              <a:latin typeface="Times New Roman CE" pitchFamily="18" charset="-18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4860032" y="116632"/>
            <a:ext cx="4032448" cy="52322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cs-CZ" sz="1400" dirty="0">
                <a:latin typeface="Times New Roman CE" pitchFamily="18" charset="-18"/>
                <a:ea typeface="Times New Roman" pitchFamily="18" charset="0"/>
                <a:cs typeface="Arial" pitchFamily="34" charset="0"/>
              </a:rPr>
              <a:t>zanedbávání nebo úplné opuštění zájmů a sociálních vztahů mimo drogovou scénu</a:t>
            </a:r>
            <a:endParaRPr lang="cs-CZ" sz="1400" dirty="0">
              <a:latin typeface="Times New Roman CE" pitchFamily="18" charset="-18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4860032" y="1412776"/>
            <a:ext cx="4104456" cy="52322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cs-CZ" sz="1400" dirty="0">
                <a:latin typeface="Times New Roman CE" pitchFamily="18" charset="-18"/>
                <a:ea typeface="Times New Roman" pitchFamily="18" charset="0"/>
                <a:cs typeface="Arial" pitchFamily="34" charset="0"/>
              </a:rPr>
              <a:t>pokračování v užívání látky i přes zdravotní, sociální a kriminogenní důsledky jejího užívání</a:t>
            </a:r>
            <a:endParaRPr lang="cs-CZ" sz="1400" dirty="0">
              <a:latin typeface="Times New Roman CE" pitchFamily="18" charset="-18"/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4860032" y="692696"/>
            <a:ext cx="3456384" cy="30777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cs-CZ" sz="1400" dirty="0">
                <a:latin typeface="Times New Roman CE" pitchFamily="18" charset="-18"/>
                <a:ea typeface="Times New Roman" pitchFamily="18" charset="0"/>
                <a:cs typeface="Arial" pitchFamily="34" charset="0"/>
              </a:rPr>
              <a:t>disocializační posun hodnot a vnímání norem </a:t>
            </a:r>
            <a:endParaRPr lang="cs-CZ" sz="1400" dirty="0">
              <a:latin typeface="Times New Roman CE" pitchFamily="18" charset="-18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251520" y="2708920"/>
            <a:ext cx="2304256" cy="461665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/>
              <a:t>Stadium experimentálního užívání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2555776" y="2708920"/>
            <a:ext cx="2160240" cy="461665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/>
              <a:t>Stadium příležitostného užívání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4716016" y="2708920"/>
            <a:ext cx="2304256" cy="461665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/>
              <a:t>Stadium pravidelného užívání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38862" y="188640"/>
            <a:ext cx="4320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0070C0"/>
                </a:solidFill>
                <a:latin typeface="Times New Roman CE" pitchFamily="18" charset="-18"/>
              </a:rPr>
              <a:t>EXPERTNÍ ZKUŠENOSTI S  VÝVOJEM  KRIMINÁLNÍ KARIÉRY UŽIVATELŮ OPL</a:t>
            </a:r>
          </a:p>
        </p:txBody>
      </p:sp>
      <p:sp>
        <p:nvSpPr>
          <p:cNvPr id="23" name="Obdélník 22"/>
          <p:cNvSpPr/>
          <p:nvPr/>
        </p:nvSpPr>
        <p:spPr>
          <a:xfrm>
            <a:off x="179512" y="5157192"/>
            <a:ext cx="4680520" cy="36933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cs-CZ" sz="900" dirty="0">
                <a:latin typeface="Times New Roman CE" pitchFamily="18" charset="-18"/>
                <a:ea typeface="Times New Roman" pitchFamily="18" charset="0"/>
                <a:cs typeface="Arial" pitchFamily="34" charset="0"/>
              </a:rPr>
              <a:t>Interpretace výstupů dotazníkového šetření  realizovaného NPC v roce </a:t>
            </a:r>
            <a:r>
              <a:rPr lang="cs-CZ" sz="900" dirty="0" smtClean="0">
                <a:latin typeface="Times New Roman CE" pitchFamily="18" charset="-18"/>
                <a:ea typeface="Times New Roman" pitchFamily="18" charset="0"/>
                <a:cs typeface="Arial" pitchFamily="34" charset="0"/>
              </a:rPr>
              <a:t>2014 </a:t>
            </a:r>
            <a:r>
              <a:rPr lang="cs-CZ" sz="900" dirty="0">
                <a:latin typeface="Times New Roman CE" pitchFamily="18" charset="-18"/>
                <a:ea typeface="Times New Roman" pitchFamily="18" charset="0"/>
                <a:cs typeface="Arial" pitchFamily="34" charset="0"/>
              </a:rPr>
              <a:t>mezi  specialisty SKPV po linii toxi KŘ a ÚO Policie ČR  (bývalé okresy ČR)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323528" y="1412776"/>
            <a:ext cx="2659702" cy="52322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cs-CZ" sz="1400" dirty="0">
                <a:latin typeface="Times New Roman CE" pitchFamily="18" charset="-18"/>
                <a:ea typeface="Times New Roman" pitchFamily="18" charset="0"/>
                <a:cs typeface="Arial" pitchFamily="34" charset="0"/>
              </a:rPr>
              <a:t>různorodé motivy a okolnosti počátku  uživatelské kariéry </a:t>
            </a:r>
            <a:endParaRPr lang="cs-CZ" sz="1400" dirty="0">
              <a:latin typeface="Times New Roman CE" pitchFamily="18" charset="-18"/>
            </a:endParaRPr>
          </a:p>
        </p:txBody>
      </p:sp>
      <p:sp>
        <p:nvSpPr>
          <p:cNvPr id="25" name="Obdélník 24"/>
          <p:cNvSpPr/>
          <p:nvPr/>
        </p:nvSpPr>
        <p:spPr>
          <a:xfrm>
            <a:off x="4860032" y="2348880"/>
            <a:ext cx="3456384" cy="30777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cs-CZ" sz="1400" dirty="0">
                <a:latin typeface="Times New Roman CE" pitchFamily="18" charset="-18"/>
                <a:ea typeface="Times New Roman" pitchFamily="18" charset="0"/>
                <a:cs typeface="Arial" pitchFamily="34" charset="0"/>
              </a:rPr>
              <a:t>intervence – léčba – relaps – VTOS – v cyklu </a:t>
            </a:r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seminář Kašperské Hory - 30.3.2017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3844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288" y="2636838"/>
            <a:ext cx="8229600" cy="1143000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600" b="1" dirty="0" smtClean="0">
                <a:solidFill>
                  <a:srgbClr val="0070C0"/>
                </a:solidFill>
              </a:rPr>
              <a:t>Trendy v pouliční a klubové distribuci</a:t>
            </a:r>
            <a:endParaRPr lang="cs-CZ" sz="3600" b="1" dirty="0">
              <a:solidFill>
                <a:srgbClr val="0070C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seminář Kašperské Hory - 30.3.2017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910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sz="2400" dirty="0" smtClean="0"/>
              <a:t>kokain i mimo velké aglomerace v různé kvalitě</a:t>
            </a:r>
          </a:p>
          <a:p>
            <a:pPr eaLnBrk="1" hangingPunct="1"/>
            <a:r>
              <a:rPr lang="cs-CZ" sz="2400" dirty="0" smtClean="0"/>
              <a:t>výluhy z transdermálních náplastí k nitrožilní aplikaci</a:t>
            </a:r>
          </a:p>
          <a:p>
            <a:pPr eaLnBrk="1" hangingPunct="1"/>
            <a:r>
              <a:rPr lang="cs-CZ" sz="2400" dirty="0" smtClean="0"/>
              <a:t>kombinace psychoaktivních léčiv k nitrožilní aplikaci </a:t>
            </a:r>
          </a:p>
          <a:p>
            <a:pPr eaLnBrk="1" hangingPunct="1"/>
            <a:r>
              <a:rPr lang="cs-CZ" sz="2400" dirty="0" smtClean="0"/>
              <a:t>nové syntetické drogy zejména stimulancia a synt. kanabinoidy</a:t>
            </a:r>
          </a:p>
          <a:p>
            <a:pPr eaLnBrk="1" hangingPunct="1"/>
            <a:r>
              <a:rPr lang="cs-CZ" sz="2400" dirty="0" smtClean="0"/>
              <a:t>opiáty od oprávněných pacientů </a:t>
            </a:r>
          </a:p>
          <a:p>
            <a:pPr eaLnBrk="1" hangingPunct="1"/>
            <a:r>
              <a:rPr lang="cs-CZ" sz="2400" dirty="0" smtClean="0"/>
              <a:t>rostlinné koncentráty, tinktury, oleje</a:t>
            </a:r>
          </a:p>
          <a:p>
            <a:pPr eaLnBrk="1" hangingPunct="1"/>
            <a:r>
              <a:rPr lang="cs-CZ" sz="2400" dirty="0" smtClean="0"/>
              <a:t>významná role otevřeného i skrytého internetu</a:t>
            </a:r>
          </a:p>
          <a:p>
            <a:pPr eaLnBrk="1" hangingPunct="1"/>
            <a:endParaRPr lang="cs-CZ" sz="2400" dirty="0" smtClean="0"/>
          </a:p>
        </p:txBody>
      </p:sp>
      <p:sp>
        <p:nvSpPr>
          <p:cNvPr id="6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000" b="1" dirty="0" smtClean="0">
                <a:solidFill>
                  <a:srgbClr val="00B0F0"/>
                </a:solidFill>
              </a:rPr>
              <a:t>Nabídka, formy užívání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seminář Kašperské Hory - 30.3.2017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985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717032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000" b="1" dirty="0" smtClean="0">
                <a:solidFill>
                  <a:srgbClr val="00B0F0"/>
                </a:solidFill>
              </a:rPr>
              <a:t>Substituční preparáty na </a:t>
            </a:r>
            <a:br>
              <a:rPr lang="cs-CZ" sz="2000" b="1" dirty="0" smtClean="0">
                <a:solidFill>
                  <a:srgbClr val="00B0F0"/>
                </a:solidFill>
              </a:rPr>
            </a:br>
            <a:r>
              <a:rPr lang="cs-CZ" sz="2000" b="1" dirty="0" smtClean="0">
                <a:solidFill>
                  <a:srgbClr val="00B0F0"/>
                </a:solidFill>
              </a:rPr>
              <a:t>nelegálním trhu </a:t>
            </a:r>
          </a:p>
        </p:txBody>
      </p:sp>
      <p:sp>
        <p:nvSpPr>
          <p:cNvPr id="34820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Subutex</a:t>
            </a:r>
          </a:p>
          <a:p>
            <a:pPr eaLnBrk="1" hangingPunct="1"/>
            <a:r>
              <a:rPr lang="cs-CZ" dirty="0" smtClean="0"/>
              <a:t>Subuxone</a:t>
            </a:r>
          </a:p>
          <a:p>
            <a:pPr eaLnBrk="1" hangingPunct="1"/>
            <a:r>
              <a:rPr lang="cs-CZ" dirty="0" smtClean="0"/>
              <a:t>Ravata</a:t>
            </a:r>
          </a:p>
          <a:p>
            <a:pPr eaLnBrk="1" hangingPunct="1"/>
            <a:r>
              <a:rPr lang="cs-CZ" dirty="0" smtClean="0"/>
              <a:t>Buprenorfin Hydrochlorid</a:t>
            </a:r>
          </a:p>
          <a:p>
            <a:pPr eaLnBrk="1" hangingPunct="1"/>
            <a:endParaRPr lang="cs-CZ" dirty="0" smtClean="0"/>
          </a:p>
          <a:p>
            <a:pPr eaLnBrk="1" hangingPunct="1"/>
            <a:r>
              <a:rPr lang="cs-CZ" dirty="0" smtClean="0"/>
              <a:t>Metadon</a:t>
            </a:r>
          </a:p>
        </p:txBody>
      </p:sp>
      <p:pic>
        <p:nvPicPr>
          <p:cNvPr id="34821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646238"/>
            <a:ext cx="29813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398588"/>
            <a:ext cx="1689100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3756" r="10117" b="17644"/>
          <a:stretch>
            <a:fillRect/>
          </a:stretch>
        </p:blipFill>
        <p:spPr bwMode="auto">
          <a:xfrm>
            <a:off x="5475288" y="3213100"/>
            <a:ext cx="32512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seminář Kašperské Hory - 30.3.2017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163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1430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000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Opioidy</a:t>
            </a:r>
            <a:r>
              <a:rPr lang="cs-CZ" sz="20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 nelegálním trhu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Fentanyl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cs-CZ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cs-CZ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cs-CZ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Vendal Retard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 smtClean="0"/>
          </a:p>
        </p:txBody>
      </p:sp>
      <p:pic>
        <p:nvPicPr>
          <p:cNvPr id="35845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336675"/>
            <a:ext cx="2951162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259" y="2852936"/>
            <a:ext cx="3164929" cy="23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seminář Kašperské Hory - 30.3.2017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739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7" t="14790" r="5931" b="26699"/>
          <a:stretch/>
        </p:blipFill>
        <p:spPr bwMode="auto">
          <a:xfrm>
            <a:off x="215541" y="2051033"/>
            <a:ext cx="3096344" cy="2664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Nadpis 1"/>
          <p:cNvSpPr txBox="1">
            <a:spLocks/>
          </p:cNvSpPr>
          <p:nvPr/>
        </p:nvSpPr>
        <p:spPr>
          <a:xfrm>
            <a:off x="467544" y="256024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cs-CZ" sz="28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Nastává doba syntetická ?</a:t>
            </a:r>
          </a:p>
        </p:txBody>
      </p:sp>
      <p:sp>
        <p:nvSpPr>
          <p:cNvPr id="2" name="Obdélník 1"/>
          <p:cNvSpPr/>
          <p:nvPr/>
        </p:nvSpPr>
        <p:spPr>
          <a:xfrm>
            <a:off x="2915816" y="1053107"/>
            <a:ext cx="273630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100" dirty="0"/>
              <a:t>Při schvalování nařízení č. 463/2013 Sb., o seznamech návykových látek, byly do přílohy č. 4 přidány 2 nové syntetické drogy. </a:t>
            </a:r>
            <a:r>
              <a:rPr lang="cs-CZ" sz="1100" dirty="0" smtClean="0"/>
              <a:t>Na </a:t>
            </a:r>
            <a:r>
              <a:rPr lang="cs-CZ" sz="1100" dirty="0"/>
              <a:t>jednání vlády dne 14. 9. 2015 byla schválena novela nařízení vlády č. 463/2013 Sb. kterou bylo do přílohy č. 4 citovaného nařízení zařazeno </a:t>
            </a:r>
            <a:r>
              <a:rPr lang="cs-CZ" sz="1100" b="1" dirty="0"/>
              <a:t>dalších 19 nových syntetických drog.</a:t>
            </a:r>
          </a:p>
          <a:p>
            <a:pPr algn="just"/>
            <a:r>
              <a:rPr lang="cs-CZ" sz="1100" dirty="0"/>
              <a:t>Na tomtéž jednání vlády byla projednána i novela nařízení vlády č. 458/2013 Sb., o seznamu výchozích a pomocných látek a jejich ročních množstevních limitech, která na seznam zařadila </a:t>
            </a:r>
            <a:r>
              <a:rPr lang="cs-CZ" sz="1100" b="1" dirty="0"/>
              <a:t>chlorefedrin a chlorpseudoefedrin</a:t>
            </a:r>
            <a:r>
              <a:rPr lang="cs-CZ" sz="1100" dirty="0"/>
              <a:t>, které slouží k nelegální výrobě </a:t>
            </a:r>
            <a:r>
              <a:rPr lang="cs-CZ" sz="1100" dirty="0" smtClean="0"/>
              <a:t>metamfetaminu</a:t>
            </a:r>
          </a:p>
          <a:p>
            <a:pPr algn="just"/>
            <a:r>
              <a:rPr lang="cs-CZ" sz="1100" b="1" dirty="0" smtClean="0"/>
              <a:t>účinnost od 1.10.2015</a:t>
            </a:r>
            <a:endParaRPr lang="cs-CZ" sz="110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b="1" smtClean="0"/>
              <a:t>seminář Kašperské Hory - 30.3.2017</a:t>
            </a:r>
            <a:endParaRPr lang="cs-CZ" b="1" dirty="0"/>
          </a:p>
        </p:txBody>
      </p:sp>
      <p:sp>
        <p:nvSpPr>
          <p:cNvPr id="4" name="Obdélník 3"/>
          <p:cNvSpPr/>
          <p:nvPr/>
        </p:nvSpPr>
        <p:spPr>
          <a:xfrm>
            <a:off x="5708501" y="734214"/>
            <a:ext cx="311197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cs-CZ" sz="11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S </a:t>
            </a:r>
            <a:r>
              <a:rPr lang="cs-CZ" sz="1100" b="1" dirty="0">
                <a:solidFill>
                  <a:srgbClr val="000000"/>
                </a:solidFill>
                <a:latin typeface="Arial" panose="020B0604020202020204" pitchFamily="34" charset="0"/>
              </a:rPr>
              <a:t>účinností od 1.3.2017</a:t>
            </a:r>
            <a:r>
              <a:rPr lang="cs-CZ" sz="11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1100" dirty="0" smtClean="0">
                <a:solidFill>
                  <a:srgbClr val="000000"/>
                </a:solidFill>
                <a:latin typeface="Arial" panose="020B0604020202020204" pitchFamily="34" charset="0"/>
              </a:rPr>
              <a:t>nabylo </a:t>
            </a:r>
            <a:r>
              <a:rPr lang="cs-CZ" sz="1100" dirty="0">
                <a:solidFill>
                  <a:srgbClr val="000000"/>
                </a:solidFill>
                <a:latin typeface="Arial" panose="020B0604020202020204" pitchFamily="34" charset="0"/>
              </a:rPr>
              <a:t>účinnosti Nařízení vlády č. 46/2017 Sb., kterým se mění Nařízení vlády č. 463/2013 Sb., o seznamech návykových látek, ve znění Nařízení vlády č. 249/2015 Sb., kterým se zařazuje na seznam č. 4 psychotropních látek </a:t>
            </a:r>
            <a:r>
              <a:rPr lang="cs-CZ" sz="1100" b="1" dirty="0">
                <a:solidFill>
                  <a:srgbClr val="000000"/>
                </a:solidFill>
                <a:latin typeface="Arial" panose="020B0604020202020204" pitchFamily="34" charset="0"/>
              </a:rPr>
              <a:t>celkem 60 nových psychoaktivních látek</a:t>
            </a:r>
            <a:r>
              <a:rPr lang="cs-CZ" sz="1100" dirty="0">
                <a:solidFill>
                  <a:srgbClr val="000000"/>
                </a:solidFill>
                <a:latin typeface="Arial" panose="020B0604020202020204" pitchFamily="34" charset="0"/>
              </a:rPr>
              <a:t>. Současně se s účinností od 1.5.2017 přeřazuje z přílohy č. 5 do přílohy č. 7 látka Fentermin, čímž se mění také způsob předepisování léky </a:t>
            </a:r>
            <a:r>
              <a:rPr lang="cs-CZ" sz="1100" dirty="0" err="1">
                <a:solidFill>
                  <a:srgbClr val="000000"/>
                </a:solidFill>
                <a:latin typeface="Arial" panose="020B0604020202020204" pitchFamily="34" charset="0"/>
              </a:rPr>
              <a:t>Adipex</a:t>
            </a:r>
            <a:r>
              <a:rPr lang="cs-CZ" sz="11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sz="1100" dirty="0" err="1">
                <a:solidFill>
                  <a:srgbClr val="000000"/>
                </a:solidFill>
                <a:latin typeface="Arial" panose="020B0604020202020204" pitchFamily="34" charset="0"/>
              </a:rPr>
              <a:t>Retard</a:t>
            </a:r>
            <a:r>
              <a:rPr lang="cs-CZ" sz="1100" dirty="0">
                <a:solidFill>
                  <a:srgbClr val="000000"/>
                </a:solidFill>
                <a:latin typeface="Arial" panose="020B0604020202020204" pitchFamily="34" charset="0"/>
              </a:rPr>
              <a:t> a do přílohy č. 5 se zařazují 2 další látky, které mají farmaceutické využití. Platné znění nařízení vlády je zveřejněno uvedeno ve Sbírce zákonů v částce 16 ze dne 24.2.2017. </a:t>
            </a:r>
          </a:p>
          <a:p>
            <a:pPr algn="just"/>
            <a:r>
              <a:rPr lang="cs-CZ" sz="1100" dirty="0">
                <a:solidFill>
                  <a:srgbClr val="000000"/>
                </a:solidFill>
                <a:latin typeface="Arial" panose="020B0604020202020204" pitchFamily="34" charset="0"/>
              </a:rPr>
              <a:t>Seznam zařazovaných látek zasíláme v příloze. </a:t>
            </a:r>
            <a:endParaRPr lang="cs-CZ" sz="11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3707904" y="4316688"/>
            <a:ext cx="4989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Dalších 33 látek je v aktuální přípravě návrhu…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079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Obdélník 3"/>
          <p:cNvSpPr>
            <a:spLocks noChangeArrowheads="1"/>
          </p:cNvSpPr>
          <p:nvPr/>
        </p:nvSpPr>
        <p:spPr bwMode="auto">
          <a:xfrm>
            <a:off x="323850" y="260350"/>
            <a:ext cx="8423275" cy="400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cs-CZ" sz="1500" b="1" dirty="0">
                <a:solidFill>
                  <a:srgbClr val="003366"/>
                </a:solidFill>
                <a:latin typeface="Corbel" pitchFamily="34" charset="0"/>
              </a:rPr>
              <a:t>syntetické </a:t>
            </a:r>
            <a:r>
              <a:rPr lang="en-US" sz="1500" b="1" dirty="0" err="1" smtClean="0">
                <a:solidFill>
                  <a:srgbClr val="003366"/>
                </a:solidFill>
                <a:latin typeface="Corbel" pitchFamily="34" charset="0"/>
              </a:rPr>
              <a:t>kanabinoidy</a:t>
            </a:r>
            <a:r>
              <a:rPr lang="cs-CZ" sz="1500" b="1" dirty="0" smtClean="0">
                <a:solidFill>
                  <a:srgbClr val="003366"/>
                </a:solidFill>
                <a:latin typeface="Corbel" pitchFamily="34" charset="0"/>
              </a:rPr>
              <a:t> </a:t>
            </a:r>
            <a:endParaRPr lang="cs-CZ" sz="1500" b="1" dirty="0">
              <a:solidFill>
                <a:srgbClr val="003366"/>
              </a:solidFill>
              <a:latin typeface="Corbel" pitchFamily="34" charset="0"/>
            </a:endParaRPr>
          </a:p>
          <a:p>
            <a:pPr algn="just"/>
            <a:endParaRPr lang="cs-CZ" sz="1600" dirty="0">
              <a:latin typeface="Corbel" pitchFamily="34" charset="0"/>
            </a:endParaRPr>
          </a:p>
          <a:p>
            <a:pPr algn="just"/>
            <a:endParaRPr lang="cs-CZ" sz="1600" dirty="0">
              <a:latin typeface="Corbel" pitchFamily="34" charset="0"/>
            </a:endParaRPr>
          </a:p>
          <a:p>
            <a:pPr algn="just"/>
            <a:endParaRPr lang="cs-CZ" sz="1600" dirty="0">
              <a:latin typeface="Corbel" pitchFamily="34" charset="0"/>
            </a:endParaRPr>
          </a:p>
          <a:p>
            <a:pPr algn="just"/>
            <a:endParaRPr lang="cs-CZ" sz="1600" dirty="0">
              <a:latin typeface="Corbel" pitchFamily="34" charset="0"/>
            </a:endParaRPr>
          </a:p>
          <a:p>
            <a:pPr algn="just"/>
            <a:endParaRPr lang="cs-CZ" sz="1600" dirty="0">
              <a:latin typeface="Corbel" pitchFamily="34" charset="0"/>
            </a:endParaRPr>
          </a:p>
          <a:p>
            <a:pPr algn="just"/>
            <a:endParaRPr lang="cs-CZ" sz="1600" dirty="0">
              <a:latin typeface="Corbel" pitchFamily="34" charset="0"/>
            </a:endParaRPr>
          </a:p>
          <a:p>
            <a:pPr algn="just"/>
            <a:endParaRPr lang="cs-CZ" sz="1600" dirty="0">
              <a:latin typeface="Corbel" pitchFamily="34" charset="0"/>
            </a:endParaRPr>
          </a:p>
          <a:p>
            <a:pPr algn="just"/>
            <a:endParaRPr lang="cs-CZ" sz="1600" dirty="0">
              <a:latin typeface="Corbel" pitchFamily="34" charset="0"/>
            </a:endParaRPr>
          </a:p>
          <a:p>
            <a:pPr algn="just"/>
            <a:endParaRPr lang="cs-CZ" sz="1600" dirty="0">
              <a:latin typeface="Corbel" pitchFamily="34" charset="0"/>
            </a:endParaRPr>
          </a:p>
          <a:p>
            <a:pPr algn="just"/>
            <a:endParaRPr lang="cs-CZ" sz="1600" dirty="0">
              <a:latin typeface="Corbel" pitchFamily="34" charset="0"/>
            </a:endParaRPr>
          </a:p>
          <a:p>
            <a:pPr algn="just"/>
            <a:endParaRPr lang="cs-CZ" sz="1600" dirty="0">
              <a:latin typeface="Corbel" pitchFamily="34" charset="0"/>
            </a:endParaRPr>
          </a:p>
          <a:p>
            <a:pPr algn="just"/>
            <a:endParaRPr lang="cs-CZ" sz="1600" dirty="0">
              <a:latin typeface="Corbel" pitchFamily="34" charset="0"/>
            </a:endParaRPr>
          </a:p>
          <a:p>
            <a:pPr algn="just"/>
            <a:endParaRPr lang="cs-CZ" sz="1600" dirty="0">
              <a:latin typeface="Corbel" pitchFamily="34" charset="0"/>
            </a:endParaRPr>
          </a:p>
          <a:p>
            <a:pPr algn="just"/>
            <a:endParaRPr lang="cs-CZ" sz="1600" dirty="0">
              <a:latin typeface="Corbel" pitchFamily="34" charset="0"/>
            </a:endParaRPr>
          </a:p>
          <a:p>
            <a:pPr algn="just"/>
            <a:endParaRPr lang="cs-CZ" sz="1600" dirty="0">
              <a:latin typeface="Corbel" pitchFamily="34" charset="0"/>
            </a:endParaRPr>
          </a:p>
        </p:txBody>
      </p:sp>
      <p:pic>
        <p:nvPicPr>
          <p:cNvPr id="39940" name="Obrázek 5" descr="75_0_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831850"/>
            <a:ext cx="1287462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Obrázek 6" descr="78_0_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855663"/>
            <a:ext cx="1504950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Obrázek 7" descr="79_0_d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839788"/>
            <a:ext cx="1368425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Obrázek 8" descr="85_0_d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855663"/>
            <a:ext cx="1503362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Obrázek 9" descr="96_0_d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839788"/>
            <a:ext cx="1360487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Obrázek 10" descr="142_0_d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847725"/>
            <a:ext cx="1433513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757238"/>
            <a:ext cx="1697038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7" name="Obdélník 14"/>
          <p:cNvSpPr>
            <a:spLocks noChangeArrowheads="1"/>
          </p:cNvSpPr>
          <p:nvPr/>
        </p:nvSpPr>
        <p:spPr bwMode="auto">
          <a:xfrm>
            <a:off x="323850" y="2349500"/>
            <a:ext cx="82804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cs-CZ" sz="1500" b="1" dirty="0">
                <a:solidFill>
                  <a:srgbClr val="003366"/>
                </a:solidFill>
                <a:latin typeface="Corbel" pitchFamily="34" charset="0"/>
              </a:rPr>
              <a:t>deriváty </a:t>
            </a:r>
            <a:r>
              <a:rPr lang="en-US" sz="1500" b="1" dirty="0" err="1">
                <a:solidFill>
                  <a:srgbClr val="003366"/>
                </a:solidFill>
                <a:latin typeface="Corbel" pitchFamily="34" charset="0"/>
              </a:rPr>
              <a:t>kathinonu</a:t>
            </a:r>
            <a:r>
              <a:rPr lang="en-US" sz="1500" b="1" dirty="0">
                <a:solidFill>
                  <a:srgbClr val="003366"/>
                </a:solidFill>
                <a:latin typeface="Corbel" pitchFamily="34" charset="0"/>
              </a:rPr>
              <a:t> </a:t>
            </a:r>
            <a:r>
              <a:rPr lang="cs-CZ" sz="1500" b="1" dirty="0" smtClean="0">
                <a:solidFill>
                  <a:srgbClr val="003366"/>
                </a:solidFill>
                <a:latin typeface="Corbel" pitchFamily="34" charset="0"/>
              </a:rPr>
              <a:t>                                                                 deriváty </a:t>
            </a:r>
            <a:r>
              <a:rPr lang="cs-CZ" sz="1500" b="1" dirty="0">
                <a:solidFill>
                  <a:srgbClr val="003366"/>
                </a:solidFill>
                <a:latin typeface="Corbel" pitchFamily="34" charset="0"/>
              </a:rPr>
              <a:t>piperazinu </a:t>
            </a:r>
          </a:p>
        </p:txBody>
      </p:sp>
      <p:pic>
        <p:nvPicPr>
          <p:cNvPr id="39948" name="Obrázek 15" descr="100_0_d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708275"/>
            <a:ext cx="1439862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9" name="Obrázek 16" descr="104_0_d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708275"/>
            <a:ext cx="1268412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0" name="Obrázek 17" descr="107_0_d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2708275"/>
            <a:ext cx="129381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1" name="Obrázek 18" descr="130_0_d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781300"/>
            <a:ext cx="129698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2" name="Obrázek 19" descr="121_0_d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7813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3" name="Obrázek 20" descr="131_0_d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708275"/>
            <a:ext cx="1431925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4" name="Obrázek 21" descr="1378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365625"/>
            <a:ext cx="611188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5" name="Obrázek 22" descr="1538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4365625"/>
            <a:ext cx="769937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6" name="Obrázek 23" descr="2141.jp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221163"/>
            <a:ext cx="1344613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7" name="Obrázek 24" descr="3764.jp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365625"/>
            <a:ext cx="1008062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b="1" smtClean="0"/>
              <a:t>seminář Kašperské Hory - 30.3.2017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70195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Organizace vymáhání práva a navrhovaná opatření v oblasti nelegálních drog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2016 – 2020 – navýšení policistů SKPV po linii DTČ o 182</a:t>
            </a:r>
          </a:p>
          <a:p>
            <a:r>
              <a:rPr lang="cs-CZ" dirty="0" smtClean="0"/>
              <a:t>legislativní aktivity směřující k regulaci výdeje léků s PSE </a:t>
            </a:r>
          </a:p>
          <a:p>
            <a:r>
              <a:rPr lang="cs-CZ" dirty="0" smtClean="0"/>
              <a:t>hledání modelu regulace úniku substitučních preparátů na drogový trh</a:t>
            </a:r>
          </a:p>
          <a:p>
            <a:r>
              <a:rPr lang="cs-CZ" dirty="0" smtClean="0"/>
              <a:t>projekt „sekundární drogová kriminalita“</a:t>
            </a:r>
          </a:p>
          <a:p>
            <a:r>
              <a:rPr lang="cs-CZ" dirty="0" smtClean="0"/>
              <a:t>projekt „Reliéf“</a:t>
            </a:r>
          </a:p>
          <a:p>
            <a:r>
              <a:rPr lang="cs-CZ" dirty="0" smtClean="0"/>
              <a:t>projekt zveřejňování lokalizací odhalených varen a pěstíren </a:t>
            </a:r>
          </a:p>
          <a:p>
            <a:r>
              <a:rPr lang="cs-CZ" dirty="0" smtClean="0"/>
              <a:t>Zřízení pracovní skupiny pro rychlou výměnu informací mezi kontrolními a regulačními orgány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9" descr="Znak NP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47949" y="5805264"/>
            <a:ext cx="3810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540018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1657350" y="148360"/>
            <a:ext cx="6172200" cy="857250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cs-CZ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Metodika pro pořádkovou </a:t>
            </a:r>
            <a:r>
              <a:rPr lang="cs-CZ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policii</a:t>
            </a:r>
            <a:br>
              <a:rPr lang="cs-CZ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Kriminalistická příručka </a:t>
            </a:r>
            <a:endParaRPr lang="cs-CZ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9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29" y="1556792"/>
            <a:ext cx="4558618" cy="1674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75736"/>
            <a:ext cx="4553290" cy="1702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71"/>
          <a:stretch/>
        </p:blipFill>
        <p:spPr>
          <a:xfrm>
            <a:off x="5292080" y="1196752"/>
            <a:ext cx="3175470" cy="42721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9" descr="Znak NP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8214" y="5715016"/>
            <a:ext cx="3810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2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979712" y="6356351"/>
            <a:ext cx="4135338" cy="365125"/>
          </a:xfrm>
        </p:spPr>
        <p:txBody>
          <a:bodyPr/>
          <a:lstStyle/>
          <a:p>
            <a:r>
              <a:rPr lang="pl-PL" sz="1200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 sz="12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26" y="1916832"/>
            <a:ext cx="8158948" cy="4094772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1835696" y="1018961"/>
            <a:ext cx="76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www.mapavarenapestiren.cz </a:t>
            </a:r>
            <a:endParaRPr lang="cs-CZ" sz="3200" dirty="0"/>
          </a:p>
        </p:txBody>
      </p:sp>
      <p:sp>
        <p:nvSpPr>
          <p:cNvPr id="6" name="Obdélník 3"/>
          <p:cNvSpPr>
            <a:spLocks noChangeArrowheads="1"/>
          </p:cNvSpPr>
          <p:nvPr/>
        </p:nvSpPr>
        <p:spPr bwMode="auto">
          <a:xfrm>
            <a:off x="179512" y="332656"/>
            <a:ext cx="87137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Zveřejňování lokalizací odhalených laboratoří a pěstíren </a:t>
            </a:r>
            <a:endParaRPr lang="cs-CZ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82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332656"/>
            <a:ext cx="9108504" cy="5570455"/>
          </a:xfrm>
          <a:prstGeom prst="rect">
            <a:avLst/>
          </a:prstGeom>
        </p:spPr>
      </p:pic>
      <p:sp>
        <p:nvSpPr>
          <p:cNvPr id="3" name="Ovál 2"/>
          <p:cNvSpPr/>
          <p:nvPr/>
        </p:nvSpPr>
        <p:spPr>
          <a:xfrm>
            <a:off x="5177027" y="2708920"/>
            <a:ext cx="1680973" cy="1296144"/>
          </a:xfrm>
          <a:prstGeom prst="ellipse">
            <a:avLst/>
          </a:prstGeom>
          <a:noFill/>
          <a:ln w="920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60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2987675" y="5229225"/>
            <a:ext cx="316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fr-CH"/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611560" y="188640"/>
            <a:ext cx="8001000" cy="2039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cs-CZ" sz="3200" b="1" dirty="0">
                <a:solidFill>
                  <a:srgbClr val="000099"/>
                </a:solidFill>
                <a:latin typeface="+mn-lt"/>
              </a:rPr>
              <a:t>Co nefunguje a proč ?</a:t>
            </a:r>
          </a:p>
          <a:p>
            <a:pPr marL="342900" indent="-342900" algn="ctr">
              <a:spcBef>
                <a:spcPct val="50000"/>
              </a:spcBef>
            </a:pPr>
            <a:endParaRPr lang="cs-CZ" sz="2200" b="1" u="sng" dirty="0">
              <a:solidFill>
                <a:srgbClr val="000099"/>
              </a:solidFill>
              <a:latin typeface="Bookman Old Style" pitchFamily="18" charset="0"/>
            </a:endParaRPr>
          </a:p>
          <a:p>
            <a:pPr marL="342900" indent="-342900" algn="just">
              <a:spcBef>
                <a:spcPct val="50000"/>
              </a:spcBef>
            </a:pPr>
            <a:endParaRPr lang="cs-CZ" sz="2100" b="1" dirty="0">
              <a:solidFill>
                <a:srgbClr val="000099"/>
              </a:solidFill>
              <a:latin typeface="Bookman Old Style" pitchFamily="18" charset="0"/>
            </a:endParaRPr>
          </a:p>
          <a:p>
            <a:pPr marL="342900" indent="-342900" algn="just">
              <a:spcBef>
                <a:spcPct val="50000"/>
              </a:spcBef>
            </a:pPr>
            <a:endParaRPr lang="cs-CZ" sz="2000" b="1" dirty="0">
              <a:solidFill>
                <a:schemeClr val="accent2"/>
              </a:solidFill>
              <a:latin typeface="Bookman Old Style" pitchFamily="18" charset="0"/>
            </a:endParaRPr>
          </a:p>
        </p:txBody>
      </p:sp>
      <p:grpSp>
        <p:nvGrpSpPr>
          <p:cNvPr id="39" name="Skupina 38"/>
          <p:cNvGrpSpPr/>
          <p:nvPr/>
        </p:nvGrpSpPr>
        <p:grpSpPr>
          <a:xfrm>
            <a:off x="467544" y="764704"/>
            <a:ext cx="8001000" cy="4751269"/>
            <a:chOff x="467544" y="764704"/>
            <a:chExt cx="8001000" cy="4751269"/>
          </a:xfrm>
        </p:grpSpPr>
        <p:sp>
          <p:nvSpPr>
            <p:cNvPr id="15" name="Text Box 5"/>
            <p:cNvSpPr txBox="1">
              <a:spLocks noChangeArrowheads="1"/>
            </p:cNvSpPr>
            <p:nvPr/>
          </p:nvSpPr>
          <p:spPr bwMode="auto">
            <a:xfrm>
              <a:off x="467544" y="764704"/>
              <a:ext cx="8001000" cy="3046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algn="just">
                <a:buFont typeface="Arial" charset="0"/>
                <a:buChar char="•"/>
              </a:pPr>
              <a:r>
                <a:rPr lang="cs-CZ" sz="2000" b="1" dirty="0">
                  <a:solidFill>
                    <a:srgbClr val="00B0F0"/>
                  </a:solidFill>
                  <a:latin typeface="+mn-lt"/>
                </a:rPr>
                <a:t>NEKOMPATIBILITA</a:t>
              </a:r>
              <a:r>
                <a:rPr lang="cs-CZ" sz="2000" dirty="0">
                  <a:solidFill>
                    <a:srgbClr val="00B0F0"/>
                  </a:solidFill>
                  <a:latin typeface="+mn-lt"/>
                </a:rPr>
                <a:t> systému institucionální pomoci</a:t>
              </a:r>
            </a:p>
            <a:p>
              <a:pPr marL="342900" indent="-342900" algn="just">
                <a:buFont typeface="Arial" charset="0"/>
                <a:buChar char="•"/>
              </a:pPr>
              <a:r>
                <a:rPr lang="cs-CZ" sz="2000" b="1" dirty="0">
                  <a:solidFill>
                    <a:srgbClr val="00B0F0"/>
                  </a:solidFill>
                  <a:latin typeface="+mn-lt"/>
                </a:rPr>
                <a:t>PŘECEŇOVÁNÍ</a:t>
              </a:r>
              <a:r>
                <a:rPr lang="cs-CZ" sz="2000" dirty="0">
                  <a:solidFill>
                    <a:srgbClr val="00B0F0"/>
                  </a:solidFill>
                  <a:latin typeface="+mn-lt"/>
                </a:rPr>
                <a:t> ROLE VYMÁHÁNÍ PRÁVA</a:t>
              </a:r>
            </a:p>
            <a:p>
              <a:pPr marL="342900" indent="-342900" algn="just">
                <a:buFont typeface="Arial" charset="0"/>
                <a:buChar char="•"/>
              </a:pPr>
              <a:r>
                <a:rPr lang="cs-CZ" sz="2000" b="1" dirty="0">
                  <a:solidFill>
                    <a:srgbClr val="00B0F0"/>
                  </a:solidFill>
                  <a:latin typeface="+mn-lt"/>
                </a:rPr>
                <a:t>NEDŮSLEDENÁ</a:t>
              </a:r>
              <a:r>
                <a:rPr lang="cs-CZ" sz="2000" dirty="0">
                  <a:solidFill>
                    <a:srgbClr val="00B0F0"/>
                  </a:solidFill>
                  <a:latin typeface="+mn-lt"/>
                </a:rPr>
                <a:t> PRÁCE S INFORMACEMI</a:t>
              </a:r>
            </a:p>
            <a:p>
              <a:pPr marL="342900" indent="-342900" algn="just">
                <a:buFont typeface="Arial" charset="0"/>
                <a:buChar char="•"/>
              </a:pPr>
              <a:r>
                <a:rPr lang="cs-CZ" sz="2000" b="1" dirty="0">
                  <a:solidFill>
                    <a:srgbClr val="00B0F0"/>
                  </a:solidFill>
                  <a:latin typeface="+mn-lt"/>
                </a:rPr>
                <a:t>MALÁ DYNAMIKA </a:t>
              </a:r>
              <a:r>
                <a:rPr lang="cs-CZ" sz="2000" dirty="0">
                  <a:solidFill>
                    <a:srgbClr val="00B0F0"/>
                  </a:solidFill>
                  <a:latin typeface="+mn-lt"/>
                </a:rPr>
                <a:t>POMOCI I SANKCE</a:t>
              </a:r>
            </a:p>
            <a:p>
              <a:pPr marL="342900" indent="-342900" algn="just">
                <a:buFont typeface="Arial" charset="0"/>
                <a:buChar char="•"/>
              </a:pPr>
              <a:r>
                <a:rPr lang="cs-CZ" sz="2000" dirty="0">
                  <a:solidFill>
                    <a:srgbClr val="00B0F0"/>
                  </a:solidFill>
                  <a:latin typeface="+mn-lt"/>
                </a:rPr>
                <a:t>Jedna instituce neví, co dělá druhá a ani jí to nezajímá</a:t>
              </a:r>
            </a:p>
            <a:p>
              <a:pPr algn="ctr"/>
              <a:r>
                <a:rPr lang="cs-CZ" sz="2000" dirty="0" smtClean="0">
                  <a:latin typeface="Bookman Old Style" pitchFamily="18" charset="0"/>
                </a:rPr>
                <a:t> </a:t>
              </a:r>
              <a:r>
                <a:rPr lang="cs-CZ" sz="2000" b="1" dirty="0" smtClean="0">
                  <a:latin typeface="+mn-lt"/>
                </a:rPr>
                <a:t>Nikdo </a:t>
              </a:r>
              <a:r>
                <a:rPr lang="cs-CZ" sz="2000" b="1" dirty="0">
                  <a:latin typeface="+mn-lt"/>
                </a:rPr>
                <a:t>nikomu nic neřekne, každý čeká, až se NĚCO </a:t>
              </a:r>
              <a:r>
                <a:rPr lang="cs-CZ" sz="2000" b="1" dirty="0" smtClean="0">
                  <a:latin typeface="+mn-lt"/>
                </a:rPr>
                <a:t>stane</a:t>
              </a:r>
              <a:endParaRPr lang="cs-CZ" sz="2000" b="1" dirty="0">
                <a:latin typeface="+mn-lt"/>
              </a:endParaRPr>
            </a:p>
            <a:p>
              <a:pPr marL="342900" indent="-342900" algn="just">
                <a:buFont typeface="Arial" charset="0"/>
                <a:buChar char="•"/>
              </a:pPr>
              <a:endParaRPr lang="cs-CZ" dirty="0">
                <a:solidFill>
                  <a:srgbClr val="000099"/>
                </a:solidFill>
                <a:latin typeface="Bookman Old Style" pitchFamily="18" charset="0"/>
              </a:endParaRPr>
            </a:p>
            <a:p>
              <a:pPr marL="342900" indent="-342900" algn="just">
                <a:spcBef>
                  <a:spcPct val="50000"/>
                </a:spcBef>
              </a:pPr>
              <a:endParaRPr lang="cs-CZ" b="1" dirty="0">
                <a:solidFill>
                  <a:srgbClr val="000099"/>
                </a:solidFill>
                <a:latin typeface="Bookman Old Style" pitchFamily="18" charset="0"/>
              </a:endParaRPr>
            </a:p>
            <a:p>
              <a:pPr marL="342900" indent="-342900" algn="just">
                <a:spcBef>
                  <a:spcPct val="50000"/>
                </a:spcBef>
              </a:pPr>
              <a:endParaRPr lang="cs-CZ" b="1" dirty="0">
                <a:solidFill>
                  <a:schemeClr val="accent2"/>
                </a:solidFill>
                <a:latin typeface="Bookman Old Style" pitchFamily="18" charset="0"/>
              </a:endParaRPr>
            </a:p>
          </p:txBody>
        </p:sp>
        <p:grpSp>
          <p:nvGrpSpPr>
            <p:cNvPr id="19" name="Diagram 20"/>
            <p:cNvGrpSpPr>
              <a:grpSpLocks noChangeAspect="1"/>
            </p:cNvGrpSpPr>
            <p:nvPr/>
          </p:nvGrpSpPr>
          <p:grpSpPr bwMode="auto">
            <a:xfrm>
              <a:off x="4122640" y="3035715"/>
              <a:ext cx="2343979" cy="2480258"/>
              <a:chOff x="2083" y="-311"/>
              <a:chExt cx="3117" cy="3371"/>
            </a:xfrm>
          </p:grpSpPr>
          <p:sp>
            <p:nvSpPr>
              <p:cNvPr id="21" name="_s1029"/>
              <p:cNvSpPr>
                <a:spLocks noChangeArrowheads="1"/>
              </p:cNvSpPr>
              <p:nvPr/>
            </p:nvSpPr>
            <p:spPr bwMode="auto">
              <a:xfrm>
                <a:off x="2870" y="-311"/>
                <a:ext cx="883" cy="883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rgbClr val="AEC2FF"/>
                  </a:gs>
                </a:gsLst>
                <a:path path="rect">
                  <a:fillToRect l="100000" t="10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cs-CZ" sz="20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charset="0"/>
                  </a:rPr>
                  <a:t>PMS</a:t>
                </a:r>
              </a:p>
            </p:txBody>
          </p:sp>
          <p:sp>
            <p:nvSpPr>
              <p:cNvPr id="23" name="_s1031"/>
              <p:cNvSpPr>
                <a:spLocks noChangeArrowheads="1"/>
              </p:cNvSpPr>
              <p:nvPr/>
            </p:nvSpPr>
            <p:spPr bwMode="auto">
              <a:xfrm>
                <a:off x="4317" y="-306"/>
                <a:ext cx="883" cy="883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rgbClr val="AEC2FF"/>
                  </a:gs>
                </a:gsLst>
                <a:path path="rect">
                  <a:fillToRect l="100000" t="10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cs-CZ" sz="20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charset="0"/>
                  </a:rPr>
                  <a:t>ŠKOLA</a:t>
                </a:r>
              </a:p>
            </p:txBody>
          </p:sp>
          <p:sp>
            <p:nvSpPr>
              <p:cNvPr id="25" name="_s1033"/>
              <p:cNvSpPr>
                <a:spLocks noChangeArrowheads="1"/>
              </p:cNvSpPr>
              <p:nvPr/>
            </p:nvSpPr>
            <p:spPr bwMode="auto">
              <a:xfrm>
                <a:off x="4292" y="2177"/>
                <a:ext cx="883" cy="883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rgbClr val="AEC2FF"/>
                  </a:gs>
                </a:gsLst>
                <a:path path="rect">
                  <a:fillToRect l="100000" t="10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cs-CZ" sz="20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charset="0"/>
                  </a:rPr>
                  <a:t>LÉKAŘI</a:t>
                </a:r>
              </a:p>
            </p:txBody>
          </p:sp>
          <p:sp>
            <p:nvSpPr>
              <p:cNvPr id="27" name="_s1035"/>
              <p:cNvSpPr>
                <a:spLocks noChangeArrowheads="1"/>
              </p:cNvSpPr>
              <p:nvPr/>
            </p:nvSpPr>
            <p:spPr bwMode="auto">
              <a:xfrm>
                <a:off x="3159" y="2166"/>
                <a:ext cx="883" cy="883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rgbClr val="AEC2FF"/>
                  </a:gs>
                </a:gsLst>
                <a:path path="rect">
                  <a:fillToRect l="100000" t="10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cs-CZ" sz="20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charset="0"/>
                  </a:rPr>
                  <a:t>PPP</a:t>
                </a:r>
                <a:endParaRPr kumimoji="0" lang="cs-CZ" sz="20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" name="_s1037"/>
              <p:cNvSpPr>
                <a:spLocks noChangeArrowheads="1"/>
              </p:cNvSpPr>
              <p:nvPr/>
            </p:nvSpPr>
            <p:spPr bwMode="auto">
              <a:xfrm>
                <a:off x="2101" y="1676"/>
                <a:ext cx="883" cy="883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rgbClr val="AEC2FF"/>
                  </a:gs>
                </a:gsLst>
                <a:path path="rect">
                  <a:fillToRect l="100000" t="10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cs-CZ" sz="20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charset="0"/>
                  </a:rPr>
                  <a:t>POLICIE</a:t>
                </a:r>
              </a:p>
            </p:txBody>
          </p:sp>
          <p:sp>
            <p:nvSpPr>
              <p:cNvPr id="31" name="_s1039"/>
              <p:cNvSpPr>
                <a:spLocks noChangeArrowheads="1"/>
              </p:cNvSpPr>
              <p:nvPr/>
            </p:nvSpPr>
            <p:spPr bwMode="auto">
              <a:xfrm>
                <a:off x="2083" y="534"/>
                <a:ext cx="883" cy="883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rgbClr val="AEC2FF"/>
                  </a:gs>
                </a:gsLst>
                <a:path path="rect">
                  <a:fillToRect l="100000" t="10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cs-CZ" sz="200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charset="0"/>
                  </a:rPr>
                  <a:t>OSPOD</a:t>
                </a:r>
              </a:p>
            </p:txBody>
          </p:sp>
          <p:sp>
            <p:nvSpPr>
              <p:cNvPr id="32" name="_s1040"/>
              <p:cNvSpPr>
                <a:spLocks noChangeArrowheads="1"/>
              </p:cNvSpPr>
              <p:nvPr/>
            </p:nvSpPr>
            <p:spPr bwMode="auto">
              <a:xfrm>
                <a:off x="3851" y="961"/>
                <a:ext cx="883" cy="883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cs-CZ" sz="2400" i="0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charset="0"/>
                  </a:rPr>
                  <a:t> </a:t>
                </a:r>
                <a:r>
                  <a:rPr kumimoji="0" lang="cs-CZ" sz="2000" b="1" i="0" u="none" strike="noStrike" cap="none" normalizeH="0" baseline="0" dirty="0">
                    <a:ln>
                      <a:noFill/>
                    </a:ln>
                    <a:effectLst/>
                    <a:latin typeface="Arial" charset="0"/>
                  </a:rPr>
                  <a:t>PROBLÉM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33" name="_s1031"/>
            <p:cNvSpPr>
              <a:spLocks noChangeArrowheads="1"/>
            </p:cNvSpPr>
            <p:nvPr/>
          </p:nvSpPr>
          <p:spPr bwMode="auto">
            <a:xfrm>
              <a:off x="6732240" y="3355385"/>
              <a:ext cx="664014" cy="649679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rgbClr val="AEC2FF"/>
                </a:gs>
              </a:gsLst>
              <a:path path="rect">
                <a:fillToRect l="100000" t="100000"/>
              </a:path>
            </a:gradFill>
            <a:ln w="9525">
              <a:noFill/>
              <a:round/>
              <a:headEnd/>
              <a:tailEnd/>
            </a:ln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0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</a:rPr>
                <a:t>RODINA</a:t>
              </a:r>
            </a:p>
          </p:txBody>
        </p:sp>
        <p:sp>
          <p:nvSpPr>
            <p:cNvPr id="34" name="_s1031"/>
            <p:cNvSpPr>
              <a:spLocks noChangeArrowheads="1"/>
            </p:cNvSpPr>
            <p:nvPr/>
          </p:nvSpPr>
          <p:spPr bwMode="auto">
            <a:xfrm>
              <a:off x="7164288" y="4003457"/>
              <a:ext cx="664014" cy="649679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rgbClr val="AEC2FF"/>
                </a:gs>
              </a:gsLst>
              <a:path path="rect">
                <a:fillToRect l="100000" t="100000"/>
              </a:path>
            </a:gradFill>
            <a:ln w="9525">
              <a:noFill/>
              <a:round/>
              <a:headEnd/>
              <a:tailEnd/>
            </a:ln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cs-CZ" sz="2000" dirty="0">
                  <a:solidFill>
                    <a:srgbClr val="000000"/>
                  </a:solidFill>
                  <a:latin typeface="Arial" charset="0"/>
                </a:rPr>
                <a:t>NNO</a:t>
              </a:r>
              <a:endParaRPr kumimoji="0" lang="cs-CZ" sz="20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_s1031"/>
            <p:cNvSpPr>
              <a:spLocks noChangeArrowheads="1"/>
            </p:cNvSpPr>
            <p:nvPr/>
          </p:nvSpPr>
          <p:spPr bwMode="auto">
            <a:xfrm>
              <a:off x="6864249" y="4689711"/>
              <a:ext cx="664014" cy="649679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rgbClr val="AEC2FF"/>
                </a:gs>
              </a:gsLst>
              <a:path path="rect">
                <a:fillToRect l="100000" t="100000"/>
              </a:path>
            </a:gradFill>
            <a:ln w="9525">
              <a:noFill/>
              <a:round/>
              <a:headEnd/>
              <a:tailEnd/>
            </a:ln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00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</a:rPr>
                <a:t>AUTORITY</a:t>
              </a:r>
            </a:p>
          </p:txBody>
        </p:sp>
      </p:grpSp>
      <p:sp>
        <p:nvSpPr>
          <p:cNvPr id="61" name="TextovéPole 60"/>
          <p:cNvSpPr txBox="1"/>
          <p:nvPr/>
        </p:nvSpPr>
        <p:spPr>
          <a:xfrm>
            <a:off x="474440" y="2789517"/>
            <a:ext cx="31614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002060"/>
                </a:solidFill>
              </a:rPr>
              <a:t>PROČ ?</a:t>
            </a:r>
          </a:p>
          <a:p>
            <a:endParaRPr lang="cs-CZ" b="1" dirty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b="1" dirty="0">
                <a:solidFill>
                  <a:srgbClr val="002060"/>
                </a:solidFill>
              </a:rPr>
              <a:t> provozní slepota</a:t>
            </a:r>
          </a:p>
          <a:p>
            <a:pPr>
              <a:buFont typeface="Arial" pitchFamily="34" charset="0"/>
              <a:buChar char="•"/>
            </a:pPr>
            <a:r>
              <a:rPr lang="cs-CZ" b="1" dirty="0">
                <a:solidFill>
                  <a:srgbClr val="002060"/>
                </a:solidFill>
              </a:rPr>
              <a:t> fluktuace</a:t>
            </a:r>
          </a:p>
          <a:p>
            <a:pPr>
              <a:buFont typeface="Arial" pitchFamily="34" charset="0"/>
              <a:buChar char="•"/>
            </a:pPr>
            <a:r>
              <a:rPr lang="cs-CZ" b="1" dirty="0">
                <a:solidFill>
                  <a:srgbClr val="002060"/>
                </a:solidFill>
              </a:rPr>
              <a:t> </a:t>
            </a:r>
            <a:r>
              <a:rPr lang="cs-CZ" b="1" dirty="0" smtClean="0">
                <a:solidFill>
                  <a:srgbClr val="002060"/>
                </a:solidFill>
              </a:rPr>
              <a:t>proces/forma/cíl/efekt </a:t>
            </a:r>
            <a:endParaRPr lang="cs-CZ" b="1" dirty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b="1" dirty="0">
                <a:solidFill>
                  <a:srgbClr val="002060"/>
                </a:solidFill>
              </a:rPr>
              <a:t> kapacity a zdroje</a:t>
            </a:r>
          </a:p>
          <a:p>
            <a:pPr>
              <a:buFont typeface="Arial" pitchFamily="34" charset="0"/>
              <a:buChar char="•"/>
            </a:pPr>
            <a:r>
              <a:rPr lang="cs-CZ" b="1" dirty="0">
                <a:solidFill>
                  <a:srgbClr val="002060"/>
                </a:solidFill>
              </a:rPr>
              <a:t> klientelismus</a:t>
            </a:r>
          </a:p>
          <a:p>
            <a:pPr>
              <a:buFont typeface="Arial" pitchFamily="34" charset="0"/>
              <a:buChar char="•"/>
            </a:pPr>
            <a:r>
              <a:rPr lang="cs-CZ" b="1" dirty="0">
                <a:solidFill>
                  <a:srgbClr val="002060"/>
                </a:solidFill>
              </a:rPr>
              <a:t> alibismus různých forem</a:t>
            </a:r>
          </a:p>
          <a:p>
            <a:pPr>
              <a:buFont typeface="Arial" pitchFamily="34" charset="0"/>
              <a:buChar char="•"/>
            </a:pPr>
            <a:r>
              <a:rPr lang="cs-CZ" b="1" dirty="0">
                <a:solidFill>
                  <a:srgbClr val="002060"/>
                </a:solidFill>
              </a:rPr>
              <a:t> osobní animozity 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seminář Kašperské Hory - 30.3.2017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538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seminář Kašperské Hory - 30.3.2017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11543" t="11562" r="13567" b="17523"/>
          <a:stretch/>
        </p:blipFill>
        <p:spPr>
          <a:xfrm>
            <a:off x="2928507" y="404664"/>
            <a:ext cx="3286986" cy="553333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3131840" y="4437112"/>
            <a:ext cx="1584175" cy="36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2928507" y="5373216"/>
            <a:ext cx="3286986" cy="5647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Picture 9" descr="Znak NP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9743" y="5476139"/>
            <a:ext cx="175807" cy="35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3554553" y="5501720"/>
            <a:ext cx="25604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Národní protidrogová centrála 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307647" y="4386299"/>
            <a:ext cx="1317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bg1"/>
                </a:solidFill>
              </a:rPr>
              <a:t>DROGY</a:t>
            </a:r>
            <a:endParaRPr lang="cs-CZ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83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628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6600" b="1" dirty="0">
                <a:solidFill>
                  <a:srgbClr val="0070C0"/>
                </a:solidFill>
              </a:rPr>
              <a:t/>
            </a:r>
            <a:br>
              <a:rPr lang="cs-CZ" sz="6600" b="1" dirty="0">
                <a:solidFill>
                  <a:srgbClr val="0070C0"/>
                </a:solidFill>
              </a:rPr>
            </a:br>
            <a:r>
              <a:rPr lang="cs-CZ" sz="6600" b="1" dirty="0">
                <a:solidFill>
                  <a:srgbClr val="0070C0"/>
                </a:solidFill>
              </a:rPr>
              <a:t/>
            </a:r>
            <a:br>
              <a:rPr lang="cs-CZ" sz="6600" b="1" dirty="0">
                <a:solidFill>
                  <a:srgbClr val="0070C0"/>
                </a:solidFill>
              </a:rPr>
            </a:br>
            <a:r>
              <a:rPr lang="cs-CZ" sz="6600" b="1" dirty="0">
                <a:solidFill>
                  <a:srgbClr val="0070C0"/>
                </a:solidFill>
              </a:rPr>
              <a:t/>
            </a:r>
            <a:br>
              <a:rPr lang="cs-CZ" sz="6600" b="1" dirty="0">
                <a:solidFill>
                  <a:srgbClr val="0070C0"/>
                </a:solidFill>
              </a:rPr>
            </a:br>
            <a:r>
              <a:rPr lang="cs-CZ" sz="6600" b="1" dirty="0">
                <a:solidFill>
                  <a:srgbClr val="0070C0"/>
                </a:solidFill>
              </a:rPr>
              <a:t>Děkuji za pozornost</a:t>
            </a:r>
            <a:br>
              <a:rPr lang="cs-CZ" sz="6600" b="1" dirty="0">
                <a:solidFill>
                  <a:srgbClr val="0070C0"/>
                </a:solidFill>
              </a:rPr>
            </a:br>
            <a:r>
              <a:rPr lang="cs-CZ" sz="2700" b="1" dirty="0"/>
              <a:t>plk. Mgr. Jakub Frydrych </a:t>
            </a:r>
            <a:br>
              <a:rPr lang="cs-CZ" sz="2700" b="1" dirty="0"/>
            </a:br>
            <a:r>
              <a:rPr lang="cs-CZ" sz="2700" b="1" dirty="0"/>
              <a:t>ředitel NPC SKPV PČR</a:t>
            </a:r>
            <a:br>
              <a:rPr lang="cs-CZ" sz="2700" b="1" dirty="0"/>
            </a:br>
            <a:r>
              <a:rPr lang="cs-CZ" sz="2700" b="1" dirty="0"/>
              <a:t>tel. : +</a:t>
            </a:r>
            <a:r>
              <a:rPr lang="cs-CZ" sz="2700" b="1" dirty="0" smtClean="0"/>
              <a:t>420 974 836 531</a:t>
            </a:r>
            <a:r>
              <a:rPr lang="cs-CZ" sz="2700" b="1" dirty="0"/>
              <a:t>, </a:t>
            </a:r>
            <a:r>
              <a:rPr lang="cs-CZ" sz="2700" b="1" dirty="0">
                <a:hlinkClick r:id="rId2"/>
              </a:rPr>
              <a:t>jakub.frydrych@pcr.cz</a:t>
            </a:r>
            <a:r>
              <a:rPr lang="cs-CZ" sz="2700" b="1" dirty="0"/>
              <a:t/>
            </a:r>
            <a:br>
              <a:rPr lang="cs-CZ" sz="2700" b="1" dirty="0"/>
            </a:br>
            <a:r>
              <a:rPr lang="cs-CZ" sz="2700" b="1" dirty="0"/>
              <a:t/>
            </a:r>
            <a:br>
              <a:rPr lang="cs-CZ" sz="2700" b="1" dirty="0"/>
            </a:br>
            <a:r>
              <a:rPr lang="cs-CZ" sz="2700" b="1" dirty="0" smtClean="0"/>
              <a:t/>
            </a:r>
            <a:br>
              <a:rPr lang="cs-CZ" sz="2700" b="1" dirty="0" smtClean="0"/>
            </a:br>
            <a:r>
              <a:rPr lang="cs-CZ" sz="2700" b="1" dirty="0"/>
              <a:t/>
            </a:r>
            <a:br>
              <a:rPr lang="cs-CZ" sz="2700" b="1" dirty="0"/>
            </a:br>
            <a:r>
              <a:rPr lang="cs-CZ" sz="2700" b="1" dirty="0" smtClean="0"/>
              <a:t/>
            </a:r>
            <a:br>
              <a:rPr lang="cs-CZ" sz="2700" b="1" dirty="0" smtClean="0"/>
            </a:br>
            <a:r>
              <a:rPr lang="cs-CZ" sz="2700" b="1" dirty="0"/>
              <a:t/>
            </a:r>
            <a:br>
              <a:rPr lang="cs-CZ" sz="2700" b="1" dirty="0"/>
            </a:br>
            <a:r>
              <a:rPr lang="cs-CZ" sz="1600" b="1" dirty="0" smtClean="0"/>
              <a:t>všechna </a:t>
            </a:r>
            <a:r>
              <a:rPr lang="cs-CZ" sz="1600" b="1" dirty="0" smtClean="0"/>
              <a:t>data </a:t>
            </a:r>
            <a:r>
              <a:rPr lang="cs-CZ" sz="1600" b="1" dirty="0"/>
              <a:t>v prezentaci jsou čerpána z volně dostupných zdrojů Policie České republiky, </a:t>
            </a:r>
            <a:r>
              <a:rPr lang="cs-CZ" sz="1600" b="1" dirty="0" err="1"/>
              <a:t>Europolu</a:t>
            </a:r>
            <a:r>
              <a:rPr lang="cs-CZ" sz="1600" b="1" dirty="0"/>
              <a:t>, EMCDDA, WHO a UNODC.    </a:t>
            </a:r>
            <a:r>
              <a:rPr lang="cs-CZ" sz="2700" b="1" dirty="0"/>
              <a:t/>
            </a:r>
            <a:br>
              <a:rPr lang="cs-CZ" sz="2700" b="1" dirty="0"/>
            </a:br>
            <a:endParaRPr lang="cs-CZ" sz="2700" b="1" dirty="0">
              <a:solidFill>
                <a:srgbClr val="0070C0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seminář Kašperské Hory - 30.3.2017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203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288" y="2636838"/>
            <a:ext cx="8229600" cy="1143000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600" b="1" dirty="0" smtClean="0">
                <a:solidFill>
                  <a:srgbClr val="0070C0"/>
                </a:solidFill>
              </a:rPr>
              <a:t>Právní úprava nakládání </a:t>
            </a:r>
            <a:br>
              <a:rPr lang="cs-CZ" sz="3600" b="1" dirty="0" smtClean="0">
                <a:solidFill>
                  <a:srgbClr val="0070C0"/>
                </a:solidFill>
              </a:rPr>
            </a:br>
            <a:r>
              <a:rPr lang="cs-CZ" sz="3600" b="1" dirty="0" smtClean="0">
                <a:solidFill>
                  <a:srgbClr val="0070C0"/>
                </a:solidFill>
              </a:rPr>
              <a:t>s OPL</a:t>
            </a:r>
            <a:endParaRPr lang="cs-CZ" sz="3600" b="1" dirty="0">
              <a:solidFill>
                <a:srgbClr val="0070C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seminář Kašperské Hory - 30.3.2017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3792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62" y="1143000"/>
            <a:ext cx="8320409" cy="5400675"/>
          </a:xfrm>
        </p:spPr>
        <p:txBody>
          <a:bodyPr rtlCol="0">
            <a:normAutofit/>
          </a:bodyPr>
          <a:lstStyle/>
          <a:p>
            <a:pPr marL="533400" indent="-53340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cs-CZ" sz="1400" b="1" dirty="0">
                <a:solidFill>
                  <a:srgbClr val="0070C0"/>
                </a:solidFill>
              </a:rPr>
              <a:t>UŽÍVÁNÍ DROG</a:t>
            </a:r>
          </a:p>
          <a:p>
            <a:pPr marL="914400" lvl="1" indent="-4572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1400" dirty="0"/>
              <a:t>	</a:t>
            </a:r>
            <a:r>
              <a:rPr lang="cs-CZ" sz="1400" b="1" dirty="0"/>
              <a:t>NENÍ </a:t>
            </a:r>
            <a:r>
              <a:rPr lang="cs-CZ" sz="1400" b="1" dirty="0" smtClean="0"/>
              <a:t>PROTIPRÁVNÍ </a:t>
            </a:r>
            <a:r>
              <a:rPr lang="cs-CZ" sz="1400" b="1" dirty="0" smtClean="0">
                <a:solidFill>
                  <a:srgbClr val="FF0000"/>
                </a:solidFill>
              </a:rPr>
              <a:t>(</a:t>
            </a:r>
            <a:r>
              <a:rPr lang="cs-CZ" sz="1400" b="1" dirty="0">
                <a:solidFill>
                  <a:srgbClr val="FF0000"/>
                </a:solidFill>
              </a:rPr>
              <a:t>S </a:t>
            </a:r>
            <a:r>
              <a:rPr lang="cs-CZ" sz="1400" b="1" dirty="0" smtClean="0">
                <a:solidFill>
                  <a:srgbClr val="FF0000"/>
                </a:solidFill>
              </a:rPr>
              <a:t>VÝJIMKAMI)</a:t>
            </a:r>
            <a:endParaRPr lang="cs-CZ" sz="1400" b="1" dirty="0">
              <a:solidFill>
                <a:srgbClr val="FF0000"/>
              </a:solidFill>
            </a:endParaRPr>
          </a:p>
          <a:p>
            <a:pPr marL="533400" indent="-53340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cs-CZ" sz="1400" b="1" dirty="0">
              <a:solidFill>
                <a:srgbClr val="0070C0"/>
              </a:solidFill>
            </a:endParaRPr>
          </a:p>
          <a:p>
            <a:pPr marL="533400" indent="-53340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cs-CZ" sz="1400" b="1" dirty="0">
                <a:solidFill>
                  <a:srgbClr val="0070C0"/>
                </a:solidFill>
              </a:rPr>
              <a:t>DRŽENÍ DROGY NEBO PĚSTOVÁNÍ PRO</a:t>
            </a:r>
          </a:p>
          <a:p>
            <a:pPr marL="533400" indent="-53340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cs-CZ" sz="1400" b="1" dirty="0">
                <a:solidFill>
                  <a:srgbClr val="0070C0"/>
                </a:solidFill>
              </a:rPr>
              <a:t>VLASTNÍ POTŘEBU</a:t>
            </a:r>
          </a:p>
          <a:p>
            <a:pPr marL="514350" indent="-45720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cs-CZ" sz="1400" dirty="0">
                <a:solidFill>
                  <a:srgbClr val="FF0000"/>
                </a:solidFill>
              </a:rPr>
              <a:t>		</a:t>
            </a:r>
            <a:r>
              <a:rPr lang="cs-CZ" sz="1400" b="1" dirty="0">
                <a:solidFill>
                  <a:srgbClr val="FF0000"/>
                </a:solidFill>
              </a:rPr>
              <a:t>VŽDY </a:t>
            </a:r>
            <a:r>
              <a:rPr lang="cs-CZ" sz="1400" b="1" dirty="0" smtClean="0">
                <a:solidFill>
                  <a:srgbClr val="FF0000"/>
                </a:solidFill>
              </a:rPr>
              <a:t>PROTIPRÁVNÍ</a:t>
            </a:r>
            <a:endParaRPr lang="cs-CZ" sz="1400" b="1" dirty="0">
              <a:solidFill>
                <a:srgbClr val="C00000"/>
              </a:solidFill>
            </a:endParaRPr>
          </a:p>
          <a:p>
            <a:pPr marL="514350" indent="-45720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cs-CZ" sz="1400" b="1" dirty="0">
                <a:solidFill>
                  <a:srgbClr val="C00000"/>
                </a:solidFill>
              </a:rPr>
              <a:t>	1. v množství malém PŘESTUPEK</a:t>
            </a:r>
          </a:p>
          <a:p>
            <a:pPr marL="514350" indent="-45720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cs-CZ" sz="1400" b="1" dirty="0">
                <a:solidFill>
                  <a:srgbClr val="C00000"/>
                </a:solidFill>
              </a:rPr>
              <a:t>			</a:t>
            </a:r>
            <a:r>
              <a:rPr lang="cs-CZ" sz="1400" dirty="0"/>
              <a:t>§ 30 odst. 1 písm. j,k  zákona o přestupcích</a:t>
            </a:r>
          </a:p>
          <a:p>
            <a:pPr marL="514350" indent="-45720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cs-CZ" sz="1400" b="1" dirty="0">
                <a:solidFill>
                  <a:srgbClr val="C00000"/>
                </a:solidFill>
              </a:rPr>
              <a:t>	2. v množství větším než malém</a:t>
            </a:r>
          </a:p>
          <a:p>
            <a:pPr marL="51435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1400" b="1" dirty="0">
                <a:solidFill>
                  <a:srgbClr val="C00000"/>
                </a:solidFill>
              </a:rPr>
              <a:t>		TRESTNÝ ČIN </a:t>
            </a:r>
            <a:r>
              <a:rPr lang="cs-CZ" sz="1400" dirty="0"/>
              <a:t>§ 284 tr. zák</a:t>
            </a:r>
            <a:r>
              <a:rPr lang="cs-CZ" sz="1400" dirty="0" smtClean="0"/>
              <a:t>.</a:t>
            </a:r>
            <a:r>
              <a:rPr lang="cs-CZ" sz="1400" b="1" dirty="0">
                <a:solidFill>
                  <a:srgbClr val="FF0000"/>
                </a:solidFill>
              </a:rPr>
              <a:t> (S VÝJIMKOU TZV. SPOTŘEBNÍ DRŽBY)</a:t>
            </a:r>
          </a:p>
          <a:p>
            <a:pPr marL="118872" indent="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cs-CZ" sz="1400" dirty="0"/>
          </a:p>
          <a:p>
            <a:pPr marL="118872" indent="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1400" b="1" dirty="0" smtClean="0">
                <a:solidFill>
                  <a:srgbClr val="000099"/>
                </a:solidFill>
              </a:rPr>
              <a:t>PRODEJ </a:t>
            </a:r>
            <a:r>
              <a:rPr lang="cs-CZ" sz="1400" b="1" dirty="0">
                <a:solidFill>
                  <a:srgbClr val="000099"/>
                </a:solidFill>
              </a:rPr>
              <a:t>DROGY</a:t>
            </a:r>
            <a:r>
              <a:rPr lang="cs-CZ" sz="1400" dirty="0">
                <a:solidFill>
                  <a:srgbClr val="000099"/>
                </a:solidFill>
              </a:rPr>
              <a:t> </a:t>
            </a:r>
          </a:p>
          <a:p>
            <a:pPr marL="118872" indent="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None/>
              <a:defRPr/>
            </a:pPr>
            <a:r>
              <a:rPr lang="cs-CZ" sz="1400" dirty="0">
                <a:solidFill>
                  <a:srgbClr val="000099"/>
                </a:solidFill>
              </a:rPr>
              <a:t>a další formy jednání uvedené v § 283 </a:t>
            </a:r>
            <a:r>
              <a:rPr lang="cs-CZ" sz="1400" dirty="0" err="1">
                <a:solidFill>
                  <a:srgbClr val="000099"/>
                </a:solidFill>
              </a:rPr>
              <a:t>tr</a:t>
            </a:r>
            <a:r>
              <a:rPr lang="cs-CZ" sz="1400" dirty="0">
                <a:solidFill>
                  <a:srgbClr val="000099"/>
                </a:solidFill>
              </a:rPr>
              <a:t>. zák. </a:t>
            </a:r>
            <a:r>
              <a:rPr lang="cs-CZ" sz="1400" dirty="0"/>
              <a:t>vyrobí, doveze</a:t>
            </a:r>
            <a:r>
              <a:rPr lang="cs-CZ" sz="1400" dirty="0" smtClean="0"/>
              <a:t>, vyveze</a:t>
            </a:r>
            <a:r>
              <a:rPr lang="cs-CZ" sz="1400" dirty="0"/>
              <a:t>, proveze, nabízí, zprostředkuje, prodá, jinak jinému opatří, pro jiného přechovává</a:t>
            </a:r>
          </a:p>
          <a:p>
            <a:pPr marL="731520" lvl="1" indent="-27432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cs-CZ" sz="1400" b="1" dirty="0" smtClean="0"/>
              <a:t>VŽDY </a:t>
            </a:r>
            <a:r>
              <a:rPr lang="cs-CZ" sz="1400" b="1" dirty="0"/>
              <a:t>TRESTNÉ  </a:t>
            </a:r>
          </a:p>
          <a:p>
            <a:pPr marL="731520" lvl="1" indent="-27432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cs-CZ" sz="1400" b="1" dirty="0"/>
              <a:t>podle trestního zákona </a:t>
            </a:r>
          </a:p>
          <a:p>
            <a:pPr marL="731520" lvl="1" indent="-274320" algn="ctr" eaLnBrk="1" fontAlgn="auto" hangingPunct="1">
              <a:lnSpc>
                <a:spcPct val="50000"/>
              </a:lnSpc>
              <a:spcAft>
                <a:spcPts val="0"/>
              </a:spcAft>
              <a:buFontTx/>
              <a:buNone/>
              <a:defRPr/>
            </a:pPr>
            <a:endParaRPr lang="cs-CZ" sz="1400" b="1" dirty="0">
              <a:solidFill>
                <a:srgbClr val="CC0000"/>
              </a:solidFill>
            </a:endParaRPr>
          </a:p>
          <a:p>
            <a:pPr marL="731520" lvl="1" indent="-27432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cs-CZ" sz="1400" b="1" dirty="0">
                <a:solidFill>
                  <a:srgbClr val="FF0000"/>
                </a:solidFill>
              </a:rPr>
              <a:t>TRESTNÍ ODPOVĚDNOST VZNIKÁ BEZ OHLEDU </a:t>
            </a:r>
          </a:p>
          <a:p>
            <a:pPr marL="731520" lvl="1" indent="-27432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cs-CZ" sz="1400" b="1" dirty="0">
                <a:solidFill>
                  <a:srgbClr val="FF0000"/>
                </a:solidFill>
              </a:rPr>
              <a:t>NA MNOŽSTVÍ DROGY</a:t>
            </a:r>
          </a:p>
          <a:p>
            <a:pPr marL="514350" indent="-45720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cs-CZ" sz="1400" dirty="0"/>
          </a:p>
        </p:txBody>
      </p:sp>
      <p:sp>
        <p:nvSpPr>
          <p:cNvPr id="8195" name="Rectangle 4"/>
          <p:cNvSpPr>
            <a:spLocks noChangeArrowheads="1"/>
          </p:cNvSpPr>
          <p:nvPr/>
        </p:nvSpPr>
        <p:spPr bwMode="auto">
          <a:xfrm>
            <a:off x="-642938" y="-285750"/>
            <a:ext cx="9572626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838200" indent="-838200" algn="ctr"/>
            <a:r>
              <a:rPr lang="cs-CZ" sz="3200" b="1" dirty="0">
                <a:solidFill>
                  <a:schemeClr val="tx2"/>
                </a:solidFill>
                <a:latin typeface="Corbel" pitchFamily="34" charset="0"/>
              </a:rPr>
              <a:t/>
            </a:r>
            <a:br>
              <a:rPr lang="cs-CZ" sz="3200" b="1" dirty="0">
                <a:solidFill>
                  <a:schemeClr val="tx2"/>
                </a:solidFill>
                <a:latin typeface="Corbel" pitchFamily="34" charset="0"/>
              </a:rPr>
            </a:br>
            <a:r>
              <a:rPr lang="cs-CZ" sz="2000" b="1" dirty="0">
                <a:solidFill>
                  <a:srgbClr val="00B0F0"/>
                </a:solidFill>
              </a:rPr>
              <a:t>Právní úprava nakládání s OPL v ČR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seminář Kašperské Hory - 30.3.2017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198568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1">
  <a:themeElements>
    <a:clrScheme name="euro 1">
      <a:dk1>
        <a:srgbClr val="000000"/>
      </a:dk1>
      <a:lt1>
        <a:srgbClr val="FFFFFF"/>
      </a:lt1>
      <a:dk2>
        <a:srgbClr val="000000"/>
      </a:dk2>
      <a:lt2>
        <a:srgbClr val="B7B6B7"/>
      </a:lt2>
      <a:accent1>
        <a:srgbClr val="3B7EA9"/>
      </a:accent1>
      <a:accent2>
        <a:srgbClr val="3F94D3"/>
      </a:accent2>
      <a:accent3>
        <a:srgbClr val="FFFFFF"/>
      </a:accent3>
      <a:accent4>
        <a:srgbClr val="000000"/>
      </a:accent4>
      <a:accent5>
        <a:srgbClr val="AFC0D1"/>
      </a:accent5>
      <a:accent6>
        <a:srgbClr val="3886BF"/>
      </a:accent6>
      <a:hlink>
        <a:srgbClr val="A8C8EB"/>
      </a:hlink>
      <a:folHlink>
        <a:srgbClr val="368E2B"/>
      </a:folHlink>
    </a:clrScheme>
    <a:fontScheme name="eur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uro 1">
        <a:dk1>
          <a:srgbClr val="000000"/>
        </a:dk1>
        <a:lt1>
          <a:srgbClr val="FFFFFF"/>
        </a:lt1>
        <a:dk2>
          <a:srgbClr val="000000"/>
        </a:dk2>
        <a:lt2>
          <a:srgbClr val="B7B6B7"/>
        </a:lt2>
        <a:accent1>
          <a:srgbClr val="3B7EA9"/>
        </a:accent1>
        <a:accent2>
          <a:srgbClr val="3F94D3"/>
        </a:accent2>
        <a:accent3>
          <a:srgbClr val="FFFFFF"/>
        </a:accent3>
        <a:accent4>
          <a:srgbClr val="000000"/>
        </a:accent4>
        <a:accent5>
          <a:srgbClr val="AFC0D1"/>
        </a:accent5>
        <a:accent6>
          <a:srgbClr val="3886BF"/>
        </a:accent6>
        <a:hlink>
          <a:srgbClr val="A8C8EB"/>
        </a:hlink>
        <a:folHlink>
          <a:srgbClr val="368E2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euro">
  <a:themeElements>
    <a:clrScheme name="euro 1">
      <a:dk1>
        <a:srgbClr val="000000"/>
      </a:dk1>
      <a:lt1>
        <a:srgbClr val="FFFFFF"/>
      </a:lt1>
      <a:dk2>
        <a:srgbClr val="000000"/>
      </a:dk2>
      <a:lt2>
        <a:srgbClr val="B7B6B7"/>
      </a:lt2>
      <a:accent1>
        <a:srgbClr val="3B7EA9"/>
      </a:accent1>
      <a:accent2>
        <a:srgbClr val="3F94D3"/>
      </a:accent2>
      <a:accent3>
        <a:srgbClr val="FFFFFF"/>
      </a:accent3>
      <a:accent4>
        <a:srgbClr val="000000"/>
      </a:accent4>
      <a:accent5>
        <a:srgbClr val="AFC0D1"/>
      </a:accent5>
      <a:accent6>
        <a:srgbClr val="3886BF"/>
      </a:accent6>
      <a:hlink>
        <a:srgbClr val="A8C8EB"/>
      </a:hlink>
      <a:folHlink>
        <a:srgbClr val="368E2B"/>
      </a:folHlink>
    </a:clrScheme>
    <a:fontScheme name="eur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uro 1">
        <a:dk1>
          <a:srgbClr val="000000"/>
        </a:dk1>
        <a:lt1>
          <a:srgbClr val="FFFFFF"/>
        </a:lt1>
        <a:dk2>
          <a:srgbClr val="000000"/>
        </a:dk2>
        <a:lt2>
          <a:srgbClr val="B7B6B7"/>
        </a:lt2>
        <a:accent1>
          <a:srgbClr val="3B7EA9"/>
        </a:accent1>
        <a:accent2>
          <a:srgbClr val="3F94D3"/>
        </a:accent2>
        <a:accent3>
          <a:srgbClr val="FFFFFF"/>
        </a:accent3>
        <a:accent4>
          <a:srgbClr val="000000"/>
        </a:accent4>
        <a:accent5>
          <a:srgbClr val="AFC0D1"/>
        </a:accent5>
        <a:accent6>
          <a:srgbClr val="3886BF"/>
        </a:accent6>
        <a:hlink>
          <a:srgbClr val="A8C8EB"/>
        </a:hlink>
        <a:folHlink>
          <a:srgbClr val="368E2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Motiv1">
  <a:themeElements>
    <a:clrScheme name="euro 1">
      <a:dk1>
        <a:srgbClr val="000000"/>
      </a:dk1>
      <a:lt1>
        <a:srgbClr val="FFFFFF"/>
      </a:lt1>
      <a:dk2>
        <a:srgbClr val="000000"/>
      </a:dk2>
      <a:lt2>
        <a:srgbClr val="B7B6B7"/>
      </a:lt2>
      <a:accent1>
        <a:srgbClr val="3B7EA9"/>
      </a:accent1>
      <a:accent2>
        <a:srgbClr val="3F94D3"/>
      </a:accent2>
      <a:accent3>
        <a:srgbClr val="FFFFFF"/>
      </a:accent3>
      <a:accent4>
        <a:srgbClr val="000000"/>
      </a:accent4>
      <a:accent5>
        <a:srgbClr val="AFC0D1"/>
      </a:accent5>
      <a:accent6>
        <a:srgbClr val="3886BF"/>
      </a:accent6>
      <a:hlink>
        <a:srgbClr val="A8C8EB"/>
      </a:hlink>
      <a:folHlink>
        <a:srgbClr val="368E2B"/>
      </a:folHlink>
    </a:clrScheme>
    <a:fontScheme name="eur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uro 1">
        <a:dk1>
          <a:srgbClr val="000000"/>
        </a:dk1>
        <a:lt1>
          <a:srgbClr val="FFFFFF"/>
        </a:lt1>
        <a:dk2>
          <a:srgbClr val="000000"/>
        </a:dk2>
        <a:lt2>
          <a:srgbClr val="B7B6B7"/>
        </a:lt2>
        <a:accent1>
          <a:srgbClr val="3B7EA9"/>
        </a:accent1>
        <a:accent2>
          <a:srgbClr val="3F94D3"/>
        </a:accent2>
        <a:accent3>
          <a:srgbClr val="FFFFFF"/>
        </a:accent3>
        <a:accent4>
          <a:srgbClr val="000000"/>
        </a:accent4>
        <a:accent5>
          <a:srgbClr val="AFC0D1"/>
        </a:accent5>
        <a:accent6>
          <a:srgbClr val="3886BF"/>
        </a:accent6>
        <a:hlink>
          <a:srgbClr val="A8C8EB"/>
        </a:hlink>
        <a:folHlink>
          <a:srgbClr val="368E2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euro">
  <a:themeElements>
    <a:clrScheme name="euro 1">
      <a:dk1>
        <a:srgbClr val="000000"/>
      </a:dk1>
      <a:lt1>
        <a:srgbClr val="FFFFFF"/>
      </a:lt1>
      <a:dk2>
        <a:srgbClr val="000000"/>
      </a:dk2>
      <a:lt2>
        <a:srgbClr val="B7B6B7"/>
      </a:lt2>
      <a:accent1>
        <a:srgbClr val="3B7EA9"/>
      </a:accent1>
      <a:accent2>
        <a:srgbClr val="3F94D3"/>
      </a:accent2>
      <a:accent3>
        <a:srgbClr val="FFFFFF"/>
      </a:accent3>
      <a:accent4>
        <a:srgbClr val="000000"/>
      </a:accent4>
      <a:accent5>
        <a:srgbClr val="AFC0D1"/>
      </a:accent5>
      <a:accent6>
        <a:srgbClr val="3886BF"/>
      </a:accent6>
      <a:hlink>
        <a:srgbClr val="A8C8EB"/>
      </a:hlink>
      <a:folHlink>
        <a:srgbClr val="368E2B"/>
      </a:folHlink>
    </a:clrScheme>
    <a:fontScheme name="eur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uro 1">
        <a:dk1>
          <a:srgbClr val="000000"/>
        </a:dk1>
        <a:lt1>
          <a:srgbClr val="FFFFFF"/>
        </a:lt1>
        <a:dk2>
          <a:srgbClr val="000000"/>
        </a:dk2>
        <a:lt2>
          <a:srgbClr val="B7B6B7"/>
        </a:lt2>
        <a:accent1>
          <a:srgbClr val="3B7EA9"/>
        </a:accent1>
        <a:accent2>
          <a:srgbClr val="3F94D3"/>
        </a:accent2>
        <a:accent3>
          <a:srgbClr val="FFFFFF"/>
        </a:accent3>
        <a:accent4>
          <a:srgbClr val="000000"/>
        </a:accent4>
        <a:accent5>
          <a:srgbClr val="AFC0D1"/>
        </a:accent5>
        <a:accent6>
          <a:srgbClr val="3886BF"/>
        </a:accent6>
        <a:hlink>
          <a:srgbClr val="A8C8EB"/>
        </a:hlink>
        <a:folHlink>
          <a:srgbClr val="368E2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Graf MANUÁL pčr verze NPC</Template>
  <TotalTime>15960</TotalTime>
  <Words>3395</Words>
  <Application>Microsoft Office PowerPoint</Application>
  <PresentationFormat>Předvádění na obrazovce (4:3)</PresentationFormat>
  <Paragraphs>1080</Paragraphs>
  <Slides>71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11</vt:i4>
      </vt:variant>
      <vt:variant>
        <vt:lpstr>Motiv</vt:lpstr>
      </vt:variant>
      <vt:variant>
        <vt:i4>9</vt:i4>
      </vt:variant>
      <vt:variant>
        <vt:lpstr>Nadpisy snímků</vt:lpstr>
      </vt:variant>
      <vt:variant>
        <vt:i4>71</vt:i4>
      </vt:variant>
    </vt:vector>
  </HeadingPairs>
  <TitlesOfParts>
    <vt:vector size="91" baseType="lpstr">
      <vt:lpstr>SimSun</vt:lpstr>
      <vt:lpstr>Arial</vt:lpstr>
      <vt:lpstr>Bookman Old Style</vt:lpstr>
      <vt:lpstr>Calibri</vt:lpstr>
      <vt:lpstr>Calibri Light</vt:lpstr>
      <vt:lpstr>Comic Sans MS</vt:lpstr>
      <vt:lpstr>Corbel</vt:lpstr>
      <vt:lpstr>Segoe UI</vt:lpstr>
      <vt:lpstr>Times New Roman</vt:lpstr>
      <vt:lpstr>Times New Roman CE</vt:lpstr>
      <vt:lpstr>Wingdings 2</vt:lpstr>
      <vt:lpstr>Motiv1</vt:lpstr>
      <vt:lpstr>2_euro</vt:lpstr>
      <vt:lpstr>1_Motiv1</vt:lpstr>
      <vt:lpstr>3_euro</vt:lpstr>
      <vt:lpstr>Motiv Office</vt:lpstr>
      <vt:lpstr>Motiv sady Office</vt:lpstr>
      <vt:lpstr>1_Motiv Office</vt:lpstr>
      <vt:lpstr>2_Motiv Office</vt:lpstr>
      <vt:lpstr>1_Motiv sady Office</vt:lpstr>
      <vt:lpstr>Prezentace aplikace PowerPoint</vt:lpstr>
      <vt:lpstr>Prezentace aplikace PowerPoint</vt:lpstr>
      <vt:lpstr>ORGANIZACE VYMÁHÁNÍ PRÁVA  V OBLASTI NELEGÁLNÍCH DROG V ČESKÉ REPUBLICE  </vt:lpstr>
      <vt:lpstr>Prezentace aplikace PowerPoint</vt:lpstr>
      <vt:lpstr>Prezentace aplikace PowerPoint</vt:lpstr>
      <vt:lpstr>Prezentace aplikace PowerPoint</vt:lpstr>
      <vt:lpstr>Prezentace aplikace PowerPoint</vt:lpstr>
      <vt:lpstr>Právní úprava nakládání  s OPL</vt:lpstr>
      <vt:lpstr>Prezentace aplikace PowerPoint</vt:lpstr>
      <vt:lpstr>Prezentace aplikace PowerPoint</vt:lpstr>
      <vt:lpstr>Prezentace aplikace PowerPoint</vt:lpstr>
      <vt:lpstr>Trestně-právní charakteristika nelegálních drogových trhů  v ČR - 2016</vt:lpstr>
      <vt:lpstr>Záchyty hlavních druhů drog v Evropě a v ČR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Epidemiologická charakteristika problémového užívání nelegálních drog v ČR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Nelegální produkce metamfetaminu  (pervitinu)</vt:lpstr>
      <vt:lpstr>Aktuální trend nelegální produkce metamfetaminu v ČR  </vt:lpstr>
      <vt:lpstr>Prezentace aplikace PowerPoint</vt:lpstr>
      <vt:lpstr>Prezentace aplikace PowerPoint</vt:lpstr>
      <vt:lpstr>Nelegální produkce a distribuce pervitinu v ČR – ceny   </vt:lpstr>
      <vt:lpstr>Metamfetamin – odhalená nelegální produkce</vt:lpstr>
      <vt:lpstr>Z čeho se u nás vyrábí ?</vt:lpstr>
      <vt:lpstr>Z čeho se u nás vyrábí ?</vt:lpstr>
      <vt:lpstr>Produkční schopnost varen a jejich počet v jednotlivých krajích - 2016</vt:lpstr>
      <vt:lpstr>Prezentace aplikace PowerPoint</vt:lpstr>
      <vt:lpstr>Prezentace aplikace PowerPoint</vt:lpstr>
      <vt:lpstr>Nelegální produkce marihuany </vt:lpstr>
      <vt:lpstr>Počet odhalených pěstíren v ČR v letech  2002 - dosud </vt:lpstr>
      <vt:lpstr>Množství zajištěné marihuany v ČR  v letech 2002 - dosud </vt:lpstr>
      <vt:lpstr>Odhalené pěstírny v ČR dle produkční schopnosti v letech 2002 - dosud </vt:lpstr>
      <vt:lpstr>Odhalené pěstírny v ČR dle státní příslušnosti v letech 2006 - dosud </vt:lpstr>
      <vt:lpstr>Teritoriální rozdělení odhalených pěstíren  v ČR  v letech  2002 - dosud </vt:lpstr>
      <vt:lpstr>Cizinci a drogová trestná činnost</vt:lpstr>
      <vt:lpstr>Prezentace aplikace PowerPoint</vt:lpstr>
      <vt:lpstr>Prezentace aplikace PowerPoint</vt:lpstr>
      <vt:lpstr>Cizinci - pachatelé drogové trestné činnosti 2002 - 2016</vt:lpstr>
      <vt:lpstr>Počet pachatelů vietnamské národnosti dle vybraných druhů OPL </vt:lpstr>
      <vt:lpstr>Poměr  mezi odhalenými varnami a pěstírnami vztažený k celkovému množství zadržených OPL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Trendy v pouliční a klubové distribuci</vt:lpstr>
      <vt:lpstr>Nabídka, formy užívání</vt:lpstr>
      <vt:lpstr>Substituční preparáty na  nelegálním trhu </vt:lpstr>
      <vt:lpstr>Opioidy na nelegálním trhu </vt:lpstr>
      <vt:lpstr>Prezentace aplikace PowerPoint</vt:lpstr>
      <vt:lpstr>Prezentace aplikace PowerPoint</vt:lpstr>
      <vt:lpstr>Organizace vymáhání práva a navrhovaná opatření v oblasti nelegálních drog</vt:lpstr>
      <vt:lpstr>Metodika pro pořádkovou policii Kriminalistická příručka </vt:lpstr>
      <vt:lpstr>Prezentace aplikace PowerPoint</vt:lpstr>
      <vt:lpstr>Prezentace aplikace PowerPoint</vt:lpstr>
      <vt:lpstr>Prezentace aplikace PowerPoint</vt:lpstr>
      <vt:lpstr>   Děkuji za pozornost plk. Mgr. Jakub Frydrych  ředitel NPC SKPV PČR tel. : +420 974 836 531, jakub.frydrych@pcr.cz      všechna data v prezentaci jsou čerpána z volně dostupných zdrojů Policie České republiky, Europolu, EMCDDA, WHO a UNODC.  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Práce s informátorem  Získávání, využívání, kultivace a ukončení spolupráce</dc:title>
  <dc:creator>JN</dc:creator>
  <cp:lastModifiedBy>Jakub Frydrych</cp:lastModifiedBy>
  <cp:revision>131</cp:revision>
  <dcterms:created xsi:type="dcterms:W3CDTF">2011-01-07T12:58:07Z</dcterms:created>
  <dcterms:modified xsi:type="dcterms:W3CDTF">2017-03-28T09:59:16Z</dcterms:modified>
</cp:coreProperties>
</file>