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1" r:id="rId4"/>
    <p:sldId id="260" r:id="rId5"/>
    <p:sldId id="267" r:id="rId6"/>
    <p:sldId id="276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6" r:id="rId19"/>
    <p:sldId id="297" r:id="rId20"/>
    <p:sldId id="298" r:id="rId21"/>
    <p:sldId id="299" r:id="rId22"/>
    <p:sldId id="295" r:id="rId23"/>
    <p:sldId id="294" r:id="rId24"/>
    <p:sldId id="272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76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slp\DOTACE%20SLP\DOTACE%20-%20Romsk&#233;%20programy\Dotace%202016\Anal&#253;zy%20dotac&#237;%202015%20PV\Prevence\Graf%20KP%20vs%20D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06491688538936E-2"/>
          <c:y val="2.8252405949256338E-2"/>
          <c:w val="0.60363648669990799"/>
          <c:h val="0.8468401866433369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List1!$B$3</c:f>
              <c:strCache>
                <c:ptCount val="1"/>
                <c:pt idx="0">
                  <c:v>Komunitní projekty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List1!$A$4:$A$6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List1!$B$4:$B$6</c:f>
              <c:numCache>
                <c:formatCode>General</c:formatCode>
                <c:ptCount val="3"/>
                <c:pt idx="0">
                  <c:v>9</c:v>
                </c:pt>
                <c:pt idx="1">
                  <c:v>21</c:v>
                </c:pt>
                <c:pt idx="2">
                  <c:v>24</c:v>
                </c:pt>
              </c:numCache>
            </c:numRef>
          </c:val>
        </c:ser>
        <c:ser>
          <c:idx val="1"/>
          <c:order val="1"/>
          <c:tx>
            <c:strRef>
              <c:f>List1!$D$3</c:f>
              <c:strCache>
                <c:ptCount val="1"/>
                <c:pt idx="0">
                  <c:v>Aktivity doplňujícíc soc. program a soc. služby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List1!$A$4:$A$6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List1!$D$4:$D$6</c:f>
              <c:numCache>
                <c:formatCode>General</c:formatCode>
                <c:ptCount val="3"/>
                <c:pt idx="0">
                  <c:v>43</c:v>
                </c:pt>
                <c:pt idx="1">
                  <c:v>11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416384"/>
        <c:axId val="84417920"/>
        <c:axId val="0"/>
      </c:bar3DChart>
      <c:catAx>
        <c:axId val="8441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84417920"/>
        <c:crosses val="autoZero"/>
        <c:auto val="1"/>
        <c:lblAlgn val="ctr"/>
        <c:lblOffset val="100"/>
        <c:noMultiLvlLbl val="0"/>
      </c:catAx>
      <c:valAx>
        <c:axId val="84417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4163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7C9D9-4FA2-486F-A609-1193C0FD1D0B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C813B-B27E-4ED1-ABDF-F14C5FF95F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162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C813B-B27E-4ED1-ABDF-F14C5FF95F7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63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E22D-AC07-4AF0-BEC6-69F31EDF5455}" type="datetime1">
              <a:rPr lang="cs-CZ" smtClean="0"/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08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A125-C239-4C27-BEC8-70EBCE0E0176}" type="datetime1">
              <a:rPr lang="cs-CZ" smtClean="0"/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26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B65C-DAD2-452B-A94F-F5A3A4E8785A}" type="datetime1">
              <a:rPr lang="cs-CZ" smtClean="0"/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63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739C-DFC8-457B-8A56-06BAA032F843}" type="datetime1">
              <a:rPr lang="cs-CZ" smtClean="0"/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47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485E-F405-48BF-AEB0-57307676FEE7}" type="datetime1">
              <a:rPr lang="cs-CZ" smtClean="0"/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70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154C-7D8C-4878-9AC3-AF711F9E39AE}" type="datetime1">
              <a:rPr lang="cs-CZ" smtClean="0"/>
              <a:t>30.3.2017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97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6800-1252-4CD0-834A-6BA6548B6C71}" type="datetime1">
              <a:rPr lang="cs-CZ" smtClean="0"/>
              <a:t>30.3.2017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87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1585-1524-4437-BAB9-AD80D41A7557}" type="datetime1">
              <a:rPr lang="cs-CZ" smtClean="0"/>
              <a:t>30.3.2017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29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8C4-4527-4A22-8F46-A645BADB73C5}" type="datetime1">
              <a:rPr lang="cs-CZ" smtClean="0"/>
              <a:t>30.3.2017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66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6B86-8079-4507-92D3-690579358CBA}" type="datetime1">
              <a:rPr lang="cs-CZ" smtClean="0"/>
              <a:t>30.3.2017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0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1D32-0AF0-4170-8B23-D43FB2C6811D}" type="datetime1">
              <a:rPr lang="cs-CZ" smtClean="0"/>
              <a:t>30.3.2017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80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E90D3-0418-499A-893F-7A16ABA5EFAA}" type="datetime1">
              <a:rPr lang="cs-CZ" smtClean="0"/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85A62-4E1E-4A73-8406-270174DD25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09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martinek.martin@vlada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Setkání krajských koordinátorů pro romské záležitosti a styčných důstojníků pro menšiny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4149080"/>
            <a:ext cx="7200800" cy="2160240"/>
          </a:xfrm>
        </p:spPr>
        <p:txBody>
          <a:bodyPr>
            <a:normAutofit/>
          </a:bodyPr>
          <a:lstStyle/>
          <a:p>
            <a:pPr algn="r"/>
            <a:r>
              <a:rPr lang="cs-CZ" sz="2400" dirty="0" smtClean="0">
                <a:solidFill>
                  <a:schemeClr val="tx2"/>
                </a:solidFill>
              </a:rPr>
              <a:t>SITUACE ROMŮ V ČR v roce 2016</a:t>
            </a:r>
          </a:p>
          <a:p>
            <a:pPr algn="r"/>
            <a:endParaRPr lang="cs-CZ" sz="2200" dirty="0" smtClean="0">
              <a:solidFill>
                <a:schemeClr val="tx2"/>
              </a:solidFill>
            </a:endParaRPr>
          </a:p>
          <a:p>
            <a:pPr algn="r"/>
            <a:r>
              <a:rPr lang="cs-CZ" sz="2000" dirty="0" smtClean="0">
                <a:solidFill>
                  <a:schemeClr val="tx2"/>
                </a:solidFill>
              </a:rPr>
              <a:t> </a:t>
            </a:r>
            <a:r>
              <a:rPr lang="cs-CZ" sz="2000" dirty="0" smtClean="0">
                <a:solidFill>
                  <a:schemeClr val="tx2"/>
                </a:solidFill>
              </a:rPr>
              <a:t>ZSMV Hotel Šumava, Kašperské Hory</a:t>
            </a:r>
            <a:endParaRPr lang="cs-CZ" sz="2000" dirty="0" smtClean="0">
              <a:solidFill>
                <a:schemeClr val="tx2"/>
              </a:solidFill>
            </a:endParaRPr>
          </a:p>
          <a:p>
            <a:pPr algn="r"/>
            <a:r>
              <a:rPr lang="cs-CZ" sz="2000" dirty="0" smtClean="0">
                <a:solidFill>
                  <a:schemeClr val="tx2"/>
                </a:solidFill>
              </a:rPr>
              <a:t>29</a:t>
            </a:r>
            <a:r>
              <a:rPr lang="cs-CZ" sz="2000" dirty="0" smtClean="0">
                <a:solidFill>
                  <a:schemeClr val="tx2"/>
                </a:solidFill>
              </a:rPr>
              <a:t>. </a:t>
            </a:r>
            <a:r>
              <a:rPr lang="cs-CZ" sz="2000" dirty="0" smtClean="0">
                <a:solidFill>
                  <a:schemeClr val="tx2"/>
                </a:solidFill>
              </a:rPr>
              <a:t>března 2017</a:t>
            </a:r>
          </a:p>
          <a:p>
            <a:pPr algn="r"/>
            <a:r>
              <a:rPr lang="cs-CZ" sz="2000" dirty="0" smtClean="0">
                <a:solidFill>
                  <a:schemeClr val="tx2"/>
                </a:solidFill>
              </a:rPr>
              <a:t>Martin Martínek, M.A.</a:t>
            </a:r>
          </a:p>
          <a:p>
            <a:pPr algn="r"/>
            <a:endParaRPr lang="cs-CZ" sz="2000" dirty="0" smtClean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76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Zaměstnanost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Autofit/>
          </a:bodyPr>
          <a:lstStyle/>
          <a:p>
            <a:r>
              <a:rPr lang="cs-CZ" sz="2000" dirty="0"/>
              <a:t>Kromě projektů zaměřených explicitně na národnostní menšiny (1 zahájený projekt) se Romové mohou účastnit i projektů zaměřených na některou z jiných cílových skupin, např. na fyzické osoby starší 50 let, osoby do 25 let věku, osoby s nízkou úrovní kvalifikace, dlouhodobě nezaměstnané apod. V roce 2016 zahájilo realizaci celkem 61 takto zaměřených projektů.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/>
              <a:t>Resort zemědělství podporuje dlouhodobě projekty zaměstnanosti osob obtížně umístitelných na trhu práce ve venkovských oblastech. I když se nevede evidence zastoupení Romů v této skupině, z pozorování je patrné, že cílovou skupinou jsou i romští obyvatelé venkova. </a:t>
            </a: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9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Bezpečnost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417243"/>
          </a:xfrm>
        </p:spPr>
        <p:txBody>
          <a:bodyPr>
            <a:noAutofit/>
          </a:bodyPr>
          <a:lstStyle/>
          <a:p>
            <a:r>
              <a:rPr lang="cs-CZ" sz="2000" dirty="0"/>
              <a:t>Romský </a:t>
            </a:r>
            <a:r>
              <a:rPr lang="cs-CZ" sz="2000" dirty="0" err="1"/>
              <a:t>mentoring</a:t>
            </a:r>
            <a:endParaRPr lang="cs-CZ" sz="2000" dirty="0"/>
          </a:p>
          <a:p>
            <a:pPr lvl="1"/>
            <a:r>
              <a:rPr lang="cs-CZ" sz="1600" dirty="0" smtClean="0"/>
              <a:t>V </a:t>
            </a:r>
            <a:r>
              <a:rPr lang="cs-CZ" sz="1600" dirty="0"/>
              <a:t>roce 2016 se do služby Romský </a:t>
            </a:r>
            <a:r>
              <a:rPr lang="cs-CZ" sz="1600" dirty="0" err="1"/>
              <a:t>mentoring</a:t>
            </a:r>
            <a:r>
              <a:rPr lang="cs-CZ" sz="1600" dirty="0"/>
              <a:t> zapojilo celkem 13 středisek PMS, </a:t>
            </a:r>
            <a:r>
              <a:rPr lang="cs-CZ" sz="1600" b="1" dirty="0"/>
              <a:t>28 mentorů </a:t>
            </a:r>
            <a:r>
              <a:rPr lang="cs-CZ" sz="1600" dirty="0"/>
              <a:t>a </a:t>
            </a:r>
            <a:r>
              <a:rPr lang="cs-CZ" sz="1600" b="1" dirty="0"/>
              <a:t>135 </a:t>
            </a:r>
            <a:r>
              <a:rPr lang="cs-CZ" sz="1600" b="1" dirty="0" smtClean="0"/>
              <a:t>klientů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Asistent prevence kriminality</a:t>
            </a:r>
          </a:p>
          <a:p>
            <a:pPr lvl="1"/>
            <a:r>
              <a:rPr lang="cs-CZ" sz="1600" dirty="0"/>
              <a:t>V roce 2016 pak celkem působilo ve </a:t>
            </a:r>
            <a:r>
              <a:rPr lang="cs-CZ" sz="1600" b="1" dirty="0"/>
              <a:t>47 obcích </a:t>
            </a:r>
            <a:r>
              <a:rPr lang="cs-CZ" sz="1600" dirty="0"/>
              <a:t>v rámci celé ČR </a:t>
            </a:r>
            <a:r>
              <a:rPr lang="cs-CZ" sz="1600" b="1" dirty="0"/>
              <a:t>121 asistentů prevence kriminality</a:t>
            </a:r>
            <a:r>
              <a:rPr lang="cs-CZ" sz="1600" dirty="0"/>
              <a:t> </a:t>
            </a:r>
            <a:endParaRPr lang="cs-CZ" sz="1600" dirty="0" smtClean="0"/>
          </a:p>
          <a:p>
            <a:pPr lvl="1"/>
            <a:r>
              <a:rPr lang="cs-CZ" sz="1600" dirty="0"/>
              <a:t>Užší spolupráce MV ČR a ÚP ČR přispívá k větší podpoře APK. Podle informací z GŘ ÚP jich úřady práce takto evidují ke konci roku 2016 </a:t>
            </a:r>
            <a:r>
              <a:rPr lang="cs-CZ" sz="1600" b="1" dirty="0"/>
              <a:t>celkem 346</a:t>
            </a:r>
            <a:r>
              <a:rPr lang="cs-CZ" sz="1600" dirty="0"/>
              <a:t>, ve 131 obci. </a:t>
            </a:r>
            <a:endParaRPr lang="cs-CZ" sz="1600" dirty="0" smtClean="0"/>
          </a:p>
          <a:p>
            <a:pPr lvl="1"/>
            <a:r>
              <a:rPr lang="cs-CZ" sz="1600" dirty="0" smtClean="0"/>
              <a:t>Celkem 500 APK</a:t>
            </a:r>
          </a:p>
          <a:p>
            <a:r>
              <a:rPr lang="cs-CZ" sz="2000" dirty="0"/>
              <a:t>Policejní specialisté pro práci s minoritní skupinou Romů v sociálně vyloučených </a:t>
            </a:r>
            <a:r>
              <a:rPr lang="cs-CZ" sz="2000" dirty="0" smtClean="0"/>
              <a:t>lokalitách</a:t>
            </a:r>
          </a:p>
          <a:p>
            <a:pPr lvl="1"/>
            <a:r>
              <a:rPr lang="cs-CZ" sz="1600" dirty="0"/>
              <a:t>K 31. březnu 2016 bylo proškoleno 40 policejních specialistů pro přímý výkon služby ve 4 pilotních krajích (Moravskoslezský, Olomoucký, Ústecký, Karlovarský</a:t>
            </a:r>
            <a:endParaRPr lang="cs-CZ" sz="16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44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Diskriminace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417243"/>
          </a:xfrm>
        </p:spPr>
        <p:txBody>
          <a:bodyPr>
            <a:noAutofit/>
          </a:bodyPr>
          <a:lstStyle/>
          <a:p>
            <a:r>
              <a:rPr lang="cs-CZ" sz="2000" dirty="0" smtClean="0"/>
              <a:t>ČOI obdržela 120 </a:t>
            </a:r>
            <a:r>
              <a:rPr lang="cs-CZ" sz="2000" dirty="0"/>
              <a:t>podání od spotřebitelů a občanských iniciativ, týkajících se podezření na porušení zákazu diskriminace spotřebitelů při prodeji výrobků nebo poskytování služeb</a:t>
            </a:r>
            <a:r>
              <a:rPr lang="cs-CZ" sz="2000" dirty="0" smtClean="0"/>
              <a:t>.</a:t>
            </a:r>
          </a:p>
          <a:p>
            <a:pPr lvl="1"/>
            <a:r>
              <a:rPr lang="cs-CZ" sz="1600" dirty="0" smtClean="0"/>
              <a:t>podezření </a:t>
            </a:r>
            <a:r>
              <a:rPr lang="cs-CZ" sz="1600" dirty="0"/>
              <a:t>na diskriminaci romské menšiny </a:t>
            </a:r>
            <a:r>
              <a:rPr lang="cs-CZ" sz="1600" dirty="0" smtClean="0"/>
              <a:t>se týkalo </a:t>
            </a:r>
            <a:r>
              <a:rPr lang="cs-CZ" sz="1600" dirty="0"/>
              <a:t>11 podání, </a:t>
            </a:r>
            <a:r>
              <a:rPr lang="cs-CZ" sz="1600" dirty="0" smtClean="0"/>
              <a:t>(1 na </a:t>
            </a:r>
            <a:r>
              <a:rPr lang="cs-CZ" sz="1600" dirty="0"/>
              <a:t>realitním trhu, 8 </a:t>
            </a:r>
            <a:r>
              <a:rPr lang="cs-CZ" sz="1600" dirty="0" smtClean="0"/>
              <a:t>při </a:t>
            </a:r>
            <a:r>
              <a:rPr lang="cs-CZ" sz="1600" dirty="0"/>
              <a:t>návštěvě restauračního zařízení, </a:t>
            </a:r>
            <a:r>
              <a:rPr lang="cs-CZ" sz="1600" dirty="0" smtClean="0"/>
              <a:t>1 nevpuštění </a:t>
            </a:r>
            <a:r>
              <a:rPr lang="cs-CZ" sz="1600" dirty="0"/>
              <a:t>do prostor posilovny a rovněž v 1 případu došlo k vyzvání romské spotřebitelky k nahlédnutí do tašky při nákupu v </a:t>
            </a:r>
            <a:r>
              <a:rPr lang="cs-CZ" sz="1600" dirty="0" smtClean="0"/>
              <a:t>supermarketu). </a:t>
            </a:r>
            <a:r>
              <a:rPr lang="cs-CZ" sz="1600" dirty="0"/>
              <a:t>Z uvedených 11 podání bylo 1 vyhodnoceno jako opodstatněné. </a:t>
            </a:r>
            <a:endParaRPr lang="cs-CZ" sz="1600" dirty="0" smtClean="0"/>
          </a:p>
          <a:p>
            <a:r>
              <a:rPr lang="cs-CZ" sz="2000" dirty="0" smtClean="0"/>
              <a:t>Porušení </a:t>
            </a:r>
            <a:r>
              <a:rPr lang="cs-CZ" sz="2000" dirty="0"/>
              <a:t>zákazu diskriminace spotřebitele z důvodu rasy či etnického původu pak bylo zjištěno pouze ve 3 kontrolních </a:t>
            </a:r>
            <a:r>
              <a:rPr lang="cs-CZ" sz="2000" dirty="0" smtClean="0"/>
              <a:t>případech </a:t>
            </a:r>
            <a:r>
              <a:rPr lang="cs-CZ" sz="2000" dirty="0"/>
              <a:t>z celkem </a:t>
            </a:r>
            <a:r>
              <a:rPr lang="cs-CZ" sz="2000" dirty="0" smtClean="0"/>
              <a:t>1 </a:t>
            </a:r>
            <a:r>
              <a:rPr lang="cs-CZ" sz="2000" dirty="0"/>
              <a:t>412 </a:t>
            </a:r>
            <a:r>
              <a:rPr lang="cs-CZ" sz="2000" dirty="0" smtClean="0"/>
              <a:t>kontrol</a:t>
            </a:r>
            <a:r>
              <a:rPr lang="cs-CZ" sz="2000" dirty="0"/>
              <a:t> (dodržování ustanovení § 6 zákona č. 634/1992 </a:t>
            </a:r>
            <a:r>
              <a:rPr lang="cs-CZ" sz="2000" dirty="0" err="1" smtClean="0"/>
              <a:t>Sb</a:t>
            </a:r>
            <a:r>
              <a:rPr lang="cs-CZ" sz="2000" dirty="0"/>
              <a:t>) - Porušení zákazu některé z forem diskriminace spotřebitele bylo zjištěno v 19 případech, což představuje 1,35% </a:t>
            </a:r>
            <a:endParaRPr lang="cs-CZ" sz="2000" dirty="0" smtClean="0"/>
          </a:p>
          <a:p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8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Autofit/>
          </a:bodyPr>
          <a:lstStyle/>
          <a:p>
            <a:r>
              <a:rPr lang="cs-CZ" sz="2000" dirty="0"/>
              <a:t>Pro zlepšení informovanosti romské komunity a komunity osob žijících v sociálně vyloučených lokalitách připravilo MZ za rok 2016 dva semináře, týkající se zdravotní péče a zdravotního pojištění v ČR, určené pro romské koordinátory z krajů a terénní pracovníky obcí. Semináře MZ připravilo společně s Úřadem vlády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Ohledně </a:t>
            </a:r>
            <a:r>
              <a:rPr lang="cs-CZ" sz="2000" dirty="0"/>
              <a:t>prevence zaměřené na zdravý životní styl realizoval projekt v sociálně vyloučených lokalitách SZÚ, projekt  byl podpořen v rámci dotačního řízení MZ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Situace neprávem sterilizovaných žen – řeší ÚVČR.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4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Autofit/>
          </a:bodyPr>
          <a:lstStyle/>
          <a:p>
            <a:r>
              <a:rPr lang="cs-CZ" sz="2000" dirty="0"/>
              <a:t>Pro zlepšení informovanosti romské komunity a komunity osob žijících v sociálně vyloučených lokalitách připravilo MZ za rok 2016 dva semináře, týkající se zdravotní péče a zdravotního pojištění v ČR, určené pro romské koordinátory z krajů a terénní pracovníky obcí. Semináře MZ připravilo společně s Úřadem vlády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Ohledně </a:t>
            </a:r>
            <a:r>
              <a:rPr lang="cs-CZ" sz="2000" dirty="0"/>
              <a:t>prevence zaměřené na zdravý životní styl realizoval projekt v sociálně vyloučených lokalitách SZÚ, projekt  byl podpořen v rámci dotačního řízení MZ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Situace neprávem sterilizovaných žen – řeší ÚVČR.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93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Prevence sociálního vyloučení a komunitní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Autofit/>
          </a:bodyPr>
          <a:lstStyle/>
          <a:p>
            <a:r>
              <a:rPr lang="cs-CZ" sz="2000" dirty="0" smtClean="0"/>
              <a:t>Preventivního charakteru určen pro neziskové organizace</a:t>
            </a:r>
            <a:r>
              <a:rPr lang="cs-CZ" sz="2000" dirty="0"/>
              <a:t> na realizaci neinvestičních projektů podporujících příslušníky romské komunity a obyvatele sociálně vyloučených </a:t>
            </a:r>
            <a:r>
              <a:rPr lang="cs-CZ" sz="2000" dirty="0" smtClean="0"/>
              <a:t>lokalit</a:t>
            </a:r>
          </a:p>
          <a:p>
            <a:r>
              <a:rPr lang="cs-CZ" sz="2000" dirty="0" smtClean="0"/>
              <a:t>Podporováno:</a:t>
            </a:r>
          </a:p>
          <a:p>
            <a:pPr lvl="1"/>
            <a:r>
              <a:rPr lang="cs-CZ" sz="1600" b="1" i="1" dirty="0"/>
              <a:t>P</a:t>
            </a:r>
            <a:r>
              <a:rPr lang="cs-CZ" sz="1600" b="1" i="1" dirty="0" smtClean="0"/>
              <a:t>rojekty </a:t>
            </a:r>
            <a:r>
              <a:rPr lang="cs-CZ" sz="1600" b="1" i="1" dirty="0"/>
              <a:t>využívající principy komunitní práce v romských </a:t>
            </a:r>
            <a:r>
              <a:rPr lang="cs-CZ" sz="1600" b="1" i="1" dirty="0" smtClean="0"/>
              <a:t>komunitách/lokalitách</a:t>
            </a:r>
            <a:endParaRPr lang="cs-CZ" sz="1600" dirty="0"/>
          </a:p>
          <a:p>
            <a:pPr lvl="1"/>
            <a:r>
              <a:rPr lang="cs-CZ" sz="1600" b="1" i="1" dirty="0"/>
              <a:t>A</a:t>
            </a:r>
            <a:r>
              <a:rPr lang="cs-CZ" sz="1600" b="1" i="1" dirty="0" smtClean="0"/>
              <a:t>ktivity</a:t>
            </a:r>
            <a:r>
              <a:rPr lang="cs-CZ" sz="1600" b="1" i="1" dirty="0"/>
              <a:t>, které doplňují sociální programy a sociální </a:t>
            </a:r>
            <a:r>
              <a:rPr lang="cs-CZ" sz="1600" b="1" i="1" dirty="0" smtClean="0"/>
              <a:t>služby</a:t>
            </a:r>
            <a:endParaRPr lang="cs-CZ" sz="1600" i="1" dirty="0"/>
          </a:p>
          <a:p>
            <a:pPr lvl="1"/>
            <a:r>
              <a:rPr lang="cs-CZ" sz="1600" b="1" i="1" dirty="0" smtClean="0"/>
              <a:t>Doplňkovou </a:t>
            </a:r>
            <a:r>
              <a:rPr lang="cs-CZ" sz="1600" b="1" i="1" dirty="0"/>
              <a:t>součástí projektů může být edukační a informační </a:t>
            </a:r>
            <a:r>
              <a:rPr lang="cs-CZ" sz="1600" b="1" i="1" dirty="0" smtClean="0"/>
              <a:t>činnost</a:t>
            </a:r>
            <a:endParaRPr lang="cs-CZ" sz="16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8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Prevence sociálního vyloučení a komunitní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Autofit/>
          </a:bodyPr>
          <a:lstStyle/>
          <a:p>
            <a:r>
              <a:rPr lang="cs-CZ" sz="2000" dirty="0" smtClean="0"/>
              <a:t>V roce 2016 realizováno 27 projektů v částce </a:t>
            </a:r>
            <a:r>
              <a:rPr lang="cs-CZ" sz="2000" b="1" dirty="0"/>
              <a:t>11.718.420 </a:t>
            </a:r>
            <a:r>
              <a:rPr lang="cs-CZ" sz="2000" b="1" dirty="0" smtClean="0"/>
              <a:t>Kč</a:t>
            </a: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16</a:t>
            </a:fld>
            <a:endParaRPr lang="cs-CZ"/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2311841348"/>
              </p:ext>
            </p:extLst>
          </p:nvPr>
        </p:nvGraphicFramePr>
        <p:xfrm>
          <a:off x="1691680" y="3356992"/>
          <a:ext cx="6143625" cy="317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38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Prevence sociálního vyloučení a komunitní práce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644121"/>
              </p:ext>
            </p:extLst>
          </p:nvPr>
        </p:nvGraphicFramePr>
        <p:xfrm>
          <a:off x="827584" y="2564904"/>
          <a:ext cx="6552728" cy="3672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3387"/>
                <a:gridCol w="1151005"/>
                <a:gridCol w="1151744"/>
                <a:gridCol w="988320"/>
                <a:gridCol w="1152128"/>
                <a:gridCol w="1296144"/>
              </a:tblGrid>
              <a:tr h="1362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Oblast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Skutečně použito</a:t>
                      </a:r>
                      <a:endParaRPr lang="cs-CZ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(v Kč)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Počet realizovaných projektů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Podpořené osoby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Zaměstnané osoby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Počet klientů na pracovníka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4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KP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10.321.768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3.680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181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20,3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3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Doplň. aktivity 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1.376.000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494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14,5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3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CELKEM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11.697.768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4.174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215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x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8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77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Prevence sociálního vyloučení a komunitní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3417243"/>
          </a:xfrm>
        </p:spPr>
        <p:txBody>
          <a:bodyPr>
            <a:noAutofit/>
          </a:bodyPr>
          <a:lstStyle/>
          <a:p>
            <a:r>
              <a:rPr lang="cs-CZ" sz="2000" dirty="0" smtClean="0"/>
              <a:t>23 realizovaných komunitních projektů, </a:t>
            </a:r>
            <a:r>
              <a:rPr lang="cs-CZ" sz="2000" b="1" dirty="0"/>
              <a:t>a</a:t>
            </a:r>
            <a:r>
              <a:rPr lang="cs-CZ" sz="2000" b="1" dirty="0" smtClean="0"/>
              <a:t>ktivních </a:t>
            </a:r>
            <a:r>
              <a:rPr lang="cs-CZ" sz="2000" b="1" dirty="0"/>
              <a:t>osob 1.289 (z celkového počtu 3.680 skutečně podpořených </a:t>
            </a:r>
            <a:r>
              <a:rPr lang="cs-CZ" sz="2000" b="1" dirty="0" smtClean="0"/>
              <a:t>osob), </a:t>
            </a:r>
            <a:r>
              <a:rPr lang="cs-CZ" sz="2000" b="1" dirty="0"/>
              <a:t>r</a:t>
            </a:r>
            <a:r>
              <a:rPr lang="cs-CZ" sz="2000" b="1" dirty="0" smtClean="0"/>
              <a:t>ealizováno </a:t>
            </a:r>
            <a:r>
              <a:rPr lang="cs-CZ" sz="2000" b="1" dirty="0"/>
              <a:t>487 komunitních aktivit oproti plánovaným 386 </a:t>
            </a:r>
            <a:r>
              <a:rPr lang="cs-CZ" sz="2000" b="1" dirty="0" smtClean="0"/>
              <a:t>aktivitám</a:t>
            </a:r>
          </a:p>
          <a:p>
            <a:r>
              <a:rPr lang="cs-CZ" sz="2000" b="1" dirty="0"/>
              <a:t>Nejčastějším </a:t>
            </a:r>
            <a:r>
              <a:rPr lang="cs-CZ" sz="2000" b="1" dirty="0" smtClean="0"/>
              <a:t>tématem</a:t>
            </a:r>
            <a:r>
              <a:rPr lang="cs-CZ" sz="2000" b="1" dirty="0"/>
              <a:t> </a:t>
            </a:r>
            <a:r>
              <a:rPr lang="cs-CZ" sz="2000" b="1" dirty="0" smtClean="0"/>
              <a:t>– neuspokojivý stav obydlí a okolí, často nosné </a:t>
            </a:r>
            <a:r>
              <a:rPr lang="cs-CZ" sz="2000" b="1" dirty="0"/>
              <a:t>téma </a:t>
            </a:r>
            <a:r>
              <a:rPr lang="cs-CZ" sz="2000" b="1" dirty="0" smtClean="0"/>
              <a:t>projektu</a:t>
            </a:r>
          </a:p>
          <a:p>
            <a:r>
              <a:rPr lang="cs-CZ" sz="2000" b="1" dirty="0"/>
              <a:t>V</a:t>
            </a:r>
            <a:r>
              <a:rPr lang="cs-CZ" sz="2000" b="1" dirty="0" smtClean="0"/>
              <a:t> 17 projektech </a:t>
            </a:r>
            <a:r>
              <a:rPr lang="cs-CZ" sz="2000" b="1" dirty="0"/>
              <a:t>komunita </a:t>
            </a:r>
            <a:r>
              <a:rPr lang="cs-CZ" sz="2000" b="1" dirty="0" smtClean="0"/>
              <a:t>dosáhla pokroku (74</a:t>
            </a:r>
            <a:r>
              <a:rPr lang="cs-CZ" sz="2000" b="1" dirty="0"/>
              <a:t>% </a:t>
            </a:r>
            <a:r>
              <a:rPr lang="cs-CZ" sz="2000" b="1" dirty="0" smtClean="0"/>
              <a:t>úspěšnost). V </a:t>
            </a:r>
            <a:r>
              <a:rPr lang="cs-CZ" sz="2000" b="1" dirty="0"/>
              <a:t>6 projektech se jedná o pilotní nebo začínající </a:t>
            </a:r>
            <a:r>
              <a:rPr lang="cs-CZ" sz="2000" b="1" dirty="0" smtClean="0"/>
              <a:t>projekty.</a:t>
            </a:r>
          </a:p>
          <a:p>
            <a:r>
              <a:rPr lang="cs-CZ" sz="2000" b="1" dirty="0" smtClean="0"/>
              <a:t>Nejčastěji </a:t>
            </a:r>
            <a:r>
              <a:rPr lang="cs-CZ" sz="2000" b="1" dirty="0"/>
              <a:t>opakující se spouštěče </a:t>
            </a:r>
            <a:r>
              <a:rPr lang="cs-CZ" sz="2000" b="1" dirty="0" smtClean="0"/>
              <a:t>pokroku</a:t>
            </a:r>
            <a:r>
              <a:rPr lang="cs-CZ" sz="2000" dirty="0" smtClean="0"/>
              <a:t>: </a:t>
            </a:r>
            <a:r>
              <a:rPr lang="cs-CZ" sz="2000" b="1" dirty="0" smtClean="0"/>
              <a:t>důvěra </a:t>
            </a:r>
            <a:r>
              <a:rPr lang="cs-CZ" sz="2000" b="1" dirty="0"/>
              <a:t>pracovníka v </a:t>
            </a:r>
            <a:r>
              <a:rPr lang="cs-CZ" sz="2000" b="1" dirty="0" smtClean="0"/>
              <a:t>komunitu,</a:t>
            </a:r>
            <a:r>
              <a:rPr lang="cs-CZ" sz="2000" dirty="0"/>
              <a:t> </a:t>
            </a:r>
            <a:r>
              <a:rPr lang="cs-CZ" sz="2000" b="1" dirty="0" smtClean="0"/>
              <a:t>děti (most do komunity),</a:t>
            </a:r>
            <a:r>
              <a:rPr lang="cs-CZ" sz="2000" dirty="0"/>
              <a:t> </a:t>
            </a:r>
            <a:r>
              <a:rPr lang="cs-CZ" sz="2000" b="1" dirty="0" smtClean="0"/>
              <a:t>zažití </a:t>
            </a:r>
            <a:r>
              <a:rPr lang="cs-CZ" sz="2000" b="1" dirty="0"/>
              <a:t>úspěchu (často poprvé v životě) a dotažení věci do </a:t>
            </a:r>
            <a:r>
              <a:rPr lang="cs-CZ" sz="2000" b="1" dirty="0" smtClean="0"/>
              <a:t>konce,</a:t>
            </a:r>
            <a:r>
              <a:rPr lang="cs-CZ" sz="2000" dirty="0"/>
              <a:t> </a:t>
            </a:r>
            <a:r>
              <a:rPr lang="cs-CZ" sz="2000" b="1" dirty="0" smtClean="0"/>
              <a:t>získaná prestiž, znovuobnovení </a:t>
            </a:r>
            <a:r>
              <a:rPr lang="cs-CZ" sz="2000" b="1" dirty="0"/>
              <a:t>vazeb v </a:t>
            </a:r>
            <a:r>
              <a:rPr lang="cs-CZ" sz="2000" b="1" dirty="0" smtClean="0"/>
              <a:t>komunitě </a:t>
            </a:r>
            <a:endParaRPr lang="cs-CZ" sz="2000" dirty="0"/>
          </a:p>
          <a:p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75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Podpora terénní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3417243"/>
          </a:xfrm>
        </p:spPr>
        <p:txBody>
          <a:bodyPr>
            <a:noAutofit/>
          </a:bodyPr>
          <a:lstStyle/>
          <a:p>
            <a:pPr algn="just"/>
            <a:r>
              <a:rPr lang="cs-CZ" sz="2000" dirty="0"/>
              <a:t>V roce 2016 bylo podáno celkem 52 žádostí s finálním  finančním požadavkem </a:t>
            </a:r>
            <a:r>
              <a:rPr lang="cs-CZ" sz="2000" b="1" dirty="0"/>
              <a:t>13.638.462,43 Kč.</a:t>
            </a:r>
            <a:r>
              <a:rPr lang="cs-CZ" sz="2000" dirty="0"/>
              <a:t> Podpořeno bylo 42 žadatelů v celkové výši </a:t>
            </a:r>
            <a:r>
              <a:rPr lang="cs-CZ" sz="2000" b="1" dirty="0"/>
              <a:t>9.650.303,00 Kč</a:t>
            </a:r>
            <a:r>
              <a:rPr lang="cs-CZ" sz="2000" b="1" dirty="0" smtClean="0"/>
              <a:t>.</a:t>
            </a:r>
          </a:p>
          <a:p>
            <a:endParaRPr lang="cs-CZ" sz="2000" b="1" dirty="0"/>
          </a:p>
          <a:p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71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Aktuálně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Příprava zprávy o stavu romské menšiny a vyhodnocení situace romské menšiny v ČR na základě metodiky pro sledování SRI</a:t>
            </a:r>
          </a:p>
          <a:p>
            <a:r>
              <a:rPr lang="cs-CZ" dirty="0" smtClean="0"/>
              <a:t>Romský holocaust – Lety u Písku a Hodonín u Kunštátu</a:t>
            </a:r>
          </a:p>
          <a:p>
            <a:r>
              <a:rPr lang="cs-CZ" dirty="0" smtClean="0"/>
              <a:t>Protiprávní sterilizace</a:t>
            </a:r>
          </a:p>
          <a:p>
            <a:r>
              <a:rPr lang="cs-CZ" dirty="0" smtClean="0"/>
              <a:t>Společné vzdělávání (inkluze)</a:t>
            </a:r>
          </a:p>
          <a:p>
            <a:r>
              <a:rPr lang="cs-CZ" dirty="0" smtClean="0"/>
              <a:t>Dotační řízení ÚVČR – vyhodnocení dotačních programů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4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Podpora terénní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960440"/>
          </a:xfrm>
        </p:spPr>
        <p:txBody>
          <a:bodyPr>
            <a:noAutofit/>
          </a:bodyPr>
          <a:lstStyle/>
          <a:p>
            <a:pPr algn="just"/>
            <a:r>
              <a:rPr lang="cs-CZ" sz="2000" u="sng" dirty="0"/>
              <a:t>Průměrný počet let trvání programu v obci bez přerušení </a:t>
            </a:r>
            <a:r>
              <a:rPr lang="cs-CZ" sz="2000" dirty="0"/>
              <a:t>- </a:t>
            </a:r>
            <a:r>
              <a:rPr lang="cs-CZ" sz="2000" b="1" dirty="0" smtClean="0"/>
              <a:t>5,35 let, </a:t>
            </a:r>
            <a:r>
              <a:rPr lang="cs-CZ" sz="2000" dirty="0" smtClean="0"/>
              <a:t>největší </a:t>
            </a:r>
            <a:r>
              <a:rPr lang="cs-CZ" sz="2000" dirty="0"/>
              <a:t>počet obcí, které obdržely dotaci</a:t>
            </a:r>
            <a:r>
              <a:rPr lang="cs-CZ" sz="2000" dirty="0" smtClean="0"/>
              <a:t>, jsou </a:t>
            </a:r>
            <a:r>
              <a:rPr lang="cs-CZ" sz="2000" dirty="0"/>
              <a:t>obce, jež jsou do programu zapojeny </a:t>
            </a:r>
            <a:r>
              <a:rPr lang="cs-CZ" sz="2000" b="1" dirty="0"/>
              <a:t>do 5 let bez přerušení. Celkově </a:t>
            </a:r>
            <a:r>
              <a:rPr lang="cs-CZ" sz="2000" b="1" dirty="0" smtClean="0"/>
              <a:t>se jedná </a:t>
            </a:r>
            <a:r>
              <a:rPr lang="cs-CZ" sz="2000" b="1" dirty="0"/>
              <a:t>se o téměř 3/5 </a:t>
            </a:r>
            <a:r>
              <a:rPr lang="cs-CZ" sz="2000" b="1" dirty="0" smtClean="0"/>
              <a:t>obcí. 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u="sng" dirty="0"/>
              <a:t>Typ pracovního poměru </a:t>
            </a:r>
            <a:r>
              <a:rPr lang="cs-CZ" sz="2000" u="sng" dirty="0" smtClean="0"/>
              <a:t>TP</a:t>
            </a:r>
            <a:r>
              <a:rPr lang="cs-CZ" sz="2000" dirty="0" smtClean="0"/>
              <a:t> - </a:t>
            </a:r>
            <a:r>
              <a:rPr lang="cs-CZ" sz="2000" dirty="0"/>
              <a:t>v</a:t>
            </a:r>
            <a:r>
              <a:rPr lang="cs-CZ" sz="2000" dirty="0" smtClean="0"/>
              <a:t>elmi </a:t>
            </a:r>
            <a:r>
              <a:rPr lang="cs-CZ" sz="2000" dirty="0"/>
              <a:t>pozitivním trendem je </a:t>
            </a:r>
            <a:r>
              <a:rPr lang="cs-CZ" sz="2000" b="1" dirty="0"/>
              <a:t>upřednostňování pracovního poměru oproti DPČ</a:t>
            </a:r>
            <a:r>
              <a:rPr lang="cs-CZ" sz="2000" dirty="0"/>
              <a:t>,.V roce 2016 se již pracovníci na DPČ </a:t>
            </a:r>
            <a:r>
              <a:rPr lang="cs-CZ" sz="2000" dirty="0" smtClean="0"/>
              <a:t>nevyskytovali </a:t>
            </a:r>
            <a:r>
              <a:rPr lang="cs-CZ" sz="2000" dirty="0"/>
              <a:t>vůbec. Zásadní je také posun </a:t>
            </a:r>
            <a:r>
              <a:rPr lang="cs-CZ" sz="2000" b="1" dirty="0"/>
              <a:t>od smluv na dobu určitou ke smlouvám na dobu </a:t>
            </a:r>
            <a:r>
              <a:rPr lang="cs-CZ" sz="2000" b="1" dirty="0" smtClean="0"/>
              <a:t>neurčitou</a:t>
            </a:r>
            <a:r>
              <a:rPr lang="cs-CZ" sz="2000" dirty="0" smtClean="0"/>
              <a:t>. </a:t>
            </a:r>
            <a:r>
              <a:rPr lang="cs-CZ" sz="2000" dirty="0"/>
              <a:t>Pro srovnání, </a:t>
            </a:r>
            <a:r>
              <a:rPr lang="cs-CZ" sz="2000" b="1" dirty="0"/>
              <a:t>v roce 2015  bylo uzavřeno na dobu neurčitou pouze 42,9 % V roce 2016 to bylo již 67,5 %. </a:t>
            </a:r>
          </a:p>
          <a:p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Podpora terénní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Autofit/>
          </a:bodyPr>
          <a:lstStyle/>
          <a:p>
            <a:pPr algn="just"/>
            <a:r>
              <a:rPr lang="cs-CZ" sz="2000" u="sng" dirty="0"/>
              <a:t>Nejvyšší dokončené vzdělání </a:t>
            </a:r>
            <a:r>
              <a:rPr lang="cs-CZ" sz="2000" u="sng" dirty="0" smtClean="0"/>
              <a:t>TP</a:t>
            </a:r>
            <a:r>
              <a:rPr lang="cs-CZ" sz="2000" dirty="0" smtClean="0"/>
              <a:t> - </a:t>
            </a:r>
            <a:r>
              <a:rPr lang="cs-CZ" sz="2000" dirty="0"/>
              <a:t>o</a:t>
            </a:r>
            <a:r>
              <a:rPr lang="cs-CZ" sz="2000" dirty="0" smtClean="0"/>
              <a:t>proti </a:t>
            </a:r>
            <a:r>
              <a:rPr lang="cs-CZ" sz="2000" dirty="0"/>
              <a:t>předchozímu období se významně proměnila vzdělanostní struktura terénních </a:t>
            </a:r>
            <a:r>
              <a:rPr lang="cs-CZ" sz="2000" dirty="0" smtClean="0"/>
              <a:t>pracovníků. Naprostou </a:t>
            </a:r>
            <a:r>
              <a:rPr lang="cs-CZ" sz="2000" dirty="0"/>
              <a:t>většinu představují osoby se středoškolským vzděláním s maturitou (42,55 %, rok 2015 - 35,7 %), vyšším odborným (4,25 %, rok 2015 - 10,7 %) a vysokoškolským vzděláním (36,17 %, rok 2015 - 32,1 </a:t>
            </a:r>
            <a:r>
              <a:rPr lang="cs-CZ" sz="2000" dirty="0" smtClean="0"/>
              <a:t>%). </a:t>
            </a:r>
            <a:r>
              <a:rPr lang="cs-CZ" sz="2000" b="1" dirty="0" smtClean="0"/>
              <a:t>Dohromady </a:t>
            </a:r>
            <a:r>
              <a:rPr lang="cs-CZ" sz="2000" b="1" dirty="0"/>
              <a:t>tyto skupiny tvoří 82,97 % (rok 2015 - 78,5 %) všech terénních </a:t>
            </a:r>
            <a:r>
              <a:rPr lang="cs-CZ" sz="2000" b="1" dirty="0" smtClean="0"/>
              <a:t>pracovníků.</a:t>
            </a:r>
            <a:endParaRPr lang="cs-CZ" sz="2000" b="1" u="sng" dirty="0" smtClean="0"/>
          </a:p>
          <a:p>
            <a:pPr algn="just"/>
            <a:endParaRPr lang="cs-CZ" sz="2000" dirty="0" smtClean="0"/>
          </a:p>
          <a:p>
            <a:pPr algn="just"/>
            <a:r>
              <a:rPr lang="cs-CZ" sz="2000" u="sng" dirty="0"/>
              <a:t>Genderová struktura </a:t>
            </a:r>
            <a:r>
              <a:rPr lang="cs-CZ" sz="2000" u="sng" dirty="0" smtClean="0"/>
              <a:t>TP</a:t>
            </a:r>
            <a:r>
              <a:rPr lang="cs-CZ" sz="2000" dirty="0" smtClean="0"/>
              <a:t> - </a:t>
            </a:r>
            <a:r>
              <a:rPr lang="cs-CZ" sz="2000" dirty="0"/>
              <a:t>z hlediska generové struktury představovaly </a:t>
            </a:r>
            <a:r>
              <a:rPr lang="cs-CZ" sz="2000" b="1" dirty="0"/>
              <a:t>většinu terénních pracovníků ženy (87,23 %)</a:t>
            </a:r>
            <a:r>
              <a:rPr lang="cs-CZ" sz="2000" dirty="0"/>
              <a:t>, muži tvořili pouze 12,76 % ze všech pracovníků</a:t>
            </a: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Podpora terénní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76873"/>
            <a:ext cx="8229600" cy="1944216"/>
          </a:xfrm>
        </p:spPr>
        <p:txBody>
          <a:bodyPr>
            <a:noAutofit/>
          </a:bodyPr>
          <a:lstStyle/>
          <a:p>
            <a:pPr algn="just"/>
            <a:r>
              <a:rPr lang="cs-CZ" sz="2000" u="sng" dirty="0" smtClean="0"/>
              <a:t>Celkový počet vykázaných klientů </a:t>
            </a:r>
            <a:r>
              <a:rPr lang="cs-CZ" sz="2000" dirty="0" smtClean="0"/>
              <a:t>– </a:t>
            </a:r>
            <a:r>
              <a:rPr lang="cs-CZ" sz="2000" b="1" dirty="0" smtClean="0"/>
              <a:t>12.677</a:t>
            </a:r>
            <a:r>
              <a:rPr lang="cs-CZ" sz="2000" dirty="0" smtClean="0"/>
              <a:t>, tento </a:t>
            </a:r>
            <a:r>
              <a:rPr lang="cs-CZ" sz="2000" dirty="0"/>
              <a:t>počet však není </a:t>
            </a:r>
            <a:r>
              <a:rPr lang="cs-CZ" sz="2000" dirty="0" smtClean="0"/>
              <a:t>statisticky zcela </a:t>
            </a:r>
            <a:r>
              <a:rPr lang="cs-CZ" sz="2000" dirty="0"/>
              <a:t>vypovídající vzhledem k </a:t>
            </a:r>
            <a:r>
              <a:rPr lang="cs-CZ" sz="2000" dirty="0" smtClean="0"/>
              <a:t>extrémním vykázaným </a:t>
            </a:r>
            <a:r>
              <a:rPr lang="cs-CZ" sz="2000" dirty="0"/>
              <a:t>hodnotám některých příjemců dotace (například  Liberec 4700 </a:t>
            </a:r>
            <a:r>
              <a:rPr lang="cs-CZ" sz="2000" dirty="0" smtClean="0"/>
              <a:t>klientů). Tyto hodnoty dle </a:t>
            </a:r>
            <a:r>
              <a:rPr lang="cs-CZ" sz="2000" dirty="0"/>
              <a:t>počtu úvazků a zkušeností z praxe nemohou být založeny zcela na </a:t>
            </a:r>
            <a:r>
              <a:rPr lang="cs-CZ" sz="2000" dirty="0" smtClean="0"/>
              <a:t>realitě</a:t>
            </a:r>
          </a:p>
          <a:p>
            <a:pPr algn="just"/>
            <a:endParaRPr lang="cs-CZ" sz="2000" dirty="0"/>
          </a:p>
          <a:p>
            <a:pPr algn="just"/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22</a:t>
            </a:fld>
            <a:endParaRPr lang="cs-CZ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745692"/>
              </p:ext>
            </p:extLst>
          </p:nvPr>
        </p:nvGraphicFramePr>
        <p:xfrm>
          <a:off x="611560" y="4221088"/>
          <a:ext cx="8229600" cy="227545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129778"/>
                <a:gridCol w="2556535"/>
                <a:gridCol w="1698013"/>
                <a:gridCol w="1845274"/>
              </a:tblGrid>
              <a:tr h="1296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počet klientů, kterým pomohl TP najít práci</a:t>
                      </a:r>
                      <a:endParaRPr lang="cs-CZ" sz="18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40045" marR="400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počet klientů, kterým pomohl TP najít ubytování</a:t>
                      </a:r>
                      <a:endParaRPr lang="cs-CZ" sz="18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40045" marR="400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</a:rPr>
                        <a:t>počet dětí umístěných do školky</a:t>
                      </a:r>
                      <a:endParaRPr lang="cs-CZ" sz="18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40045" marR="400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</a:rPr>
                        <a:t>počet klientů, kterým TP pomohl vyřešit dluhy</a:t>
                      </a:r>
                      <a:endParaRPr lang="cs-CZ" sz="18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40045" marR="40045" marT="0" marB="0" anchor="ctr"/>
                </a:tc>
              </a:tr>
              <a:tr h="979308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SimSun"/>
                        </a:rPr>
                        <a:t> </a:t>
                      </a:r>
                      <a:r>
                        <a:rPr lang="cs-CZ" sz="28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SimSun"/>
                        </a:rPr>
                        <a:t>434</a:t>
                      </a:r>
                      <a:endParaRPr lang="cs-CZ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SimSun"/>
                        </a:rPr>
                        <a:t> </a:t>
                      </a:r>
                      <a:r>
                        <a:rPr lang="cs-CZ" sz="28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SimSun"/>
                        </a:rPr>
                        <a:t>795</a:t>
                      </a:r>
                      <a:endParaRPr lang="cs-CZ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SimSun"/>
                        </a:rPr>
                        <a:t>146</a:t>
                      </a: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SimSun"/>
                        </a:rPr>
                        <a:t>352</a:t>
                      </a: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0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23</a:t>
            </a:fld>
            <a:endParaRPr lang="cs-CZ"/>
          </a:p>
        </p:txBody>
      </p:sp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99392"/>
            <a:ext cx="8784976" cy="3789040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"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52936"/>
            <a:ext cx="7848872" cy="400506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993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>
            <a:normAutofit/>
          </a:bodyPr>
          <a:lstStyle/>
          <a:p>
            <a:r>
              <a:rPr lang="cs-CZ" smtClean="0"/>
              <a:t>Děkuji </a:t>
            </a:r>
            <a:r>
              <a:rPr lang="cs-CZ" dirty="0"/>
              <a:t>za </a:t>
            </a:r>
            <a:r>
              <a:rPr lang="cs-CZ" dirty="0" smtClean="0"/>
              <a:t>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2700" dirty="0" smtClean="0"/>
              <a:t>Martin Martínek, M.A.</a:t>
            </a:r>
          </a:p>
          <a:p>
            <a:pPr marL="0" indent="0" algn="ctr">
              <a:buNone/>
            </a:pPr>
            <a:r>
              <a:rPr lang="cs-CZ" sz="2700" dirty="0" smtClean="0">
                <a:hlinkClick r:id="rId2"/>
              </a:rPr>
              <a:t>martinek.martin@vlada.cz</a:t>
            </a:r>
            <a:endParaRPr lang="cs-CZ" sz="2700" dirty="0" smtClean="0"/>
          </a:p>
          <a:p>
            <a:pPr marL="0" indent="0" algn="ctr">
              <a:buNone/>
            </a:pPr>
            <a:endParaRPr lang="cs-CZ" sz="2700" dirty="0" smtClean="0"/>
          </a:p>
          <a:p>
            <a:pPr marL="0" indent="0" algn="ctr">
              <a:buNone/>
            </a:pPr>
            <a:r>
              <a:rPr lang="cs-CZ" sz="2700" dirty="0" smtClean="0"/>
              <a:t>+420 296 153 225</a:t>
            </a:r>
            <a:endParaRPr lang="cs-CZ" sz="2700" dirty="0"/>
          </a:p>
          <a:p>
            <a:pPr marL="0" indent="0" algn="ctr">
              <a:buNone/>
            </a:pPr>
            <a:r>
              <a:rPr lang="cs-CZ" sz="2700" dirty="0" smtClean="0"/>
              <a:t>www.vlada.cz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Sledování situace Romů v ČR</a:t>
            </a:r>
            <a:br>
              <a:rPr lang="cs-CZ" dirty="0"/>
            </a:br>
            <a:r>
              <a:rPr lang="cs-CZ" dirty="0"/>
              <a:t>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r>
              <a:rPr lang="cs-CZ" sz="2700" dirty="0" smtClean="0"/>
              <a:t>Strategie romské integrace do roku 2020</a:t>
            </a:r>
          </a:p>
          <a:p>
            <a:r>
              <a:rPr lang="cs-CZ" sz="2700" dirty="0" smtClean="0"/>
              <a:t>Metodika pro sledování a vyhodnocování Strategie romské integrace do roku 2020</a:t>
            </a:r>
          </a:p>
          <a:p>
            <a:r>
              <a:rPr lang="cs-CZ" sz="2700" dirty="0" smtClean="0"/>
              <a:t>Rada vlády pro záležitosti romské menšiny - monitoring</a:t>
            </a:r>
          </a:p>
          <a:p>
            <a:r>
              <a:rPr lang="cs-CZ" sz="2700" dirty="0" smtClean="0"/>
              <a:t>Pracovní jednání (kulaté stoly) – tematicky zaměřená jednání v průběhu dubna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4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Zpráva za rok 2016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Informace od krajských koordinátorů</a:t>
            </a:r>
          </a:p>
          <a:p>
            <a:pPr lvl="1"/>
            <a:r>
              <a:rPr lang="cs-CZ" dirty="0" smtClean="0"/>
              <a:t>Zprávy krajů, obcí apod.</a:t>
            </a:r>
          </a:p>
          <a:p>
            <a:r>
              <a:rPr lang="cs-CZ" dirty="0" smtClean="0"/>
              <a:t>Informace od resortů </a:t>
            </a:r>
          </a:p>
          <a:p>
            <a:pPr lvl="1"/>
            <a:r>
              <a:rPr lang="cs-CZ" dirty="0" smtClean="0"/>
              <a:t>Plnění usnesení</a:t>
            </a:r>
          </a:p>
          <a:p>
            <a:pPr lvl="1"/>
            <a:r>
              <a:rPr lang="cs-CZ" dirty="0" smtClean="0"/>
              <a:t>Plnění opatření ze SRI a indikátorů z Metodiky</a:t>
            </a:r>
          </a:p>
          <a:p>
            <a:r>
              <a:rPr lang="cs-CZ" dirty="0" smtClean="0"/>
              <a:t>Informace dalších organizací (VOP, MRK, ČŠI, DROM, NNO… apod.)</a:t>
            </a:r>
          </a:p>
          <a:p>
            <a:r>
              <a:rPr lang="cs-CZ" dirty="0" smtClean="0"/>
              <a:t>Proběhlé výzkumy, analýzy a studie z roku 2016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2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</a:t>
            </a:r>
            <a:r>
              <a:rPr lang="cs-CZ" dirty="0" smtClean="0"/>
              <a:t>výšení </a:t>
            </a:r>
            <a:r>
              <a:rPr lang="cs-CZ" dirty="0"/>
              <a:t>příspěvku </a:t>
            </a:r>
            <a:r>
              <a:rPr lang="cs-CZ" dirty="0" smtClean="0"/>
              <a:t>na </a:t>
            </a:r>
            <a:r>
              <a:rPr lang="cs-CZ" dirty="0"/>
              <a:t>provoz Muzea Romské </a:t>
            </a:r>
            <a:r>
              <a:rPr lang="cs-CZ" dirty="0" smtClean="0"/>
              <a:t>na výši </a:t>
            </a:r>
            <a:r>
              <a:rPr lang="cs-CZ" dirty="0"/>
              <a:t>13 592 766 </a:t>
            </a:r>
            <a:r>
              <a:rPr lang="cs-CZ" dirty="0" smtClean="0"/>
              <a:t>Kč</a:t>
            </a:r>
          </a:p>
          <a:p>
            <a:r>
              <a:rPr lang="cs-CZ" dirty="0"/>
              <a:t>Z</a:t>
            </a:r>
            <a:r>
              <a:rPr lang="cs-CZ" dirty="0" smtClean="0"/>
              <a:t>áměr </a:t>
            </a:r>
            <a:r>
              <a:rPr lang="cs-CZ" dirty="0"/>
              <a:t>postupu ve věci ukončení provozu velkovýkrmny </a:t>
            </a:r>
            <a:r>
              <a:rPr lang="cs-CZ" dirty="0" smtClean="0"/>
              <a:t>prasat (</a:t>
            </a:r>
            <a:r>
              <a:rPr lang="pl-PL" dirty="0"/>
              <a:t>7. listopadu 2016 č. </a:t>
            </a:r>
            <a:r>
              <a:rPr lang="pl-PL" dirty="0" smtClean="0"/>
              <a:t>1001) </a:t>
            </a:r>
            <a:r>
              <a:rPr lang="pl-PL" dirty="0"/>
              <a:t>a vypracování znaleckého posudku na ocenění velkovýkrmny </a:t>
            </a:r>
            <a:r>
              <a:rPr lang="pl-PL" dirty="0" smtClean="0"/>
              <a:t>prasat</a:t>
            </a:r>
          </a:p>
          <a:p>
            <a:r>
              <a:rPr lang="pl-PL" dirty="0" smtClean="0"/>
              <a:t>Přesun správy pietních míst romského holocaust pod Muzeum romské kultury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4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Autofit/>
          </a:bodyPr>
          <a:lstStyle/>
          <a:p>
            <a:r>
              <a:rPr lang="cs-CZ" sz="2000" dirty="0"/>
              <a:t>Počet žáků v ZŠ: 906 188 z toho v RVP programech pro žáky s LMP:13 983</a:t>
            </a:r>
          </a:p>
          <a:p>
            <a:r>
              <a:rPr lang="cs-CZ" sz="2000" dirty="0"/>
              <a:t>Počet Romů v ZŠ: 33 858 z toho v RVP programech pro žáky s LMP: 4 318</a:t>
            </a:r>
          </a:p>
          <a:p>
            <a:r>
              <a:rPr lang="cs-CZ" sz="2000" dirty="0"/>
              <a:t>Podíl romských žáků vzdělávaných v programech pro žáky s LMP  k celkovému počtu žáků v těchto programech ve </a:t>
            </a:r>
            <a:r>
              <a:rPr lang="cs-CZ" sz="2000" dirty="0" err="1"/>
              <a:t>šk</a:t>
            </a:r>
            <a:r>
              <a:rPr lang="cs-CZ" sz="2000" dirty="0"/>
              <a:t>. roce 2016/17: 30,9 % </a:t>
            </a:r>
            <a:endParaRPr lang="cs-CZ" sz="2000" dirty="0" smtClean="0"/>
          </a:p>
          <a:p>
            <a:r>
              <a:rPr lang="cs-CZ" sz="2000" dirty="0" smtClean="0"/>
              <a:t>Ve </a:t>
            </a:r>
            <a:r>
              <a:rPr lang="cs-CZ" sz="2000" dirty="0"/>
              <a:t>školním roce 2016/17 je 2 635 romských žáků vzděláváno podle RVP ZV LMP</a:t>
            </a:r>
            <a:r>
              <a:rPr lang="cs-CZ" sz="2000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6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Vzdělávání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Autofit/>
          </a:bodyPr>
          <a:lstStyle/>
          <a:p>
            <a:r>
              <a:rPr lang="cs-CZ" sz="2000" dirty="0"/>
              <a:t>V základních školách s 50 a </a:t>
            </a:r>
            <a:r>
              <a:rPr lang="cs-CZ" sz="2000" dirty="0" err="1"/>
              <a:t>víceprocentním</a:t>
            </a:r>
            <a:r>
              <a:rPr lang="cs-CZ" sz="2000" dirty="0"/>
              <a:t> podílem romských žáků je vzděláváno ve školním roce 2016/17 podle odhadů </a:t>
            </a:r>
            <a:r>
              <a:rPr lang="cs-CZ" sz="2000" b="1" dirty="0"/>
              <a:t>24,3 % všech romských žáků</a:t>
            </a:r>
            <a:r>
              <a:rPr lang="cs-CZ" sz="2000" dirty="0"/>
              <a:t>.</a:t>
            </a:r>
          </a:p>
          <a:p>
            <a:endParaRPr lang="cs-CZ" sz="2000" dirty="0" smtClean="0"/>
          </a:p>
          <a:p>
            <a:r>
              <a:rPr lang="cs-CZ" sz="2000" dirty="0" smtClean="0"/>
              <a:t>V </a:t>
            </a:r>
            <a:r>
              <a:rPr lang="cs-CZ" sz="2000" dirty="0"/>
              <a:t>roce 2016 bylo evidováno poskytnutých 718 podpůrných opatření v </a:t>
            </a:r>
            <a:r>
              <a:rPr lang="cs-CZ" sz="2000" dirty="0" smtClean="0"/>
              <a:t>kategorii H </a:t>
            </a:r>
            <a:r>
              <a:rPr lang="cs-CZ" sz="2000" dirty="0"/>
              <a:t>- Žáci s potřebou podpory ve vzdělávání z důvodu odlišných kulturních a životních podmínek, a to bez ohledu na vazbu na konkrétní zdravotní diagnózu žáka</a:t>
            </a:r>
            <a:r>
              <a:rPr lang="cs-CZ" sz="2000" dirty="0" smtClean="0"/>
              <a:t>.</a:t>
            </a:r>
            <a:endParaRPr lang="cs-CZ" sz="2000" dirty="0"/>
          </a:p>
          <a:p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2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Bydlení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Autofit/>
          </a:bodyPr>
          <a:lstStyle/>
          <a:p>
            <a:r>
              <a:rPr lang="cs-CZ" sz="2000" dirty="0"/>
              <a:t>Návrh zákona o sociálním bydlení a o příspěvku na bydlení prošel v roce 2016 </a:t>
            </a:r>
            <a:endParaRPr lang="cs-CZ" sz="2000" dirty="0" smtClean="0"/>
          </a:p>
          <a:p>
            <a:r>
              <a:rPr lang="cs-CZ" sz="2000" dirty="0"/>
              <a:t>Návrh zákona o sociálním bydlení a o příspěvku na bydlení definuje zvláště zranitelné  osoby, mezi něž patří i lidé diskriminovaní (§6 odst. 1 </a:t>
            </a:r>
            <a:r>
              <a:rPr lang="cs-CZ" sz="2000" dirty="0" err="1"/>
              <a:t>písm.j</a:t>
            </a:r>
            <a:r>
              <a:rPr lang="cs-CZ" sz="2000" dirty="0" smtClean="0"/>
              <a:t>)</a:t>
            </a:r>
          </a:p>
          <a:p>
            <a:r>
              <a:rPr lang="cs-CZ" sz="2000" dirty="0"/>
              <a:t>V rámci 35. výzvy IROP "Sociální bydlení (SVL)" na sociální bydlení v SVL bylo předloženo 119 projektů s celkovým počtem 674 bytů. </a:t>
            </a:r>
            <a:endParaRPr lang="cs-CZ" sz="2000" dirty="0" smtClean="0"/>
          </a:p>
          <a:p>
            <a:r>
              <a:rPr lang="cs-CZ" sz="2000" dirty="0"/>
              <a:t>V roce 2016 bylo poskytnuto 43,35 mil. Kč na výstavbu 79 vstupních </a:t>
            </a:r>
            <a:r>
              <a:rPr lang="cs-CZ" sz="2000" dirty="0" smtClean="0"/>
              <a:t>bytů</a:t>
            </a:r>
          </a:p>
          <a:p>
            <a:r>
              <a:rPr lang="cs-CZ" sz="2000" dirty="0"/>
              <a:t>V roce 2016 pracovníci Ministerstva vnitra v rámci dozorové činnosti řešili jeden případ zákonnosti pravidel pro přidělování bytů, kdy obec ve svých pravidlech neumožňovala žadateli o přidělení obecního bytu zařazení na seznam uchazečů, pokud se stal dlužníkem vůči obci.</a:t>
            </a: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46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Zaměstnanost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Autofit/>
          </a:bodyPr>
          <a:lstStyle/>
          <a:p>
            <a:r>
              <a:rPr lang="cs-CZ" sz="2000" dirty="0"/>
              <a:t>Kvalifikovaný odhad počtu uchazečů o </a:t>
            </a:r>
            <a:r>
              <a:rPr lang="cs-CZ" sz="2000" dirty="0" smtClean="0"/>
              <a:t>zaměstnání</a:t>
            </a:r>
          </a:p>
          <a:p>
            <a:pPr lvl="1"/>
            <a:r>
              <a:rPr lang="cs-CZ" sz="2000" dirty="0" smtClean="0"/>
              <a:t>příslušníků </a:t>
            </a:r>
            <a:r>
              <a:rPr lang="cs-CZ" sz="2000" dirty="0"/>
              <a:t>romské menšiny umístěných na veřejně prospěšné práce v regionech s vyšší nezaměstnanosti činil </a:t>
            </a:r>
            <a:r>
              <a:rPr lang="cs-CZ" sz="2000" b="1" dirty="0"/>
              <a:t>2 231 osob</a:t>
            </a:r>
            <a:r>
              <a:rPr lang="cs-CZ" sz="2000" dirty="0"/>
              <a:t>, </a:t>
            </a:r>
            <a:endParaRPr lang="cs-CZ" sz="2000" dirty="0" smtClean="0"/>
          </a:p>
          <a:p>
            <a:pPr lvl="1"/>
            <a:r>
              <a:rPr lang="cs-CZ" sz="2000" dirty="0" smtClean="0"/>
              <a:t>na </a:t>
            </a:r>
            <a:r>
              <a:rPr lang="cs-CZ" sz="2000" dirty="0"/>
              <a:t>společensky účelná pracovní místa v regionech s vyšší nezaměstnanosti činil </a:t>
            </a:r>
            <a:r>
              <a:rPr lang="cs-CZ" sz="2000" b="1" dirty="0"/>
              <a:t>534 </a:t>
            </a:r>
            <a:r>
              <a:rPr lang="cs-CZ" sz="2000" b="1" dirty="0" smtClean="0"/>
              <a:t>osob</a:t>
            </a:r>
            <a:r>
              <a:rPr lang="cs-CZ" sz="2000" dirty="0" smtClean="0"/>
              <a:t>,</a:t>
            </a:r>
          </a:p>
          <a:p>
            <a:pPr lvl="1"/>
            <a:r>
              <a:rPr lang="cs-CZ" sz="2000" dirty="0" smtClean="0"/>
              <a:t>na </a:t>
            </a:r>
            <a:r>
              <a:rPr lang="cs-CZ" sz="2000" dirty="0"/>
              <a:t>rekvalifikaci činil celkem </a:t>
            </a:r>
            <a:r>
              <a:rPr lang="cs-CZ" sz="2000" b="1" dirty="0"/>
              <a:t>434 osob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Nejčastějšími </a:t>
            </a:r>
            <a:r>
              <a:rPr lang="cs-CZ" sz="2000" dirty="0"/>
              <a:t>aktivitami těchto projektů jsou motivační kurzy, pracovní diagnostika, vzdělávací kurzy a rekvalifikace, poradenství, odborné praxe, místa na zkoušku, zprostředkování zaměstnání a mzdově podporovaná pracovní místa. </a:t>
            </a: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A62-4E1E-4A73-8406-270174DD255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4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1391</Words>
  <Application>Microsoft Office PowerPoint</Application>
  <PresentationFormat>Předvádění na obrazovce (4:3)</PresentationFormat>
  <Paragraphs>166</Paragraphs>
  <Slides>24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systému Office</vt:lpstr>
      <vt:lpstr>Setkání krajských koordinátorů pro romské záležitosti a styčných důstojníků pro menšiny </vt:lpstr>
      <vt:lpstr>Aktuálně</vt:lpstr>
      <vt:lpstr>Sledování situace Romů v ČR informace</vt:lpstr>
      <vt:lpstr>Zpráva za rok 2016</vt:lpstr>
      <vt:lpstr>Kultura</vt:lpstr>
      <vt:lpstr>Vzdělávání</vt:lpstr>
      <vt:lpstr>Vzdělávání II</vt:lpstr>
      <vt:lpstr>Bydlení</vt:lpstr>
      <vt:lpstr>Zaměstnanost</vt:lpstr>
      <vt:lpstr>Zaměstnanost II</vt:lpstr>
      <vt:lpstr>Bezpečnost</vt:lpstr>
      <vt:lpstr>Diskriminace</vt:lpstr>
      <vt:lpstr>Zdraví</vt:lpstr>
      <vt:lpstr>Zdraví</vt:lpstr>
      <vt:lpstr>Prevence sociálního vyloučení a komunitní práce</vt:lpstr>
      <vt:lpstr>Prevence sociálního vyloučení a komunitní práce</vt:lpstr>
      <vt:lpstr>Prevence sociálního vyloučení a komunitní práce</vt:lpstr>
      <vt:lpstr>Prevence sociálního vyloučení a komunitní práce</vt:lpstr>
      <vt:lpstr>Podpora terénní práce</vt:lpstr>
      <vt:lpstr>Podpora terénní práce</vt:lpstr>
      <vt:lpstr>Podpora terénní práce</vt:lpstr>
      <vt:lpstr>Podpora terénní práce</vt:lpstr>
      <vt:lpstr>Prezentace aplikace PowerPoint</vt:lpstr>
      <vt:lpstr>Děkuji za pozornost</vt:lpstr>
    </vt:vector>
  </TitlesOfParts>
  <Company>Úřad vlády ČR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Jednání pracovní skupiny k PP „nediskriminace“ a PP „rovné příležitosti žen a mužů“</dc:title>
  <dc:creator>Martínek Martin</dc:creator>
  <cp:lastModifiedBy>Martínek Martin</cp:lastModifiedBy>
  <cp:revision>45</cp:revision>
  <dcterms:created xsi:type="dcterms:W3CDTF">2016-12-19T08:02:27Z</dcterms:created>
  <dcterms:modified xsi:type="dcterms:W3CDTF">2017-03-30T06:54:28Z</dcterms:modified>
</cp:coreProperties>
</file>