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98" r:id="rId2"/>
    <p:sldId id="299" r:id="rId3"/>
    <p:sldId id="300" r:id="rId4"/>
    <p:sldId id="313" r:id="rId5"/>
  </p:sldIdLst>
  <p:sldSz cx="9144000" cy="5143500" type="screen16x9"/>
  <p:notesSz cx="6799263" cy="9929813"/>
  <p:embeddedFontLst>
    <p:embeddedFont>
      <p:font typeface="Roboto" panose="020B0604020202020204" charset="0"/>
      <p:regular r:id="rId7"/>
      <p:bold r:id="rId8"/>
      <p:italic r:id="rId9"/>
      <p:boldItalic r:id="rId10"/>
    </p:embeddedFont>
    <p:embeddedFont>
      <p:font typeface="Roboto Light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629">
          <p15:clr>
            <a:srgbClr val="A4A3A4"/>
          </p15:clr>
        </p15:guide>
        <p15:guide id="2" pos="565">
          <p15:clr>
            <a:srgbClr val="A4A3A4"/>
          </p15:clr>
        </p15:guide>
        <p15:guide id="3" pos="356">
          <p15:clr>
            <a:srgbClr val="9AA0A6"/>
          </p15:clr>
        </p15:guide>
        <p15:guide id="4" orient="horz" pos="2960">
          <p15:clr>
            <a:srgbClr val="9AA0A6"/>
          </p15:clr>
        </p15:guide>
        <p15:guide id="5" pos="2000">
          <p15:clr>
            <a:srgbClr val="9AA0A6"/>
          </p15:clr>
        </p15:guide>
        <p15:guide id="6" orient="horz" pos="1032">
          <p15:clr>
            <a:srgbClr val="9AA0A6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0" roundtripDataSignature="AMtx7mgsZNAT+4R96XvXcjTkmyVxk+i59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62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3" autoAdjust="0"/>
    <p:restoredTop sz="94660"/>
  </p:normalViewPr>
  <p:slideViewPr>
    <p:cSldViewPr snapToGrid="0">
      <p:cViewPr varScale="1">
        <p:scale>
          <a:sx n="62" d="100"/>
          <a:sy n="62" d="100"/>
        </p:scale>
        <p:origin x="58" y="773"/>
      </p:cViewPr>
      <p:guideLst>
        <p:guide orient="horz" pos="2629"/>
        <p:guide pos="565"/>
        <p:guide pos="356"/>
        <p:guide orient="horz" pos="2960"/>
        <p:guide pos="2000"/>
        <p:guide orient="horz" pos="1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80" Type="http://customschemas.google.com/relationships/presentationmetadata" Target="metadata"/><Relationship Id="rId3" Type="http://schemas.openxmlformats.org/officeDocument/2006/relationships/slide" Target="slides/slide2.xml"/><Relationship Id="rId84" Type="http://schemas.openxmlformats.org/officeDocument/2006/relationships/tableStyles" Target="tableStyles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2" Type="http://schemas.openxmlformats.org/officeDocument/2006/relationships/slide" Target="slides/slide1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82" Type="http://schemas.openxmlformats.org/officeDocument/2006/relationships/viewProps" Target="viewProps.xml"/><Relationship Id="rId10" Type="http://schemas.openxmlformats.org/officeDocument/2006/relationships/font" Target="fonts/font4.fntdata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991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6:notes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3482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6:notes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0715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6:notes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4076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archi.gov.cz/znalostni_baze#videonavody_k_centralnimu_mistu_sluzeb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archi.gov.cz/znalostni_baze:aisp_vytvoreni_kategorie_ov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rchi.gov.cz/znalostni_baze:aisp_ohlaseni_ais" TargetMode="External"/><Relationship Id="rId11" Type="http://schemas.openxmlformats.org/officeDocument/2006/relationships/hyperlink" Target="https://archi.gov.cz/vyhledavani:changelog" TargetMode="External"/><Relationship Id="rId5" Type="http://schemas.openxmlformats.org/officeDocument/2006/relationships/hyperlink" Target="https://archi.gov.cz/znalostni_baze#navody_pro_praci_s_ais_rpp_pusobnostni" TargetMode="External"/><Relationship Id="rId10" Type="http://schemas.openxmlformats.org/officeDocument/2006/relationships/hyperlink" Target="https://archi.gov.cz/znalostni_baze:eif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archi.gov.cz/uvod_schvalovani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archi.gov.cz/znalostni_baze:utlum_rc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rchi.gov.cz/znalostni_baze:implementace_zopds" TargetMode="External"/><Relationship Id="rId5" Type="http://schemas.openxmlformats.org/officeDocument/2006/relationships/hyperlink" Target="https://archi.gov.cz/nap:mandat" TargetMode="External"/><Relationship Id="rId4" Type="http://schemas.openxmlformats.org/officeDocument/2006/relationships/hyperlink" Target="https://archi.gov.cz/znalostni_baze:prace_s_kliente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.gov.cz/playgroud:prehled_zakon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62A2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"/>
          <p:cNvSpPr txBox="1">
            <a:spLocks noGrp="1"/>
          </p:cNvSpPr>
          <p:nvPr>
            <p:ph type="ctrTitle"/>
          </p:nvPr>
        </p:nvSpPr>
        <p:spPr>
          <a:xfrm>
            <a:off x="535900" y="1188524"/>
            <a:ext cx="8301000" cy="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1313"/>
              <a:buNone/>
            </a:pPr>
            <a:endParaRPr sz="4400" dirty="0">
              <a:latin typeface="Roboto Light"/>
              <a:ea typeface="Roboto Light"/>
              <a:cs typeface="Roboto Light"/>
              <a:sym typeface="Roboto Light"/>
            </a:endParaRPr>
          </a:p>
          <a:p>
            <a:pPr lvl="0" algn="l">
              <a:buSzPct val="131313"/>
            </a:pPr>
            <a:r>
              <a:rPr lang="cs-CZ" sz="4000" b="1" dirty="0" smtClean="0">
                <a:solidFill>
                  <a:schemeClr val="tx1"/>
                </a:solidFill>
                <a:latin typeface="Roboto" panose="020B0604020202020204" charset="0"/>
                <a:ea typeface="Roboto" panose="020B0604020202020204" charset="0"/>
              </a:rPr>
              <a:t>Změny v </a:t>
            </a:r>
            <a:r>
              <a:rPr lang="cs-CZ" sz="4000" b="1" dirty="0">
                <a:solidFill>
                  <a:schemeClr val="tx1"/>
                </a:solidFill>
                <a:latin typeface="Roboto" panose="020B0604020202020204" charset="0"/>
                <a:ea typeface="Roboto" panose="020B0604020202020204" charset="0"/>
              </a:rPr>
              <a:t>Národní </a:t>
            </a:r>
            <a:r>
              <a:rPr lang="cs-CZ" sz="4000" b="1" dirty="0" smtClean="0">
                <a:solidFill>
                  <a:schemeClr val="tx1"/>
                </a:solidFill>
                <a:latin typeface="Roboto" panose="020B0604020202020204" charset="0"/>
                <a:ea typeface="Roboto" panose="020B0604020202020204" charset="0"/>
              </a:rPr>
              <a:t>architektuře </a:t>
            </a:r>
            <a:r>
              <a:rPr lang="cs-CZ" sz="4000" b="1" dirty="0">
                <a:solidFill>
                  <a:schemeClr val="tx1"/>
                </a:solidFill>
                <a:latin typeface="Roboto" panose="020B0604020202020204" charset="0"/>
                <a:ea typeface="Roboto" panose="020B0604020202020204" charset="0"/>
              </a:rPr>
              <a:t>eGovernmentu</a:t>
            </a:r>
            <a:endParaRPr sz="4900" b="1" dirty="0">
              <a:solidFill>
                <a:schemeClr val="tx1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63" name="Google Shape;63;p2"/>
          <p:cNvSpPr txBox="1">
            <a:spLocks noGrp="1"/>
          </p:cNvSpPr>
          <p:nvPr>
            <p:ph type="subTitle" idx="1"/>
          </p:nvPr>
        </p:nvSpPr>
        <p:spPr>
          <a:xfrm>
            <a:off x="751600" y="2237495"/>
            <a:ext cx="7869600" cy="21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 fontScale="85000" lnSpcReduction="20000"/>
          </a:bodyPr>
          <a:lstStyle/>
          <a:p>
            <a:pPr marL="0" indent="0" algn="l"/>
            <a:r>
              <a:rPr lang="cs-CZ" sz="2600" b="1" dirty="0">
                <a:solidFill>
                  <a:schemeClr val="tx1"/>
                </a:solidFill>
              </a:rPr>
              <a:t>Ing. </a:t>
            </a:r>
            <a:r>
              <a:rPr lang="cs-CZ" sz="2600" b="1" dirty="0" smtClean="0">
                <a:solidFill>
                  <a:schemeClr val="tx1"/>
                </a:solidFill>
              </a:rPr>
              <a:t>Tomáš Šedivec</a:t>
            </a:r>
            <a:endParaRPr lang="cs-CZ" sz="2000" i="1" dirty="0" smtClean="0">
              <a:solidFill>
                <a:srgbClr val="C00000"/>
              </a:solidFill>
            </a:endParaRPr>
          </a:p>
          <a:p>
            <a:pPr marL="0" indent="0" algn="l">
              <a:lnSpc>
                <a:spcPct val="120000"/>
              </a:lnSpc>
            </a:pPr>
            <a:r>
              <a:rPr lang="cs-CZ" sz="2400" dirty="0">
                <a:solidFill>
                  <a:schemeClr val="tx1"/>
                </a:solidFill>
              </a:rPr>
              <a:t>v</a:t>
            </a:r>
            <a:r>
              <a:rPr lang="cs-CZ" sz="2400" dirty="0" smtClean="0">
                <a:solidFill>
                  <a:schemeClr val="tx1"/>
                </a:solidFill>
              </a:rPr>
              <a:t>edoucí </a:t>
            </a:r>
            <a:r>
              <a:rPr lang="cs-CZ" sz="2400" dirty="0">
                <a:solidFill>
                  <a:schemeClr val="tx1"/>
                </a:solidFill>
              </a:rPr>
              <a:t>oddělení architektury informačních systémů veřejné </a:t>
            </a:r>
            <a:r>
              <a:rPr lang="cs-CZ" sz="2400" dirty="0" smtClean="0">
                <a:solidFill>
                  <a:schemeClr val="tx1"/>
                </a:solidFill>
              </a:rPr>
              <a:t>správy,</a:t>
            </a:r>
            <a:endParaRPr lang="cs-CZ" sz="2400" dirty="0">
              <a:solidFill>
                <a:schemeClr val="tx1"/>
              </a:solidFill>
            </a:endParaRPr>
          </a:p>
          <a:p>
            <a:pPr marL="0" indent="0" algn="l">
              <a:lnSpc>
                <a:spcPct val="120000"/>
              </a:lnSpc>
            </a:pPr>
            <a:r>
              <a:rPr lang="cs-CZ" sz="2400" dirty="0">
                <a:solidFill>
                  <a:schemeClr val="tx1"/>
                </a:solidFill>
              </a:rPr>
              <a:t>Odbor Hlavního architekta </a:t>
            </a:r>
            <a:r>
              <a:rPr lang="cs-CZ" sz="2400" dirty="0" smtClean="0">
                <a:solidFill>
                  <a:schemeClr val="tx1"/>
                </a:solidFill>
              </a:rPr>
              <a:t>eGovernmentu,</a:t>
            </a:r>
          </a:p>
          <a:p>
            <a:pPr marL="0" indent="0" algn="l">
              <a:lnSpc>
                <a:spcPct val="120000"/>
              </a:lnSpc>
            </a:pPr>
            <a:r>
              <a:rPr lang="cs-CZ" sz="2400" dirty="0" smtClean="0">
                <a:solidFill>
                  <a:schemeClr val="tx1"/>
                </a:solidFill>
              </a:rPr>
              <a:t>DIA</a:t>
            </a:r>
          </a:p>
          <a:p>
            <a:pPr marL="10199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</a:pPr>
            <a:endParaRPr lang="cs-CZ" sz="2100" dirty="0" smtClean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10199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</a:pPr>
            <a:endParaRPr lang="cs-CZ" sz="2100" dirty="0" smtClean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10199" lvl="0" indent="0" algn="l">
              <a:buClr>
                <a:schemeClr val="dk1"/>
              </a:buClr>
              <a:buSzPts val="1200"/>
            </a:pPr>
            <a:r>
              <a:rPr lang="cs" sz="1900" dirty="0" smtClean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/>
            </a:r>
            <a:br>
              <a:rPr lang="cs" sz="1900" dirty="0" smtClean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</a:br>
            <a:endParaRPr lang="cs-CZ" sz="1900" i="1" dirty="0" smtClean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4" name="Google Shape;6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99" y="4173900"/>
            <a:ext cx="3170352" cy="792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1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36135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99" y="4173900"/>
            <a:ext cx="3170352" cy="79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5400" y="4173900"/>
            <a:ext cx="3170349" cy="79259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2</a:t>
            </a:fld>
            <a:endParaRPr lang="cs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64174" y="315096"/>
            <a:ext cx="8856984" cy="4083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44500" indent="-330200" algn="l"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AIS působnostní a jeho návody:</a:t>
            </a:r>
          </a:p>
          <a:p>
            <a:pPr marL="444500" indent="0" algn="l">
              <a:buClrTx/>
              <a:buSzPct val="100000"/>
            </a:pPr>
            <a:r>
              <a:rPr lang="cs-CZ" sz="1800" u="sng" dirty="0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  <a:hlinkClick r:id="rId5"/>
              </a:rPr>
              <a:t>https://</a:t>
            </a:r>
            <a:r>
              <a:rPr lang="cs-CZ" sz="1800" u="sng" dirty="0" smtClean="0">
                <a:solidFill>
                  <a:srgbClr val="0070C0"/>
                </a:solidFill>
                <a:latin typeface="Roboto" panose="020B0604020202020204" charset="0"/>
                <a:ea typeface="Roboto" panose="020B0604020202020204" charset="0"/>
                <a:hlinkClick r:id="rId5"/>
              </a:rPr>
              <a:t>archi.gov.cz/znalostni_baze#navody_pro_praci_s_ais_rpp_pusobnostni</a:t>
            </a:r>
            <a:r>
              <a:rPr lang="cs-CZ" sz="1800" dirty="0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</a:p>
          <a:p>
            <a:pPr marL="444500" lvl="1" indent="0" algn="l">
              <a:buClrTx/>
              <a:buSzPct val="100000"/>
            </a:pPr>
            <a:r>
              <a:rPr lang="cs-CZ" sz="1800" u="sng" dirty="0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  <a:hlinkClick r:id="rId6"/>
              </a:rPr>
              <a:t>https://archi.gov.cz/znalostni_baze:aisp_ohlaseni_ais</a:t>
            </a:r>
            <a:endParaRPr lang="cs-CZ" sz="1800" u="sng" dirty="0" smtClean="0">
              <a:solidFill>
                <a:schemeClr val="bg1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marL="444500" lvl="1" indent="0" algn="l">
              <a:buClrTx/>
              <a:buSzPct val="100000"/>
            </a:pPr>
            <a:r>
              <a:rPr lang="cs-CZ" sz="1800" u="sng" dirty="0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  <a:hlinkClick r:id="rId7"/>
              </a:rPr>
              <a:t>https://archi.gov.cz/znalostni_baze:aisp_vytvoreni_kategorie_ovm</a:t>
            </a:r>
            <a:endParaRPr lang="cs-CZ" sz="1800" u="sng" dirty="0" smtClean="0">
              <a:solidFill>
                <a:schemeClr val="bg1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algn="l"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sz="1800" dirty="0" err="1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Videonávody</a:t>
            </a:r>
            <a:r>
              <a:rPr lang="cs-CZ" sz="1800" dirty="0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 k CMS:</a:t>
            </a:r>
          </a:p>
          <a:p>
            <a:pPr marL="444500" indent="0" algn="l">
              <a:buClrTx/>
              <a:buSzPct val="100000"/>
            </a:pPr>
            <a:r>
              <a:rPr lang="cs-CZ" sz="1800" dirty="0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  <a:hlinkClick r:id="rId8"/>
              </a:rPr>
              <a:t>https://archi.gov.cz/znalostni_baze#videonavody_k_centralnimu_mistu_sluzeb</a:t>
            </a:r>
            <a:r>
              <a:rPr lang="cs-CZ" sz="1800" dirty="0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  </a:t>
            </a:r>
          </a:p>
          <a:p>
            <a:pPr algn="l"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Informace ke schvalování projektů: </a:t>
            </a:r>
            <a:r>
              <a:rPr lang="cs-CZ" sz="1800" dirty="0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  <a:hlinkClick r:id="rId9"/>
              </a:rPr>
              <a:t>https://archi.gov.cz/uvod_schvalovani</a:t>
            </a:r>
            <a:r>
              <a:rPr lang="cs-CZ" sz="1800" dirty="0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       </a:t>
            </a:r>
          </a:p>
          <a:p>
            <a:pPr algn="l"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sz="1800" dirty="0" err="1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Sharing</a:t>
            </a:r>
            <a:r>
              <a:rPr lang="cs-CZ" sz="1800" dirty="0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 and </a:t>
            </a:r>
            <a:r>
              <a:rPr lang="cs-CZ" sz="1800" dirty="0" err="1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reuse</a:t>
            </a:r>
            <a:r>
              <a:rPr lang="cs-CZ" sz="1800" dirty="0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 Framework </a:t>
            </a:r>
            <a:r>
              <a:rPr lang="cs-CZ" sz="1800" dirty="0" err="1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for</a:t>
            </a:r>
            <a:r>
              <a:rPr lang="cs-CZ" sz="1800" dirty="0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 IT </a:t>
            </a:r>
            <a:r>
              <a:rPr lang="cs-CZ" sz="1800" dirty="0" err="1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solutions</a:t>
            </a:r>
            <a:r>
              <a:rPr lang="cs-CZ" sz="1800" dirty="0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: </a:t>
            </a:r>
            <a:r>
              <a:rPr lang="cs-CZ" sz="1800" dirty="0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  <a:hlinkClick r:id="rId10"/>
              </a:rPr>
              <a:t>https://archi.gov.cz/znalostni_baze:eif</a:t>
            </a:r>
            <a:r>
              <a:rPr lang="cs-CZ" sz="1800" dirty="0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       </a:t>
            </a:r>
          </a:p>
          <a:p>
            <a:pPr algn="l"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Návody na práci s AIS působnostním:</a:t>
            </a:r>
          </a:p>
          <a:p>
            <a:pPr marL="444500" indent="0" algn="l">
              <a:buClr>
                <a:schemeClr val="bg1"/>
              </a:buClr>
              <a:buSzPct val="100000"/>
            </a:pPr>
            <a:r>
              <a:rPr lang="cs-CZ" sz="1800" dirty="0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  <a:hlinkClick r:id="rId5"/>
              </a:rPr>
              <a:t>https://archi.gov.cz/znalostni_baze#navody_pro_praci_s_ais_rpp_pusobnostni</a:t>
            </a:r>
            <a:r>
              <a:rPr lang="cs-CZ" sz="1800" dirty="0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  </a:t>
            </a:r>
          </a:p>
          <a:p>
            <a:pPr algn="l"/>
            <a:endParaRPr lang="cs-CZ" sz="1100" dirty="0" smtClean="0">
              <a:solidFill>
                <a:schemeClr val="bg1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marL="85725" indent="0" algn="l"/>
            <a:r>
              <a:rPr lang="cs-CZ" sz="2000" dirty="0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Změny jsou vždy k dohledání také zde: </a:t>
            </a:r>
            <a:r>
              <a:rPr lang="cs-CZ" sz="2000" u="sng" dirty="0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  <a:hlinkClick r:id="rId11"/>
              </a:rPr>
              <a:t>https://archi.gov.cz/vyhledavani:changelog</a:t>
            </a:r>
            <a:endParaRPr lang="cs-CZ" sz="2000" dirty="0">
              <a:solidFill>
                <a:schemeClr val="bg1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83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"/>
          <p:cNvSpPr txBox="1">
            <a:spLocks noGrp="1"/>
          </p:cNvSpPr>
          <p:nvPr>
            <p:ph type="ctrTitle"/>
          </p:nvPr>
        </p:nvSpPr>
        <p:spPr>
          <a:xfrm>
            <a:off x="285399" y="798088"/>
            <a:ext cx="8301000" cy="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1313"/>
              <a:buNone/>
            </a:pPr>
            <a:endParaRPr sz="4400" dirty="0">
              <a:solidFill>
                <a:srgbClr val="000000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algn="l">
              <a:buSzPct val="131313"/>
            </a:pPr>
            <a:r>
              <a:rPr lang="cs-CZ" sz="3600" b="1" dirty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Důležité </a:t>
            </a:r>
            <a:r>
              <a:rPr lang="cs-CZ" sz="3600" b="1" dirty="0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předešlé </a:t>
            </a:r>
            <a:r>
              <a:rPr lang="cs-CZ" sz="3600" b="1" dirty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změny</a:t>
            </a:r>
            <a:r>
              <a:rPr lang="cs" sz="2400" b="1" dirty="0" smtClean="0">
                <a:solidFill>
                  <a:srgbClr val="000000"/>
                </a:solidFill>
                <a:latin typeface="Roboto"/>
                <a:ea typeface="Roboto"/>
                <a:sym typeface="Roboto"/>
              </a:rPr>
              <a:t/>
            </a:r>
            <a:br>
              <a:rPr lang="cs" sz="2400" b="1" dirty="0" smtClean="0">
                <a:solidFill>
                  <a:srgbClr val="000000"/>
                </a:solidFill>
                <a:latin typeface="Roboto"/>
                <a:ea typeface="Roboto"/>
                <a:sym typeface="Roboto"/>
              </a:rPr>
            </a:br>
            <a:endParaRPr sz="2400" dirty="0">
              <a:solidFill>
                <a:srgbClr val="000000"/>
              </a:solidFill>
            </a:endParaRPr>
          </a:p>
        </p:txBody>
      </p:sp>
      <p:sp>
        <p:nvSpPr>
          <p:cNvPr id="96" name="Google Shape;96;p6"/>
          <p:cNvSpPr txBox="1">
            <a:spLocks noGrp="1"/>
          </p:cNvSpPr>
          <p:nvPr>
            <p:ph type="subTitle" idx="1"/>
          </p:nvPr>
        </p:nvSpPr>
        <p:spPr>
          <a:xfrm>
            <a:off x="321844" y="1257237"/>
            <a:ext cx="8150614" cy="1089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lvl="0" algn="l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l-PL" sz="2000" kern="1200" dirty="0">
                <a:solidFill>
                  <a:prstClr val="black"/>
                </a:solidFill>
                <a:latin typeface="Roboto" panose="020B0604020202020204" charset="0"/>
                <a:ea typeface="Roboto" panose="020B0604020202020204" charset="0"/>
                <a:cs typeface="Arial" pitchFamily="34" charset="0"/>
              </a:rPr>
              <a:t>Utlumování rodných </a:t>
            </a:r>
            <a:r>
              <a:rPr lang="pl-PL" sz="2000" kern="1200" dirty="0" smtClean="0">
                <a:solidFill>
                  <a:prstClr val="black"/>
                </a:solidFill>
                <a:latin typeface="Roboto" panose="020B0604020202020204" charset="0"/>
                <a:ea typeface="Roboto" panose="020B0604020202020204" charset="0"/>
                <a:cs typeface="Arial" pitchFamily="34" charset="0"/>
              </a:rPr>
              <a:t>čísel: </a:t>
            </a:r>
            <a:r>
              <a:rPr lang="cs-CZ" sz="2000" u="sng" kern="1200" dirty="0">
                <a:solidFill>
                  <a:prstClr val="black"/>
                </a:solidFill>
                <a:latin typeface="Roboto" panose="020B0604020202020204" charset="0"/>
                <a:ea typeface="Roboto" panose="020B0604020202020204" charset="0"/>
                <a:cs typeface="Arial" pitchFamily="34" charset="0"/>
                <a:hlinkClick r:id="rId3"/>
              </a:rPr>
              <a:t>https://</a:t>
            </a:r>
            <a:r>
              <a:rPr lang="cs-CZ" sz="2000" u="sng" kern="1200" dirty="0" smtClean="0">
                <a:solidFill>
                  <a:prstClr val="black"/>
                </a:solidFill>
                <a:latin typeface="Roboto" panose="020B0604020202020204" charset="0"/>
                <a:ea typeface="Roboto" panose="020B0604020202020204" charset="0"/>
                <a:cs typeface="Arial" pitchFamily="34" charset="0"/>
                <a:hlinkClick r:id="rId3"/>
              </a:rPr>
              <a:t>archi.gov.cz/znalostni_baze:utlum_rc</a:t>
            </a:r>
            <a:endParaRPr lang="cs-CZ" sz="2000" kern="1200" dirty="0">
              <a:solidFill>
                <a:prstClr val="black"/>
              </a:solidFill>
              <a:latin typeface="Roboto" panose="020B0604020202020204" charset="0"/>
              <a:ea typeface="Roboto" panose="020B0604020202020204" charset="0"/>
              <a:cs typeface="Arial" pitchFamily="34" charset="0"/>
            </a:endParaRPr>
          </a:p>
          <a:p>
            <a:pPr marL="342900" lvl="0" algn="l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cs-CZ" sz="2000" kern="1200" dirty="0">
                <a:solidFill>
                  <a:prstClr val="black"/>
                </a:solidFill>
                <a:latin typeface="Roboto" panose="020B0604020202020204" charset="0"/>
                <a:ea typeface="Roboto" panose="020B0604020202020204" charset="0"/>
                <a:cs typeface="Arial" pitchFamily="34" charset="0"/>
              </a:rPr>
              <a:t>Práce s klientem na </a:t>
            </a:r>
            <a:r>
              <a:rPr lang="cs-CZ" sz="2000" kern="1200" dirty="0" smtClean="0">
                <a:solidFill>
                  <a:prstClr val="black"/>
                </a:solidFill>
                <a:latin typeface="Roboto" panose="020B0604020202020204" charset="0"/>
                <a:ea typeface="Roboto" panose="020B0604020202020204" charset="0"/>
                <a:cs typeface="Arial" pitchFamily="34" charset="0"/>
              </a:rPr>
              <a:t>portálu: </a:t>
            </a:r>
            <a:r>
              <a:rPr lang="cs-CZ" sz="2000" u="sng" kern="1200" dirty="0">
                <a:solidFill>
                  <a:prstClr val="black"/>
                </a:solidFill>
                <a:latin typeface="Roboto" panose="020B0604020202020204" charset="0"/>
                <a:ea typeface="Roboto" panose="020B0604020202020204" charset="0"/>
                <a:cs typeface="Arial" pitchFamily="34" charset="0"/>
                <a:hlinkClick r:id="rId4"/>
              </a:rPr>
              <a:t>https://</a:t>
            </a:r>
            <a:r>
              <a:rPr lang="cs-CZ" sz="2000" u="sng" kern="1200" dirty="0" smtClean="0">
                <a:solidFill>
                  <a:prstClr val="black"/>
                </a:solidFill>
                <a:latin typeface="Roboto" panose="020B0604020202020204" charset="0"/>
                <a:ea typeface="Roboto" panose="020B0604020202020204" charset="0"/>
                <a:cs typeface="Arial" pitchFamily="34" charset="0"/>
                <a:hlinkClick r:id="rId4"/>
              </a:rPr>
              <a:t>archi.gov.cz/znalostni_baze:prace_s_klientem</a:t>
            </a:r>
            <a:endParaRPr lang="cs-CZ" sz="2000" kern="1200" dirty="0">
              <a:solidFill>
                <a:prstClr val="black"/>
              </a:solidFill>
              <a:latin typeface="Roboto" panose="020B0604020202020204" charset="0"/>
              <a:ea typeface="Roboto" panose="020B0604020202020204" charset="0"/>
              <a:cs typeface="Arial" pitchFamily="34" charset="0"/>
            </a:endParaRPr>
          </a:p>
          <a:p>
            <a:pPr marL="342900" lvl="0" algn="l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cs-CZ" sz="2000" kern="1200" dirty="0">
                <a:solidFill>
                  <a:prstClr val="black"/>
                </a:solidFill>
                <a:latin typeface="Roboto" panose="020B0604020202020204" charset="0"/>
                <a:ea typeface="Roboto" panose="020B0604020202020204" charset="0"/>
                <a:cs typeface="Arial" pitchFamily="34" charset="0"/>
              </a:rPr>
              <a:t>Mandáty/zastupování a role v elektronické </a:t>
            </a:r>
            <a:r>
              <a:rPr lang="cs-CZ" sz="2000" kern="1200" dirty="0" smtClean="0">
                <a:solidFill>
                  <a:prstClr val="black"/>
                </a:solidFill>
                <a:latin typeface="Roboto" panose="020B0604020202020204" charset="0"/>
                <a:ea typeface="Roboto" panose="020B0604020202020204" charset="0"/>
                <a:cs typeface="Arial" pitchFamily="34" charset="0"/>
              </a:rPr>
              <a:t>komunikaci: </a:t>
            </a:r>
            <a:r>
              <a:rPr lang="cs-CZ" sz="2000" u="sng" kern="1200" dirty="0">
                <a:solidFill>
                  <a:prstClr val="black"/>
                </a:solidFill>
                <a:latin typeface="Roboto" panose="020B0604020202020204" charset="0"/>
                <a:ea typeface="Roboto" panose="020B0604020202020204" charset="0"/>
                <a:cs typeface="Arial" pitchFamily="34" charset="0"/>
                <a:hlinkClick r:id="rId5"/>
              </a:rPr>
              <a:t>https://archi.gov.cz/nap:mandat</a:t>
            </a:r>
            <a:r>
              <a:rPr lang="cs-CZ" sz="2000" kern="1200" dirty="0">
                <a:solidFill>
                  <a:prstClr val="black"/>
                </a:solidFill>
                <a:latin typeface="Roboto" panose="020B0604020202020204" charset="0"/>
                <a:ea typeface="Roboto" panose="020B0604020202020204" charset="0"/>
                <a:cs typeface="Arial" pitchFamily="34" charset="0"/>
              </a:rPr>
              <a:t> </a:t>
            </a:r>
          </a:p>
          <a:p>
            <a:pPr marL="342900" lvl="0" algn="l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cs-CZ" sz="2000" kern="1200" dirty="0">
                <a:solidFill>
                  <a:prstClr val="black"/>
                </a:solidFill>
                <a:latin typeface="Roboto" panose="020B0604020202020204" charset="0"/>
                <a:ea typeface="Roboto" panose="020B0604020202020204" charset="0"/>
                <a:cs typeface="Arial" pitchFamily="34" charset="0"/>
              </a:rPr>
              <a:t>Implementace povinností </a:t>
            </a:r>
            <a:r>
              <a:rPr lang="cs-CZ" sz="2000" kern="1200" dirty="0" err="1" smtClean="0">
                <a:solidFill>
                  <a:prstClr val="black"/>
                </a:solidFill>
                <a:latin typeface="Roboto" panose="020B0604020202020204" charset="0"/>
                <a:ea typeface="Roboto" panose="020B0604020202020204" charset="0"/>
                <a:cs typeface="Arial" pitchFamily="34" charset="0"/>
              </a:rPr>
              <a:t>ZoPDS</a:t>
            </a:r>
            <a:r>
              <a:rPr lang="cs-CZ" sz="2000" kern="1200" dirty="0" smtClean="0">
                <a:solidFill>
                  <a:prstClr val="black"/>
                </a:solidFill>
                <a:latin typeface="Roboto" panose="020B0604020202020204" charset="0"/>
                <a:ea typeface="Roboto" panose="020B0604020202020204" charset="0"/>
                <a:cs typeface="Arial" pitchFamily="34" charset="0"/>
              </a:rPr>
              <a:t>: </a:t>
            </a:r>
            <a:r>
              <a:rPr lang="cs-CZ" sz="2000" u="sng" kern="1200" dirty="0">
                <a:solidFill>
                  <a:prstClr val="black"/>
                </a:solidFill>
                <a:latin typeface="Roboto" panose="020B0604020202020204" charset="0"/>
                <a:ea typeface="Roboto" panose="020B0604020202020204" charset="0"/>
                <a:cs typeface="Arial" pitchFamily="34" charset="0"/>
                <a:hlinkClick r:id="rId6"/>
              </a:rPr>
              <a:t>https://</a:t>
            </a:r>
            <a:r>
              <a:rPr lang="cs-CZ" sz="2000" u="sng" kern="1200" dirty="0" smtClean="0">
                <a:solidFill>
                  <a:prstClr val="black"/>
                </a:solidFill>
                <a:latin typeface="Roboto" panose="020B0604020202020204" charset="0"/>
                <a:ea typeface="Roboto" panose="020B0604020202020204" charset="0"/>
                <a:cs typeface="Arial" pitchFamily="34" charset="0"/>
                <a:hlinkClick r:id="rId6"/>
              </a:rPr>
              <a:t>archi.gov.cz/znalostni_baze:implementace_zopds</a:t>
            </a:r>
            <a:endParaRPr lang="cs-CZ" sz="2000" dirty="0">
              <a:solidFill>
                <a:schemeClr val="bg1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  <p:pic>
        <p:nvPicPr>
          <p:cNvPr id="97" name="Google Shape;97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85399" y="4173900"/>
            <a:ext cx="3170352" cy="79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85400" y="4173900"/>
            <a:ext cx="3170349" cy="79259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3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412016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"/>
          <p:cNvSpPr txBox="1">
            <a:spLocks noGrp="1"/>
          </p:cNvSpPr>
          <p:nvPr>
            <p:ph type="ctrTitle"/>
          </p:nvPr>
        </p:nvSpPr>
        <p:spPr>
          <a:xfrm>
            <a:off x="341085" y="529771"/>
            <a:ext cx="8245313" cy="880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1313"/>
              <a:buNone/>
            </a:pPr>
            <a:endParaRPr sz="4400" dirty="0">
              <a:solidFill>
                <a:srgbClr val="000000"/>
              </a:solidFill>
              <a:latin typeface="Roboto" panose="020B0604020202020204" charset="0"/>
              <a:ea typeface="Roboto" panose="020B0604020202020204" charset="0"/>
              <a:cs typeface="Roboto Light"/>
              <a:sym typeface="Roboto Light"/>
            </a:endParaRPr>
          </a:p>
          <a:p>
            <a:pPr algn="l">
              <a:buSzPct val="131313"/>
            </a:pPr>
            <a:r>
              <a:rPr lang="cs-CZ" sz="3600" b="1" dirty="0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Plnění úkolu z minulého zasedání</a:t>
            </a:r>
            <a:r>
              <a:rPr lang="cs" sz="2400" b="1" dirty="0" smtClean="0">
                <a:solidFill>
                  <a:srgbClr val="000000"/>
                </a:solidFill>
                <a:latin typeface="Roboto" panose="020B0604020202020204" charset="0"/>
                <a:ea typeface="Roboto" panose="020B0604020202020204" charset="0"/>
                <a:sym typeface="Roboto"/>
              </a:rPr>
              <a:t/>
            </a:r>
            <a:br>
              <a:rPr lang="cs" sz="2400" b="1" dirty="0" smtClean="0">
                <a:solidFill>
                  <a:srgbClr val="000000"/>
                </a:solidFill>
                <a:latin typeface="Roboto" panose="020B0604020202020204" charset="0"/>
                <a:ea typeface="Roboto" panose="020B0604020202020204" charset="0"/>
                <a:sym typeface="Roboto"/>
              </a:rPr>
            </a:br>
            <a:endParaRPr sz="2400" dirty="0">
              <a:solidFill>
                <a:srgbClr val="000000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96" name="Google Shape;96;p6"/>
          <p:cNvSpPr txBox="1">
            <a:spLocks noGrp="1"/>
          </p:cNvSpPr>
          <p:nvPr>
            <p:ph type="subTitle" idx="1"/>
          </p:nvPr>
        </p:nvSpPr>
        <p:spPr>
          <a:xfrm>
            <a:off x="285399" y="1702080"/>
            <a:ext cx="8150614" cy="1089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lvl="0" algn="l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cs-CZ" sz="2000" kern="1200" dirty="0">
                <a:solidFill>
                  <a:prstClr val="black"/>
                </a:solidFill>
                <a:latin typeface="Roboto" panose="020B0604020202020204" charset="0"/>
                <a:ea typeface="Roboto" panose="020B0604020202020204" charset="0"/>
                <a:cs typeface="Arial" pitchFamily="34" charset="0"/>
              </a:rPr>
              <a:t>Uloženo zpracovat přehled aktuální legislativy týkající se realizace projektů IT ve veřejné správě usnesením RVIS </a:t>
            </a:r>
            <a:r>
              <a:rPr lang="cs-CZ" sz="2000" kern="1200" dirty="0" smtClean="0">
                <a:solidFill>
                  <a:prstClr val="black"/>
                </a:solidFill>
                <a:latin typeface="Roboto" panose="020B0604020202020204" charset="0"/>
                <a:ea typeface="Roboto" panose="020B0604020202020204" charset="0"/>
                <a:cs typeface="Arial" pitchFamily="34" charset="0"/>
              </a:rPr>
              <a:t>2023/03/17/U6,</a:t>
            </a:r>
            <a:endParaRPr lang="cs-CZ" sz="2000" kern="1200" dirty="0">
              <a:solidFill>
                <a:prstClr val="black"/>
              </a:solidFill>
              <a:latin typeface="Roboto" panose="020B0604020202020204" charset="0"/>
              <a:ea typeface="Roboto" panose="020B0604020202020204" charset="0"/>
              <a:cs typeface="Arial" pitchFamily="34" charset="0"/>
            </a:endParaRPr>
          </a:p>
          <a:p>
            <a:pPr marL="342900" lvl="0" algn="l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cs-CZ" sz="2000" kern="1200" dirty="0">
                <a:solidFill>
                  <a:prstClr val="black"/>
                </a:solidFill>
                <a:latin typeface="Roboto" panose="020B0604020202020204" charset="0"/>
                <a:ea typeface="Roboto" panose="020B0604020202020204" charset="0"/>
                <a:cs typeface="Arial" pitchFamily="34" charset="0"/>
              </a:rPr>
              <a:t>p</a:t>
            </a:r>
            <a:r>
              <a:rPr lang="cs-CZ" sz="2000" kern="1200" dirty="0" smtClean="0">
                <a:solidFill>
                  <a:prstClr val="black"/>
                </a:solidFill>
                <a:latin typeface="Roboto" panose="020B0604020202020204" charset="0"/>
                <a:ea typeface="Roboto" panose="020B0604020202020204" charset="0"/>
                <a:cs typeface="Arial" pitchFamily="34" charset="0"/>
              </a:rPr>
              <a:t>odklady </a:t>
            </a:r>
            <a:r>
              <a:rPr lang="cs-CZ" sz="2000" kern="1200" dirty="0">
                <a:solidFill>
                  <a:prstClr val="black"/>
                </a:solidFill>
                <a:latin typeface="Roboto" panose="020B0604020202020204" charset="0"/>
                <a:ea typeface="Roboto" panose="020B0604020202020204" charset="0"/>
                <a:cs typeface="Arial" pitchFamily="34" charset="0"/>
              </a:rPr>
              <a:t>dodalo </a:t>
            </a:r>
            <a:r>
              <a:rPr lang="cs-CZ" sz="2000" kern="1200" dirty="0" smtClean="0">
                <a:solidFill>
                  <a:prstClr val="black"/>
                </a:solidFill>
                <a:latin typeface="Roboto" panose="020B0604020202020204" charset="0"/>
                <a:ea typeface="Roboto" panose="020B0604020202020204" charset="0"/>
                <a:cs typeface="Arial" pitchFamily="34" charset="0"/>
              </a:rPr>
              <a:t>MPO,</a:t>
            </a:r>
            <a:endParaRPr lang="cs-CZ" sz="2000" kern="1200" dirty="0">
              <a:solidFill>
                <a:prstClr val="black"/>
              </a:solidFill>
              <a:latin typeface="Roboto" panose="020B0604020202020204" charset="0"/>
              <a:ea typeface="Roboto" panose="020B0604020202020204" charset="0"/>
              <a:cs typeface="Arial" pitchFamily="34" charset="0"/>
            </a:endParaRPr>
          </a:p>
          <a:p>
            <a:pPr marL="342900" lvl="0" algn="l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cs-CZ" sz="2000" kern="1200" dirty="0">
                <a:solidFill>
                  <a:prstClr val="black"/>
                </a:solidFill>
                <a:latin typeface="Roboto" panose="020B0604020202020204" charset="0"/>
                <a:ea typeface="Roboto" panose="020B0604020202020204" charset="0"/>
                <a:cs typeface="Arial" pitchFamily="34" charset="0"/>
                <a:hlinkClick r:id="rId3"/>
              </a:rPr>
              <a:t>https://</a:t>
            </a:r>
            <a:r>
              <a:rPr lang="cs-CZ" sz="2000" kern="1200" dirty="0" smtClean="0">
                <a:solidFill>
                  <a:prstClr val="black"/>
                </a:solidFill>
                <a:latin typeface="Roboto" panose="020B0604020202020204" charset="0"/>
                <a:ea typeface="Roboto" panose="020B0604020202020204" charset="0"/>
                <a:cs typeface="Arial" pitchFamily="34" charset="0"/>
                <a:hlinkClick r:id="rId3"/>
              </a:rPr>
              <a:t>archi.gov.cz/</a:t>
            </a:r>
            <a:r>
              <a:rPr lang="cs-CZ" sz="2000" kern="1200" dirty="0" err="1" smtClean="0">
                <a:solidFill>
                  <a:prstClr val="black"/>
                </a:solidFill>
                <a:latin typeface="Roboto" panose="020B0604020202020204" charset="0"/>
                <a:ea typeface="Roboto" panose="020B0604020202020204" charset="0"/>
                <a:cs typeface="Arial" pitchFamily="34" charset="0"/>
                <a:hlinkClick r:id="rId3"/>
              </a:rPr>
              <a:t>playgroud:prehled_zakonu</a:t>
            </a:r>
            <a:r>
              <a:rPr lang="cs-CZ" sz="2000" kern="1200" dirty="0" smtClean="0">
                <a:solidFill>
                  <a:prstClr val="black"/>
                </a:solidFill>
                <a:latin typeface="Roboto" panose="020B0604020202020204" charset="0"/>
                <a:ea typeface="Roboto" panose="020B0604020202020204" charset="0"/>
                <a:cs typeface="Arial" pitchFamily="34" charset="0"/>
              </a:rPr>
              <a:t>.</a:t>
            </a:r>
            <a:endParaRPr lang="cs-CZ" sz="2000" kern="1200" dirty="0">
              <a:solidFill>
                <a:prstClr val="black"/>
              </a:solidFill>
              <a:latin typeface="Roboto" panose="020B0604020202020204" charset="0"/>
              <a:ea typeface="Roboto" panose="020B0604020202020204" charset="0"/>
              <a:cs typeface="Arial" pitchFamily="34" charset="0"/>
            </a:endParaRPr>
          </a:p>
          <a:p>
            <a:pPr marL="450850" indent="0" algn="l">
              <a:buClrTx/>
              <a:buSzPct val="100000"/>
            </a:pPr>
            <a:r>
              <a:rPr lang="cs-CZ" sz="2000" dirty="0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</a:p>
          <a:p>
            <a:pPr algn="l">
              <a:buClrTx/>
              <a:buSzPct val="100000"/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bg1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  <p:pic>
        <p:nvPicPr>
          <p:cNvPr id="97" name="Google Shape;97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5399" y="4173900"/>
            <a:ext cx="3170352" cy="79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85400" y="4173900"/>
            <a:ext cx="3170349" cy="79259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>
                <a:latin typeface="Roboto" panose="020B0604020202020204" charset="0"/>
                <a:ea typeface="Roboto" panose="020B0604020202020204" charset="0"/>
              </a:rPr>
              <a:t>4</a:t>
            </a:fld>
            <a:endParaRPr lang="cs">
              <a:latin typeface="Roboto" panose="020B0604020202020204" charset="0"/>
              <a:ea typeface="Roboto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09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Dark">
  <a:themeElements>
    <a:clrScheme name="Vlastní 2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0070C0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5908</TotalTime>
  <Words>160</Words>
  <Application>Microsoft Office PowerPoint</Application>
  <PresentationFormat>Předvádění na obrazovce (16:9)</PresentationFormat>
  <Paragraphs>37</Paragraphs>
  <Slides>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Roboto</vt:lpstr>
      <vt:lpstr>Arial</vt:lpstr>
      <vt:lpstr>Roboto Light</vt:lpstr>
      <vt:lpstr>Simple Dark</vt:lpstr>
      <vt:lpstr> Změny v Národní architektuře eGovernmentu</vt:lpstr>
      <vt:lpstr>Prezentace aplikace PowerPoint</vt:lpstr>
      <vt:lpstr> Důležité předešlé změny </vt:lpstr>
      <vt:lpstr> Plnění úkolu z minulého zasedání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Jednání Předsednictva Rady vlády pro informační společnost</dc:title>
  <dc:creator>Urbanová Anna</dc:creator>
  <cp:lastModifiedBy>Pluskalová Tereza</cp:lastModifiedBy>
  <cp:revision>166</cp:revision>
  <cp:lastPrinted>2023-04-20T07:08:13Z</cp:lastPrinted>
  <dcterms:modified xsi:type="dcterms:W3CDTF">2023-07-14T08:48:42Z</dcterms:modified>
</cp:coreProperties>
</file>